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6858000" cx="12192000"/>
  <p:notesSz cx="6858000" cy="9144000"/>
  <p:embeddedFontLst>
    <p:embeddedFont>
      <p:font typeface="Montserrat Ligh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9" roundtripDataSignature="AMtx7mhayk3KnMYl7aA7WHCaqbWz3U5f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B3DA97-0F99-4429-B5C5-910EF939AD68}">
  <a:tblStyle styleId="{AEB3DA97-0F99-4429-B5C5-910EF939AD6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MontserratLight-bold.fntdata"/><Relationship Id="rId21" Type="http://schemas.openxmlformats.org/officeDocument/2006/relationships/slide" Target="slides/slide16.xml"/><Relationship Id="rId65" Type="http://schemas.openxmlformats.org/officeDocument/2006/relationships/font" Target="fonts/MontserratLight-regular.fntdata"/><Relationship Id="rId24" Type="http://schemas.openxmlformats.org/officeDocument/2006/relationships/slide" Target="slides/slide19.xml"/><Relationship Id="rId68" Type="http://schemas.openxmlformats.org/officeDocument/2006/relationships/font" Target="fonts/MontserratLight-boldItalic.fntdata"/><Relationship Id="rId23" Type="http://schemas.openxmlformats.org/officeDocument/2006/relationships/slide" Target="slides/slide18.xml"/><Relationship Id="rId67" Type="http://schemas.openxmlformats.org/officeDocument/2006/relationships/font" Target="fonts/MontserratLight-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220a4a3572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g220a4a3572b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3a1d166e43091317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g3a1d166e43091317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3a1d166e43091317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g3a1d166e43091317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3a1d166e4309131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g3a1d166e43091317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220a4a3572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g220a4a3572b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3a1d166e43091317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g3a1d166e43091317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3a1d166e4309131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g3a1d166e43091317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3a1d166e43091317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g3a1d166e43091317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220a4a3572b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g220a4a3572b_0_4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220a4a3572b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g220a4a3572b_0_5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220a4a3572b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g220a4a3572b_0_5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20a4a3572b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g220a4a3572b_0_5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220a4a3572b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g220a4a3572b_0_6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220a4a3572b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g220a4a3572b_0_6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220a4a3572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g220a4a3572b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220a4a3572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g220a4a3572b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220a4a3572b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g220a4a3572b_0_3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220a4a3572b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g220a4a3572b_0_5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3a1d166e43091317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g3a1d166e43091317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3a1d166e43091317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g3a1d166e43091317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3a1d166e43091317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g3a1d166e43091317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220a4a3572b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g220a4a3572b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220a4a3572b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g220a4a3572b_0_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220a4a3572b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g220a4a3572b_0_3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220a4a3572b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g220a4a3572b_0_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220a4a3572b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g220a4a3572b_0_3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220a4a3572b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g220a4a3572b_0_4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20a4a3572b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g220a4a3572b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220a4a3572b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g220a4a3572b_0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220a4a3572b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g220a4a3572b_0_4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220a4a3572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g220a4a3572b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220a4a3572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g220a4a3572b_0_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g220a4a3572b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g220a4a3572b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220a4a3572b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g220a4a3572b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g3a1d166e43091317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g3a1d166e43091317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3a1d166e43091317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g3a1d166e43091317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3a1d166e43091317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g3a1d166e43091317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220a4a3572b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g220a4a3572b_0_6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220a4a3572b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g220a4a3572b_0_6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220a4a3572b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g220a4a3572b_0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220a4a3572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g220a4a3572b_0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g220a4a3572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g220a4a3572b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20a4a3572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g220a4a3572b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20a4a3572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g220a4a3572b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6.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6.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6.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UVERTURE">
  <p:cSld name="1_COUVERTURE">
    <p:spTree>
      <p:nvGrpSpPr>
        <p:cNvPr id="6" name="Shape 6"/>
        <p:cNvGrpSpPr/>
        <p:nvPr/>
      </p:nvGrpSpPr>
      <p:grpSpPr>
        <a:xfrm>
          <a:off x="0" y="0"/>
          <a:ext cx="0" cy="0"/>
          <a:chOff x="0" y="0"/>
          <a:chExt cx="0" cy="0"/>
        </a:xfrm>
      </p:grpSpPr>
      <p:pic>
        <p:nvPicPr>
          <p:cNvPr id="7" name="Google Shape;7;p31"/>
          <p:cNvPicPr preferRelativeResize="0"/>
          <p:nvPr/>
        </p:nvPicPr>
        <p:blipFill rotWithShape="1">
          <a:blip r:embed="rId2">
            <a:alphaModFix/>
          </a:blip>
          <a:srcRect b="1449" l="1027" r="3808" t="3384"/>
          <a:stretch/>
        </p:blipFill>
        <p:spPr>
          <a:xfrm>
            <a:off x="0" y="0"/>
            <a:ext cx="12192000" cy="6858000"/>
          </a:xfrm>
          <a:prstGeom prst="rect">
            <a:avLst/>
          </a:prstGeom>
          <a:noFill/>
          <a:ln>
            <a:noFill/>
          </a:ln>
        </p:spPr>
      </p:pic>
      <p:pic>
        <p:nvPicPr>
          <p:cNvPr id="8" name="Google Shape;8;p31"/>
          <p:cNvPicPr preferRelativeResize="0"/>
          <p:nvPr/>
        </p:nvPicPr>
        <p:blipFill rotWithShape="1">
          <a:blip r:embed="rId3">
            <a:alphaModFix/>
          </a:blip>
          <a:srcRect b="0" l="0" r="0" t="0"/>
          <a:stretch/>
        </p:blipFill>
        <p:spPr>
          <a:xfrm>
            <a:off x="10819525" y="5558518"/>
            <a:ext cx="865074" cy="865074"/>
          </a:xfrm>
          <a:prstGeom prst="rect">
            <a:avLst/>
          </a:prstGeom>
          <a:noFill/>
          <a:ln>
            <a:noFill/>
          </a:ln>
        </p:spPr>
      </p:pic>
      <p:sp>
        <p:nvSpPr>
          <p:cNvPr id="9" name="Google Shape;9;p31"/>
          <p:cNvSpPr/>
          <p:nvPr/>
        </p:nvSpPr>
        <p:spPr>
          <a:xfrm>
            <a:off x="5016000" y="6132986"/>
            <a:ext cx="2160000" cy="720000"/>
          </a:xfrm>
          <a:prstGeom prst="round2SameRect">
            <a:avLst>
              <a:gd fmla="val 16667" name="adj1"/>
              <a:gd fmla="val 0" name="adj2"/>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 name="Google Shape;10;p31"/>
          <p:cNvSpPr txBox="1"/>
          <p:nvPr>
            <p:ph idx="1" type="body"/>
          </p:nvPr>
        </p:nvSpPr>
        <p:spPr>
          <a:xfrm>
            <a:off x="5486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 name="Google Shape;11;p31"/>
          <p:cNvPicPr preferRelativeResize="0"/>
          <p:nvPr/>
        </p:nvPicPr>
        <p:blipFill rotWithShape="1">
          <a:blip r:embed="rId4">
            <a:alphaModFix/>
          </a:blip>
          <a:srcRect b="0" l="0" r="0" t="0"/>
          <a:stretch/>
        </p:blipFill>
        <p:spPr>
          <a:xfrm>
            <a:off x="5192397" y="6268947"/>
            <a:ext cx="401660" cy="396000"/>
          </a:xfrm>
          <a:prstGeom prst="rect">
            <a:avLst/>
          </a:prstGeom>
          <a:noFill/>
          <a:ln>
            <a:noFill/>
          </a:ln>
        </p:spPr>
      </p:pic>
      <p:pic>
        <p:nvPicPr>
          <p:cNvPr id="12" name="Google Shape;12;p31"/>
          <p:cNvPicPr preferRelativeResize="0"/>
          <p:nvPr/>
        </p:nvPicPr>
        <p:blipFill rotWithShape="1">
          <a:blip r:embed="rId4">
            <a:alphaModFix/>
          </a:blip>
          <a:srcRect b="0" l="0" r="0" t="0"/>
          <a:stretch/>
        </p:blipFill>
        <p:spPr>
          <a:xfrm>
            <a:off x="5192397" y="6268947"/>
            <a:ext cx="401660" cy="396000"/>
          </a:xfrm>
          <a:prstGeom prst="rect">
            <a:avLst/>
          </a:prstGeom>
          <a:noFill/>
          <a:ln>
            <a:noFill/>
          </a:ln>
        </p:spPr>
      </p:pic>
      <p:pic>
        <p:nvPicPr>
          <p:cNvPr id="13" name="Google Shape;13;p31"/>
          <p:cNvPicPr preferRelativeResize="0"/>
          <p:nvPr/>
        </p:nvPicPr>
        <p:blipFill rotWithShape="1">
          <a:blip r:embed="rId5">
            <a:alphaModFix/>
          </a:blip>
          <a:srcRect b="0" l="0" r="0" t="0"/>
          <a:stretch/>
        </p:blipFill>
        <p:spPr>
          <a:xfrm>
            <a:off x="4775292" y="229196"/>
            <a:ext cx="1181846" cy="1167606"/>
          </a:xfrm>
          <a:prstGeom prst="rect">
            <a:avLst/>
          </a:prstGeom>
          <a:noFill/>
          <a:ln>
            <a:noFill/>
          </a:ln>
        </p:spPr>
      </p:pic>
      <p:pic>
        <p:nvPicPr>
          <p:cNvPr id="14" name="Google Shape;14;p31"/>
          <p:cNvPicPr preferRelativeResize="0"/>
          <p:nvPr/>
        </p:nvPicPr>
        <p:blipFill rotWithShape="1">
          <a:blip r:embed="rId6">
            <a:alphaModFix/>
          </a:blip>
          <a:srcRect b="0" l="0" r="0" t="0"/>
          <a:stretch/>
        </p:blipFill>
        <p:spPr>
          <a:xfrm>
            <a:off x="6281742" y="474891"/>
            <a:ext cx="2002221" cy="645160"/>
          </a:xfrm>
          <a:prstGeom prst="rect">
            <a:avLst/>
          </a:prstGeom>
          <a:noFill/>
          <a:ln>
            <a:noFill/>
          </a:ln>
        </p:spPr>
      </p:pic>
      <p:sp>
        <p:nvSpPr>
          <p:cNvPr id="15" name="Google Shape;15;p31"/>
          <p:cNvSpPr txBox="1"/>
          <p:nvPr>
            <p:ph idx="2" type="body"/>
          </p:nvPr>
        </p:nvSpPr>
        <p:spPr>
          <a:xfrm>
            <a:off x="1199838" y="5011742"/>
            <a:ext cx="9514600" cy="86507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59A1"/>
              </a:buClr>
              <a:buSzPts val="2400"/>
              <a:buFont typeface="Arial"/>
              <a:buNone/>
              <a:defRPr b="1" i="0" sz="24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LIDE CONSIGNES">
  <p:cSld name="8_SLIDE CONSIGNES">
    <p:spTree>
      <p:nvGrpSpPr>
        <p:cNvPr id="153" name="Shape 153"/>
        <p:cNvGrpSpPr/>
        <p:nvPr/>
      </p:nvGrpSpPr>
      <p:grpSpPr>
        <a:xfrm>
          <a:off x="0" y="0"/>
          <a:ext cx="0" cy="0"/>
          <a:chOff x="0" y="0"/>
          <a:chExt cx="0" cy="0"/>
        </a:xfrm>
      </p:grpSpPr>
      <p:pic>
        <p:nvPicPr>
          <p:cNvPr id="154" name="Google Shape;154;p40"/>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155" name="Google Shape;155;p40"/>
          <p:cNvSpPr txBox="1"/>
          <p:nvPr>
            <p:ph idx="1" type="body"/>
          </p:nvPr>
        </p:nvSpPr>
        <p:spPr>
          <a:xfrm>
            <a:off x="6245570" y="903777"/>
            <a:ext cx="5760000" cy="1155509"/>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40"/>
          <p:cNvSpPr txBox="1"/>
          <p:nvPr>
            <p:ph idx="2" type="body"/>
          </p:nvPr>
        </p:nvSpPr>
        <p:spPr>
          <a:xfrm>
            <a:off x="6245570" y="2406183"/>
            <a:ext cx="5760000" cy="132876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40"/>
          <p:cNvSpPr txBox="1"/>
          <p:nvPr>
            <p:ph idx="3" type="body"/>
          </p:nvPr>
        </p:nvSpPr>
        <p:spPr>
          <a:xfrm>
            <a:off x="6245570" y="4083661"/>
            <a:ext cx="5760000" cy="1274334"/>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40"/>
          <p:cNvSpPr txBox="1"/>
          <p:nvPr>
            <p:ph idx="4" type="body"/>
          </p:nvPr>
        </p:nvSpPr>
        <p:spPr>
          <a:xfrm>
            <a:off x="6245570" y="5708000"/>
            <a:ext cx="5760000" cy="115000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04800" lvl="1" marL="914400" marR="0" rtl="0" algn="l">
              <a:lnSpc>
                <a:spcPct val="90000"/>
              </a:lnSpc>
              <a:spcBef>
                <a:spcPts val="500"/>
              </a:spcBef>
              <a:spcAft>
                <a:spcPts val="0"/>
              </a:spcAft>
              <a:buClr>
                <a:srgbClr val="565656"/>
              </a:buClr>
              <a:buSzPts val="1200"/>
              <a:buFont typeface="Noto Sans Symbols"/>
              <a:buChar char="⮚"/>
              <a:defRPr b="0" i="0" sz="1200" u="none" cap="none" strike="noStrike">
                <a:solidFill>
                  <a:srgbClr val="56565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40"/>
          <p:cNvSpPr/>
          <p:nvPr/>
        </p:nvSpPr>
        <p:spPr>
          <a:xfrm>
            <a:off x="6245570" y="50060"/>
            <a:ext cx="5760000" cy="540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u="none">
                <a:solidFill>
                  <a:srgbClr val="FF7800"/>
                </a:solidFill>
                <a:latin typeface="Calibri"/>
                <a:ea typeface="Calibri"/>
                <a:cs typeface="Calibri"/>
                <a:sym typeface="Calibri"/>
              </a:rPr>
              <a:t>CONSIGNES</a:t>
            </a:r>
            <a:endParaRPr/>
          </a:p>
        </p:txBody>
      </p:sp>
      <p:pic>
        <p:nvPicPr>
          <p:cNvPr id="160" name="Google Shape;160;p40"/>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161" name="Google Shape;161;p40"/>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
        <p:nvSpPr>
          <p:cNvPr id="162" name="Google Shape;162;p40"/>
          <p:cNvSpPr txBox="1"/>
          <p:nvPr>
            <p:ph idx="5" type="body"/>
          </p:nvPr>
        </p:nvSpPr>
        <p:spPr>
          <a:xfrm>
            <a:off x="6245570" y="564975"/>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7800"/>
              </a:buClr>
              <a:buSzPts val="1600"/>
              <a:buFont typeface="Calibri"/>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40"/>
          <p:cNvSpPr txBox="1"/>
          <p:nvPr>
            <p:ph idx="6" type="body"/>
          </p:nvPr>
        </p:nvSpPr>
        <p:spPr>
          <a:xfrm>
            <a:off x="6245570" y="2075762"/>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7800"/>
              </a:buClr>
              <a:buSzPts val="1600"/>
              <a:buFont typeface="Calibri"/>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40"/>
          <p:cNvSpPr txBox="1"/>
          <p:nvPr>
            <p:ph idx="7" type="body"/>
          </p:nvPr>
        </p:nvSpPr>
        <p:spPr>
          <a:xfrm>
            <a:off x="6245570" y="3751648"/>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7800"/>
              </a:buClr>
              <a:buSzPts val="1600"/>
              <a:buFont typeface="Calibri"/>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40"/>
          <p:cNvSpPr txBox="1"/>
          <p:nvPr>
            <p:ph idx="8" type="body"/>
          </p:nvPr>
        </p:nvSpPr>
        <p:spPr>
          <a:xfrm>
            <a:off x="6245570" y="5374471"/>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7800"/>
              </a:buClr>
              <a:buSzPts val="1600"/>
              <a:buFont typeface="Calibri"/>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2">
  <p:cSld name="1_SLIDE CONTENU  PARTIE 2">
    <p:spTree>
      <p:nvGrpSpPr>
        <p:cNvPr id="166" name="Shape 166"/>
        <p:cNvGrpSpPr/>
        <p:nvPr/>
      </p:nvGrpSpPr>
      <p:grpSpPr>
        <a:xfrm>
          <a:off x="0" y="0"/>
          <a:ext cx="0" cy="0"/>
          <a:chOff x="0" y="0"/>
          <a:chExt cx="0" cy="0"/>
        </a:xfrm>
      </p:grpSpPr>
      <p:pic>
        <p:nvPicPr>
          <p:cNvPr id="167" name="Google Shape;167;p41"/>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168" name="Google Shape;168;p41"/>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69" name="Google Shape;169;p41"/>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170" name="Google Shape;170;p41"/>
          <p:cNvSpPr/>
          <p:nvPr/>
        </p:nvSpPr>
        <p:spPr>
          <a:xfrm>
            <a:off x="536787" y="1461023"/>
            <a:ext cx="11118424" cy="5146334"/>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1" name="Google Shape;171;p41"/>
          <p:cNvSpPr/>
          <p:nvPr/>
        </p:nvSpPr>
        <p:spPr>
          <a:xfrm rot="5400000">
            <a:off x="0" y="5868983"/>
            <a:ext cx="536787" cy="536787"/>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41"/>
          <p:cNvSpPr txBox="1"/>
          <p:nvPr/>
        </p:nvSpPr>
        <p:spPr>
          <a:xfrm rot="-5400000">
            <a:off x="-271608" y="5331769"/>
            <a:ext cx="1080003" cy="536786"/>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2</a:t>
            </a:r>
            <a:endParaRPr/>
          </a:p>
        </p:txBody>
      </p:sp>
      <p:pic>
        <p:nvPicPr>
          <p:cNvPr id="173" name="Google Shape;173;p41"/>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74" name="Google Shape;174;p41"/>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75" name="Google Shape;175;p41"/>
          <p:cNvSpPr txBox="1"/>
          <p:nvPr>
            <p:ph idx="1"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41"/>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41"/>
          <p:cNvSpPr txBox="1"/>
          <p:nvPr>
            <p:ph idx="2"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41"/>
          <p:cNvSpPr txBox="1"/>
          <p:nvPr>
            <p:ph idx="3" type="body"/>
          </p:nvPr>
        </p:nvSpPr>
        <p:spPr>
          <a:xfrm>
            <a:off x="720000" y="1943056"/>
            <a:ext cx="10746576"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PARTIE">
  <p:cSld name="3_SLIDE PARTIE">
    <p:spTree>
      <p:nvGrpSpPr>
        <p:cNvPr id="179" name="Shape 179"/>
        <p:cNvGrpSpPr/>
        <p:nvPr/>
      </p:nvGrpSpPr>
      <p:grpSpPr>
        <a:xfrm>
          <a:off x="0" y="0"/>
          <a:ext cx="0" cy="0"/>
          <a:chOff x="0" y="0"/>
          <a:chExt cx="0" cy="0"/>
        </a:xfrm>
      </p:grpSpPr>
      <p:pic>
        <p:nvPicPr>
          <p:cNvPr id="180" name="Google Shape;180;p42"/>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181" name="Google Shape;181;p42"/>
          <p:cNvSpPr/>
          <p:nvPr/>
        </p:nvSpPr>
        <p:spPr>
          <a:xfrm>
            <a:off x="8010000" y="6132986"/>
            <a:ext cx="2160000" cy="720000"/>
          </a:xfrm>
          <a:prstGeom prst="round2SameRect">
            <a:avLst>
              <a:gd fmla="val 16667" name="adj1"/>
              <a:gd fmla="val 0" name="adj2"/>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42"/>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59A1"/>
              </a:buClr>
              <a:buSzPts val="2400"/>
              <a:buFont typeface="Arial"/>
              <a:buNone/>
              <a:defRPr b="1" i="0" sz="24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42"/>
          <p:cNvSpPr/>
          <p:nvPr/>
        </p:nvSpPr>
        <p:spPr>
          <a:xfrm>
            <a:off x="6300000" y="23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059A1"/>
                </a:solidFill>
                <a:latin typeface="Calibri"/>
                <a:ea typeface="Calibri"/>
                <a:cs typeface="Calibri"/>
                <a:sym typeface="Calibri"/>
              </a:rPr>
              <a:t>Dans ce module, vous allez :</a:t>
            </a:r>
            <a:endParaRPr/>
          </a:p>
        </p:txBody>
      </p:sp>
      <p:sp>
        <p:nvSpPr>
          <p:cNvPr id="184" name="Google Shape;184;p42"/>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42"/>
          <p:cNvSpPr txBox="1"/>
          <p:nvPr>
            <p:ph idx="3"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86" name="Google Shape;186;p42"/>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187" name="Google Shape;187;p42"/>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188" name="Google Shape;188;p42"/>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189" name="Google Shape;189;p42"/>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190" name="Google Shape;190;p42"/>
          <p:cNvSpPr txBox="1"/>
          <p:nvPr/>
        </p:nvSpPr>
        <p:spPr>
          <a:xfrm>
            <a:off x="6300000" y="561659"/>
            <a:ext cx="5580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a:solidFill>
                  <a:srgbClr val="0059A1"/>
                </a:solidFill>
                <a:latin typeface="Calibri"/>
                <a:ea typeface="Calibri"/>
                <a:cs typeface="Calibri"/>
                <a:sym typeface="Calibri"/>
              </a:rPr>
              <a:t>PARTIE 3</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ACTIVITES 1">
  <p:cSld name="4_SLIDE ACTIVITES 1">
    <p:spTree>
      <p:nvGrpSpPr>
        <p:cNvPr id="191" name="Shape 191"/>
        <p:cNvGrpSpPr/>
        <p:nvPr/>
      </p:nvGrpSpPr>
      <p:grpSpPr>
        <a:xfrm>
          <a:off x="0" y="0"/>
          <a:ext cx="0" cy="0"/>
          <a:chOff x="0" y="0"/>
          <a:chExt cx="0" cy="0"/>
        </a:xfrm>
      </p:grpSpPr>
      <p:pic>
        <p:nvPicPr>
          <p:cNvPr id="192" name="Google Shape;192;p43"/>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193" name="Google Shape;193;p43"/>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59A1"/>
              </a:buClr>
              <a:buSzPts val="2800"/>
              <a:buFont typeface="Arial"/>
              <a:buNone/>
              <a:defRPr b="1" i="0" sz="28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4" name="Google Shape;194;p43"/>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59A1"/>
              </a:buClr>
              <a:buSzPts val="2400"/>
              <a:buFont typeface="Arial"/>
              <a:buNone/>
              <a:defRPr b="1" i="0" sz="24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43"/>
          <p:cNvSpPr/>
          <p:nvPr/>
        </p:nvSpPr>
        <p:spPr>
          <a:xfrm>
            <a:off x="6300000" y="2125854"/>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059A1"/>
                </a:solidFill>
                <a:latin typeface="Calibri"/>
                <a:ea typeface="Calibri"/>
                <a:cs typeface="Calibri"/>
                <a:sym typeface="Calibri"/>
              </a:rPr>
              <a:t>Compétences visées :</a:t>
            </a:r>
            <a:endParaRPr/>
          </a:p>
        </p:txBody>
      </p:sp>
      <p:sp>
        <p:nvSpPr>
          <p:cNvPr id="196" name="Google Shape;196;p43"/>
          <p:cNvSpPr txBox="1"/>
          <p:nvPr>
            <p:ph idx="3" type="body"/>
          </p:nvPr>
        </p:nvSpPr>
        <p:spPr>
          <a:xfrm>
            <a:off x="6300000" y="2700000"/>
            <a:ext cx="5580000" cy="126056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43"/>
          <p:cNvSpPr/>
          <p:nvPr/>
        </p:nvSpPr>
        <p:spPr>
          <a:xfrm>
            <a:off x="8010000" y="6132986"/>
            <a:ext cx="2160000" cy="720000"/>
          </a:xfrm>
          <a:prstGeom prst="round2SameRect">
            <a:avLst>
              <a:gd fmla="val 16667" name="adj1"/>
              <a:gd fmla="val 0" name="adj2"/>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43"/>
          <p:cNvSpPr txBox="1"/>
          <p:nvPr>
            <p:ph idx="4"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9" name="Google Shape;199;p43"/>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sp>
        <p:nvSpPr>
          <p:cNvPr id="200" name="Google Shape;200;p43"/>
          <p:cNvSpPr/>
          <p:nvPr/>
        </p:nvSpPr>
        <p:spPr>
          <a:xfrm>
            <a:off x="6300000" y="41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059A1"/>
                </a:solidFill>
                <a:latin typeface="Calibri"/>
                <a:ea typeface="Calibri"/>
                <a:cs typeface="Calibri"/>
                <a:sym typeface="Calibri"/>
              </a:rPr>
              <a:t>Recommandations clés :</a:t>
            </a:r>
            <a:endParaRPr/>
          </a:p>
        </p:txBody>
      </p:sp>
      <p:sp>
        <p:nvSpPr>
          <p:cNvPr id="201" name="Google Shape;201;p43"/>
          <p:cNvSpPr txBox="1"/>
          <p:nvPr>
            <p:ph idx="5" type="body"/>
          </p:nvPr>
        </p:nvSpPr>
        <p:spPr>
          <a:xfrm>
            <a:off x="6300000" y="4680000"/>
            <a:ext cx="5580000" cy="122894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43"/>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203" name="Google Shape;203;p43"/>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LIDE CONSIGNES">
  <p:cSld name="9_SLIDE CONSIGNES">
    <p:spTree>
      <p:nvGrpSpPr>
        <p:cNvPr id="204" name="Shape 204"/>
        <p:cNvGrpSpPr/>
        <p:nvPr/>
      </p:nvGrpSpPr>
      <p:grpSpPr>
        <a:xfrm>
          <a:off x="0" y="0"/>
          <a:ext cx="0" cy="0"/>
          <a:chOff x="0" y="0"/>
          <a:chExt cx="0" cy="0"/>
        </a:xfrm>
      </p:grpSpPr>
      <p:pic>
        <p:nvPicPr>
          <p:cNvPr id="205" name="Google Shape;205;p44"/>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206" name="Google Shape;206;p44"/>
          <p:cNvSpPr txBox="1"/>
          <p:nvPr>
            <p:ph idx="1" type="body"/>
          </p:nvPr>
        </p:nvSpPr>
        <p:spPr>
          <a:xfrm>
            <a:off x="6245570" y="903777"/>
            <a:ext cx="5760000" cy="1155509"/>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7" name="Google Shape;207;p44"/>
          <p:cNvSpPr txBox="1"/>
          <p:nvPr>
            <p:ph idx="2" type="body"/>
          </p:nvPr>
        </p:nvSpPr>
        <p:spPr>
          <a:xfrm>
            <a:off x="6245570" y="2406183"/>
            <a:ext cx="5760000" cy="132876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44"/>
          <p:cNvSpPr txBox="1"/>
          <p:nvPr>
            <p:ph idx="3" type="body"/>
          </p:nvPr>
        </p:nvSpPr>
        <p:spPr>
          <a:xfrm>
            <a:off x="6245570" y="4083661"/>
            <a:ext cx="5760000" cy="1274334"/>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44"/>
          <p:cNvSpPr txBox="1"/>
          <p:nvPr>
            <p:ph idx="4" type="body"/>
          </p:nvPr>
        </p:nvSpPr>
        <p:spPr>
          <a:xfrm>
            <a:off x="6245570" y="5708000"/>
            <a:ext cx="5760000" cy="115000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04800" lvl="1" marL="914400" marR="0" rtl="0" algn="l">
              <a:lnSpc>
                <a:spcPct val="90000"/>
              </a:lnSpc>
              <a:spcBef>
                <a:spcPts val="500"/>
              </a:spcBef>
              <a:spcAft>
                <a:spcPts val="0"/>
              </a:spcAft>
              <a:buClr>
                <a:srgbClr val="565656"/>
              </a:buClr>
              <a:buSzPts val="1200"/>
              <a:buFont typeface="Noto Sans Symbols"/>
              <a:buChar char="⮚"/>
              <a:defRPr b="0" i="0" sz="1200" u="none" cap="none" strike="noStrike">
                <a:solidFill>
                  <a:srgbClr val="56565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44"/>
          <p:cNvSpPr/>
          <p:nvPr/>
        </p:nvSpPr>
        <p:spPr>
          <a:xfrm>
            <a:off x="6245570" y="50060"/>
            <a:ext cx="5760000" cy="540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u="none">
                <a:solidFill>
                  <a:srgbClr val="0059A1"/>
                </a:solidFill>
                <a:latin typeface="Calibri"/>
                <a:ea typeface="Calibri"/>
                <a:cs typeface="Calibri"/>
                <a:sym typeface="Calibri"/>
              </a:rPr>
              <a:t>CONSIGNES</a:t>
            </a:r>
            <a:endParaRPr/>
          </a:p>
        </p:txBody>
      </p:sp>
      <p:pic>
        <p:nvPicPr>
          <p:cNvPr id="211" name="Google Shape;211;p44"/>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212" name="Google Shape;212;p44"/>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
        <p:nvSpPr>
          <p:cNvPr id="213" name="Google Shape;213;p44"/>
          <p:cNvSpPr txBox="1"/>
          <p:nvPr>
            <p:ph idx="5" type="body"/>
          </p:nvPr>
        </p:nvSpPr>
        <p:spPr>
          <a:xfrm>
            <a:off x="6245570" y="564975"/>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59A1"/>
              </a:buClr>
              <a:buSzPts val="1600"/>
              <a:buFont typeface="Calibri"/>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4" name="Google Shape;214;p44"/>
          <p:cNvSpPr txBox="1"/>
          <p:nvPr>
            <p:ph idx="6" type="body"/>
          </p:nvPr>
        </p:nvSpPr>
        <p:spPr>
          <a:xfrm>
            <a:off x="6245570" y="2075762"/>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59A1"/>
              </a:buClr>
              <a:buSzPts val="1600"/>
              <a:buFont typeface="Calibri"/>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44"/>
          <p:cNvSpPr txBox="1"/>
          <p:nvPr>
            <p:ph idx="7" type="body"/>
          </p:nvPr>
        </p:nvSpPr>
        <p:spPr>
          <a:xfrm>
            <a:off x="6245570" y="3751648"/>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59A1"/>
              </a:buClr>
              <a:buSzPts val="1600"/>
              <a:buFont typeface="Calibri"/>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6" name="Google Shape;216;p44"/>
          <p:cNvSpPr txBox="1"/>
          <p:nvPr>
            <p:ph idx="8" type="body"/>
          </p:nvPr>
        </p:nvSpPr>
        <p:spPr>
          <a:xfrm>
            <a:off x="6245570" y="5374471"/>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59A1"/>
              </a:buClr>
              <a:buSzPts val="1600"/>
              <a:buFont typeface="Calibri"/>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CONTENU PARTIE 3">
  <p:cSld name="SLIDE CONTENU PARTIE 3">
    <p:spTree>
      <p:nvGrpSpPr>
        <p:cNvPr id="217" name="Shape 217"/>
        <p:cNvGrpSpPr/>
        <p:nvPr/>
      </p:nvGrpSpPr>
      <p:grpSpPr>
        <a:xfrm>
          <a:off x="0" y="0"/>
          <a:ext cx="0" cy="0"/>
          <a:chOff x="0" y="0"/>
          <a:chExt cx="0" cy="0"/>
        </a:xfrm>
      </p:grpSpPr>
      <p:pic>
        <p:nvPicPr>
          <p:cNvPr id="218" name="Google Shape;218;p45"/>
          <p:cNvPicPr preferRelativeResize="0"/>
          <p:nvPr/>
        </p:nvPicPr>
        <p:blipFill rotWithShape="1">
          <a:blip r:embed="rId2">
            <a:alphaModFix/>
          </a:blip>
          <a:srcRect b="0" l="0" r="0" t="0"/>
          <a:stretch/>
        </p:blipFill>
        <p:spPr>
          <a:xfrm>
            <a:off x="-245" y="0"/>
            <a:ext cx="12187066" cy="6858000"/>
          </a:xfrm>
          <a:prstGeom prst="rect">
            <a:avLst/>
          </a:prstGeom>
          <a:noFill/>
          <a:ln>
            <a:noFill/>
          </a:ln>
        </p:spPr>
      </p:pic>
      <p:sp>
        <p:nvSpPr>
          <p:cNvPr id="219" name="Google Shape;219;p45"/>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220" name="Google Shape;220;p45"/>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221" name="Google Shape;221;p45"/>
          <p:cNvSpPr/>
          <p:nvPr/>
        </p:nvSpPr>
        <p:spPr>
          <a:xfrm>
            <a:off x="536787" y="1465445"/>
            <a:ext cx="11118424" cy="5146334"/>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2" name="Google Shape;222;p45"/>
          <p:cNvSpPr/>
          <p:nvPr/>
        </p:nvSpPr>
        <p:spPr>
          <a:xfrm rot="5400000">
            <a:off x="0" y="5868983"/>
            <a:ext cx="536787" cy="536787"/>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45"/>
          <p:cNvSpPr txBox="1"/>
          <p:nvPr/>
        </p:nvSpPr>
        <p:spPr>
          <a:xfrm rot="-5400000">
            <a:off x="-271608" y="5331769"/>
            <a:ext cx="1080003" cy="536786"/>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3</a:t>
            </a:r>
            <a:endParaRPr/>
          </a:p>
        </p:txBody>
      </p:sp>
      <p:pic>
        <p:nvPicPr>
          <p:cNvPr id="224" name="Google Shape;224;p45"/>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225" name="Google Shape;225;p45"/>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226" name="Google Shape;226;p45"/>
          <p:cNvSpPr txBox="1"/>
          <p:nvPr>
            <p:ph idx="1"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45"/>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8" name="Google Shape;228;p45"/>
          <p:cNvSpPr txBox="1"/>
          <p:nvPr>
            <p:ph idx="2"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45"/>
          <p:cNvSpPr txBox="1"/>
          <p:nvPr>
            <p:ph idx="3" type="body"/>
          </p:nvPr>
        </p:nvSpPr>
        <p:spPr>
          <a:xfrm>
            <a:off x="720000" y="1943056"/>
            <a:ext cx="10746576"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PARTIE">
  <p:cSld name="4_SLIDE PARTIE">
    <p:spTree>
      <p:nvGrpSpPr>
        <p:cNvPr id="230" name="Shape 230"/>
        <p:cNvGrpSpPr/>
        <p:nvPr/>
      </p:nvGrpSpPr>
      <p:grpSpPr>
        <a:xfrm>
          <a:off x="0" y="0"/>
          <a:ext cx="0" cy="0"/>
          <a:chOff x="0" y="0"/>
          <a:chExt cx="0" cy="0"/>
        </a:xfrm>
      </p:grpSpPr>
      <p:pic>
        <p:nvPicPr>
          <p:cNvPr id="231" name="Google Shape;231;p46"/>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232" name="Google Shape;232;p46"/>
          <p:cNvSpPr/>
          <p:nvPr/>
        </p:nvSpPr>
        <p:spPr>
          <a:xfrm>
            <a:off x="8010000" y="6132986"/>
            <a:ext cx="2160000" cy="720000"/>
          </a:xfrm>
          <a:prstGeom prst="round2SameRect">
            <a:avLst>
              <a:gd fmla="val 16667" name="adj1"/>
              <a:gd fmla="val 0" name="adj2"/>
            </a:avLst>
          </a:prstGeom>
          <a:solidFill>
            <a:srgbClr val="56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46"/>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565656"/>
              </a:buClr>
              <a:buSzPts val="2400"/>
              <a:buFont typeface="Arial"/>
              <a:buNone/>
              <a:defRPr b="1" i="0" sz="24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46"/>
          <p:cNvSpPr/>
          <p:nvPr/>
        </p:nvSpPr>
        <p:spPr>
          <a:xfrm>
            <a:off x="6300000" y="23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565656"/>
                </a:solidFill>
                <a:latin typeface="Calibri"/>
                <a:ea typeface="Calibri"/>
                <a:cs typeface="Calibri"/>
                <a:sym typeface="Calibri"/>
              </a:rPr>
              <a:t>Dans ce module, vous allez :</a:t>
            </a:r>
            <a:endParaRPr/>
          </a:p>
        </p:txBody>
      </p:sp>
      <p:sp>
        <p:nvSpPr>
          <p:cNvPr id="235" name="Google Shape;235;p46"/>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46"/>
          <p:cNvSpPr txBox="1"/>
          <p:nvPr>
            <p:ph idx="3"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37" name="Google Shape;237;p46"/>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238" name="Google Shape;238;p46"/>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239" name="Google Shape;239;p46"/>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240" name="Google Shape;240;p46"/>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241" name="Google Shape;241;p46"/>
          <p:cNvSpPr txBox="1"/>
          <p:nvPr/>
        </p:nvSpPr>
        <p:spPr>
          <a:xfrm>
            <a:off x="6300000" y="561659"/>
            <a:ext cx="5580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a:solidFill>
                  <a:srgbClr val="565656"/>
                </a:solidFill>
                <a:latin typeface="Calibri"/>
                <a:ea typeface="Calibri"/>
                <a:cs typeface="Calibri"/>
                <a:sym typeface="Calibri"/>
              </a:rPr>
              <a:t>PARTIE 4</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ACTIVITES 1">
  <p:cSld name="5_SLIDE ACTIVITES 1">
    <p:spTree>
      <p:nvGrpSpPr>
        <p:cNvPr id="242" name="Shape 242"/>
        <p:cNvGrpSpPr/>
        <p:nvPr/>
      </p:nvGrpSpPr>
      <p:grpSpPr>
        <a:xfrm>
          <a:off x="0" y="0"/>
          <a:ext cx="0" cy="0"/>
          <a:chOff x="0" y="0"/>
          <a:chExt cx="0" cy="0"/>
        </a:xfrm>
      </p:grpSpPr>
      <p:pic>
        <p:nvPicPr>
          <p:cNvPr id="243" name="Google Shape;243;p47"/>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244" name="Google Shape;244;p47"/>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565656"/>
              </a:buClr>
              <a:buSzPts val="2800"/>
              <a:buFont typeface="Arial"/>
              <a:buNone/>
              <a:defRPr b="1" i="0" sz="28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5" name="Google Shape;245;p47"/>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565656"/>
              </a:buClr>
              <a:buSzPts val="2400"/>
              <a:buFont typeface="Arial"/>
              <a:buNone/>
              <a:defRPr b="1" i="0" sz="24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6" name="Google Shape;246;p47"/>
          <p:cNvSpPr/>
          <p:nvPr/>
        </p:nvSpPr>
        <p:spPr>
          <a:xfrm>
            <a:off x="6300000" y="2125854"/>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565656"/>
                </a:solidFill>
                <a:latin typeface="Calibri"/>
                <a:ea typeface="Calibri"/>
                <a:cs typeface="Calibri"/>
                <a:sym typeface="Calibri"/>
              </a:rPr>
              <a:t>Compétences visées :</a:t>
            </a:r>
            <a:endParaRPr/>
          </a:p>
        </p:txBody>
      </p:sp>
      <p:sp>
        <p:nvSpPr>
          <p:cNvPr id="247" name="Google Shape;247;p47"/>
          <p:cNvSpPr txBox="1"/>
          <p:nvPr>
            <p:ph idx="3" type="body"/>
          </p:nvPr>
        </p:nvSpPr>
        <p:spPr>
          <a:xfrm>
            <a:off x="6300000" y="2700000"/>
            <a:ext cx="5580000" cy="126056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8" name="Google Shape;248;p47"/>
          <p:cNvSpPr/>
          <p:nvPr/>
        </p:nvSpPr>
        <p:spPr>
          <a:xfrm>
            <a:off x="8010000" y="6132986"/>
            <a:ext cx="2160000" cy="720000"/>
          </a:xfrm>
          <a:prstGeom prst="round2SameRect">
            <a:avLst>
              <a:gd fmla="val 16667" name="adj1"/>
              <a:gd fmla="val 0" name="adj2"/>
            </a:avLst>
          </a:prstGeom>
          <a:solidFill>
            <a:srgbClr val="56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47"/>
          <p:cNvSpPr txBox="1"/>
          <p:nvPr>
            <p:ph idx="4"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0" name="Google Shape;250;p47"/>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sp>
        <p:nvSpPr>
          <p:cNvPr id="251" name="Google Shape;251;p47"/>
          <p:cNvSpPr/>
          <p:nvPr/>
        </p:nvSpPr>
        <p:spPr>
          <a:xfrm>
            <a:off x="6300000" y="41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565656"/>
                </a:solidFill>
                <a:latin typeface="Calibri"/>
                <a:ea typeface="Calibri"/>
                <a:cs typeface="Calibri"/>
                <a:sym typeface="Calibri"/>
              </a:rPr>
              <a:t>Recommandations clés :</a:t>
            </a:r>
            <a:endParaRPr/>
          </a:p>
        </p:txBody>
      </p:sp>
      <p:sp>
        <p:nvSpPr>
          <p:cNvPr id="252" name="Google Shape;252;p47"/>
          <p:cNvSpPr txBox="1"/>
          <p:nvPr>
            <p:ph idx="5" type="body"/>
          </p:nvPr>
        </p:nvSpPr>
        <p:spPr>
          <a:xfrm>
            <a:off x="6300000" y="4680000"/>
            <a:ext cx="5580000" cy="122894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3" name="Google Shape;253;p47"/>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254" name="Google Shape;254;p47"/>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LIDE CONSIGNES">
  <p:cSld name="10_SLIDE CONSIGNES">
    <p:spTree>
      <p:nvGrpSpPr>
        <p:cNvPr id="255" name="Shape 255"/>
        <p:cNvGrpSpPr/>
        <p:nvPr/>
      </p:nvGrpSpPr>
      <p:grpSpPr>
        <a:xfrm>
          <a:off x="0" y="0"/>
          <a:ext cx="0" cy="0"/>
          <a:chOff x="0" y="0"/>
          <a:chExt cx="0" cy="0"/>
        </a:xfrm>
      </p:grpSpPr>
      <p:pic>
        <p:nvPicPr>
          <p:cNvPr id="256" name="Google Shape;256;p48"/>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257" name="Google Shape;257;p48"/>
          <p:cNvSpPr txBox="1"/>
          <p:nvPr>
            <p:ph idx="1" type="body"/>
          </p:nvPr>
        </p:nvSpPr>
        <p:spPr>
          <a:xfrm>
            <a:off x="6245570" y="564975"/>
            <a:ext cx="5760000" cy="313945"/>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rgbClr val="B3BB03"/>
              </a:buClr>
              <a:buSzPts val="1600"/>
              <a:buFont typeface="Calibri"/>
              <a:buAutoNum type="arabicPeriod"/>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48"/>
          <p:cNvSpPr txBox="1"/>
          <p:nvPr>
            <p:ph idx="2" type="body"/>
          </p:nvPr>
        </p:nvSpPr>
        <p:spPr>
          <a:xfrm>
            <a:off x="6245570" y="903777"/>
            <a:ext cx="5760000" cy="1155509"/>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48"/>
          <p:cNvSpPr txBox="1"/>
          <p:nvPr>
            <p:ph idx="3" type="body"/>
          </p:nvPr>
        </p:nvSpPr>
        <p:spPr>
          <a:xfrm>
            <a:off x="6245570" y="2406183"/>
            <a:ext cx="5760000" cy="132876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48"/>
          <p:cNvSpPr txBox="1"/>
          <p:nvPr>
            <p:ph idx="4" type="body"/>
          </p:nvPr>
        </p:nvSpPr>
        <p:spPr>
          <a:xfrm>
            <a:off x="6245570" y="4083661"/>
            <a:ext cx="5760000" cy="1274334"/>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1" name="Google Shape;261;p48"/>
          <p:cNvSpPr txBox="1"/>
          <p:nvPr>
            <p:ph idx="5" type="body"/>
          </p:nvPr>
        </p:nvSpPr>
        <p:spPr>
          <a:xfrm>
            <a:off x="6245570" y="5708000"/>
            <a:ext cx="5760000" cy="115000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04800" lvl="1" marL="914400" marR="0" rtl="0" algn="l">
              <a:lnSpc>
                <a:spcPct val="90000"/>
              </a:lnSpc>
              <a:spcBef>
                <a:spcPts val="500"/>
              </a:spcBef>
              <a:spcAft>
                <a:spcPts val="0"/>
              </a:spcAft>
              <a:buClr>
                <a:srgbClr val="565656"/>
              </a:buClr>
              <a:buSzPts val="1200"/>
              <a:buFont typeface="Noto Sans Symbols"/>
              <a:buChar char="⮚"/>
              <a:defRPr b="0" i="0" sz="1200" u="none" cap="none" strike="noStrike">
                <a:solidFill>
                  <a:srgbClr val="56565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2" name="Google Shape;262;p48"/>
          <p:cNvSpPr/>
          <p:nvPr/>
        </p:nvSpPr>
        <p:spPr>
          <a:xfrm>
            <a:off x="6245570" y="50060"/>
            <a:ext cx="5760000" cy="540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u="none">
                <a:solidFill>
                  <a:srgbClr val="565656"/>
                </a:solidFill>
                <a:latin typeface="Calibri"/>
                <a:ea typeface="Calibri"/>
                <a:cs typeface="Calibri"/>
                <a:sym typeface="Calibri"/>
              </a:rPr>
              <a:t>CONSIGNES</a:t>
            </a:r>
            <a:endParaRPr/>
          </a:p>
        </p:txBody>
      </p:sp>
      <p:pic>
        <p:nvPicPr>
          <p:cNvPr id="263" name="Google Shape;263;p48"/>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264" name="Google Shape;264;p48"/>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
        <p:nvSpPr>
          <p:cNvPr id="265" name="Google Shape;265;p48"/>
          <p:cNvSpPr txBox="1"/>
          <p:nvPr>
            <p:ph idx="6" type="body"/>
          </p:nvPr>
        </p:nvSpPr>
        <p:spPr>
          <a:xfrm>
            <a:off x="6245570" y="2075762"/>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565656"/>
              </a:buClr>
              <a:buSzPts val="1600"/>
              <a:buFont typeface="Calibri"/>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48"/>
          <p:cNvSpPr txBox="1"/>
          <p:nvPr>
            <p:ph idx="7" type="body"/>
          </p:nvPr>
        </p:nvSpPr>
        <p:spPr>
          <a:xfrm>
            <a:off x="6245570" y="3751648"/>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565656"/>
              </a:buClr>
              <a:buSzPts val="1600"/>
              <a:buFont typeface="Calibri"/>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48"/>
          <p:cNvSpPr txBox="1"/>
          <p:nvPr>
            <p:ph idx="8" type="body"/>
          </p:nvPr>
        </p:nvSpPr>
        <p:spPr>
          <a:xfrm>
            <a:off x="6245570" y="5374471"/>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565656"/>
              </a:buClr>
              <a:buSzPts val="1600"/>
              <a:buFont typeface="Calibri"/>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4">
  <p:cSld name="1_SLIDE CONTENU PARTIE 4">
    <p:spTree>
      <p:nvGrpSpPr>
        <p:cNvPr id="268" name="Shape 268"/>
        <p:cNvGrpSpPr/>
        <p:nvPr/>
      </p:nvGrpSpPr>
      <p:grpSpPr>
        <a:xfrm>
          <a:off x="0" y="0"/>
          <a:ext cx="0" cy="0"/>
          <a:chOff x="0" y="0"/>
          <a:chExt cx="0" cy="0"/>
        </a:xfrm>
      </p:grpSpPr>
      <p:pic>
        <p:nvPicPr>
          <p:cNvPr id="269" name="Google Shape;269;p49"/>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270" name="Google Shape;270;p49"/>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271" name="Google Shape;271;p49"/>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272" name="Google Shape;272;p49"/>
          <p:cNvSpPr/>
          <p:nvPr/>
        </p:nvSpPr>
        <p:spPr>
          <a:xfrm>
            <a:off x="536787" y="1465445"/>
            <a:ext cx="11118424" cy="5146334"/>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3" name="Google Shape;273;p49"/>
          <p:cNvSpPr/>
          <p:nvPr/>
        </p:nvSpPr>
        <p:spPr>
          <a:xfrm rot="5400000">
            <a:off x="0" y="5868983"/>
            <a:ext cx="536787" cy="536787"/>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49"/>
          <p:cNvSpPr txBox="1"/>
          <p:nvPr/>
        </p:nvSpPr>
        <p:spPr>
          <a:xfrm rot="-5400000">
            <a:off x="-271608" y="5331769"/>
            <a:ext cx="1080003" cy="536786"/>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4</a:t>
            </a:r>
            <a:endParaRPr/>
          </a:p>
        </p:txBody>
      </p:sp>
      <p:pic>
        <p:nvPicPr>
          <p:cNvPr id="275" name="Google Shape;275;p49"/>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276" name="Google Shape;276;p49"/>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277" name="Google Shape;277;p49"/>
          <p:cNvSpPr txBox="1"/>
          <p:nvPr>
            <p:ph idx="1"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49"/>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9" name="Google Shape;279;p49"/>
          <p:cNvSpPr txBox="1"/>
          <p:nvPr>
            <p:ph idx="2"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49"/>
          <p:cNvSpPr txBox="1"/>
          <p:nvPr>
            <p:ph idx="3" type="body"/>
          </p:nvPr>
        </p:nvSpPr>
        <p:spPr>
          <a:xfrm>
            <a:off x="720000" y="1943056"/>
            <a:ext cx="10746576"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OMMAIRE">
  <p:cSld name="SLIDE SOMMAIRE">
    <p:spTree>
      <p:nvGrpSpPr>
        <p:cNvPr id="16" name="Shape 16"/>
        <p:cNvGrpSpPr/>
        <p:nvPr/>
      </p:nvGrpSpPr>
      <p:grpSpPr>
        <a:xfrm>
          <a:off x="0" y="0"/>
          <a:ext cx="0" cy="0"/>
          <a:chOff x="0" y="0"/>
          <a:chExt cx="0" cy="0"/>
        </a:xfrm>
      </p:grpSpPr>
      <p:pic>
        <p:nvPicPr>
          <p:cNvPr id="17" name="Google Shape;17;p32"/>
          <p:cNvPicPr preferRelativeResize="0"/>
          <p:nvPr/>
        </p:nvPicPr>
        <p:blipFill rotWithShape="1">
          <a:blip r:embed="rId2">
            <a:alphaModFix/>
          </a:blip>
          <a:srcRect b="0" l="0" r="0" t="0"/>
          <a:stretch/>
        </p:blipFill>
        <p:spPr>
          <a:xfrm>
            <a:off x="0" y="1783"/>
            <a:ext cx="12191996" cy="6854433"/>
          </a:xfrm>
          <a:prstGeom prst="rect">
            <a:avLst/>
          </a:prstGeom>
          <a:noFill/>
          <a:ln>
            <a:noFill/>
          </a:ln>
        </p:spPr>
      </p:pic>
      <p:sp>
        <p:nvSpPr>
          <p:cNvPr id="18" name="Google Shape;18;p32"/>
          <p:cNvSpPr txBox="1"/>
          <p:nvPr/>
        </p:nvSpPr>
        <p:spPr>
          <a:xfrm>
            <a:off x="2738276" y="1124878"/>
            <a:ext cx="2787649" cy="64633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0059A1"/>
              </a:buClr>
              <a:buSzPts val="3600"/>
              <a:buFont typeface="Calibri"/>
              <a:buNone/>
            </a:pPr>
            <a:r>
              <a:rPr b="1" i="0" lang="fr-FR" sz="3600" u="none" cap="none" strike="noStrike">
                <a:solidFill>
                  <a:srgbClr val="0059A1"/>
                </a:solidFill>
                <a:latin typeface="Calibri"/>
                <a:ea typeface="Calibri"/>
                <a:cs typeface="Calibri"/>
                <a:sym typeface="Calibri"/>
              </a:rPr>
              <a:t>SOMMAIRE</a:t>
            </a:r>
            <a:endParaRPr b="0" i="0" sz="3000" u="none" cap="none" strike="noStrike">
              <a:solidFill>
                <a:srgbClr val="0059A1"/>
              </a:solidFill>
              <a:latin typeface="Calibri"/>
              <a:ea typeface="Calibri"/>
              <a:cs typeface="Calibri"/>
              <a:sym typeface="Calibri"/>
            </a:endParaRPr>
          </a:p>
        </p:txBody>
      </p:sp>
      <p:sp>
        <p:nvSpPr>
          <p:cNvPr id="19" name="Google Shape;19;p32"/>
          <p:cNvSpPr txBox="1"/>
          <p:nvPr>
            <p:ph idx="1" type="body"/>
          </p:nvPr>
        </p:nvSpPr>
        <p:spPr>
          <a:xfrm>
            <a:off x="7265988" y="631825"/>
            <a:ext cx="4364037" cy="5211763"/>
          </a:xfrm>
          <a:prstGeom prst="rect">
            <a:avLst/>
          </a:prstGeom>
          <a:noFill/>
          <a:ln>
            <a:noFill/>
          </a:ln>
        </p:spPr>
        <p:txBody>
          <a:bodyPr anchorCtr="0" anchor="t" bIns="72000" lIns="91425" spcFirstLastPara="1" rIns="91425" wrap="square" tIns="144000">
            <a:noAutofit/>
          </a:bodyPr>
          <a:lstStyle>
            <a:lvl1pPr indent="-355600" lvl="0" marL="457200" marR="0" rtl="0" algn="ctr">
              <a:lnSpc>
                <a:spcPct val="80000"/>
              </a:lnSpc>
              <a:spcBef>
                <a:spcPts val="600"/>
              </a:spcBef>
              <a:spcAft>
                <a:spcPts val="0"/>
              </a:spcAft>
              <a:buClr>
                <a:srgbClr val="FF7800"/>
              </a:buClr>
              <a:buSzPts val="2000"/>
              <a:buFont typeface="Calibri"/>
              <a:buAutoNum type="arabicPeriod"/>
              <a:defRPr b="1" i="0" sz="2000" u="none" cap="none" strike="noStrike">
                <a:solidFill>
                  <a:srgbClr val="0059A1"/>
                </a:solidFill>
                <a:latin typeface="Calibri"/>
                <a:ea typeface="Calibri"/>
                <a:cs typeface="Calibri"/>
                <a:sym typeface="Calibri"/>
              </a:defRPr>
            </a:lvl1pPr>
            <a:lvl2pPr indent="-228600" lvl="1" marL="914400" marR="0" rtl="0" algn="ctr">
              <a:lnSpc>
                <a:spcPct val="114285"/>
              </a:lnSpc>
              <a:spcBef>
                <a:spcPts val="600"/>
              </a:spcBef>
              <a:spcAft>
                <a:spcPts val="0"/>
              </a:spcAft>
              <a:buClr>
                <a:srgbClr val="FF7800"/>
              </a:buClr>
              <a:buSzPts val="1400"/>
              <a:buFont typeface="Calibri"/>
              <a:buNone/>
              <a:defRPr b="0" i="0" sz="1400" u="none" cap="none" strike="noStrike">
                <a:solidFill>
                  <a:srgbClr val="565656"/>
                </a:solidFill>
                <a:latin typeface="Calibri"/>
                <a:ea typeface="Calibri"/>
                <a:cs typeface="Calibri"/>
                <a:sym typeface="Calibri"/>
              </a:defRPr>
            </a:lvl2pPr>
            <a:lvl3pPr indent="-228600" lvl="2" marL="1371600" marR="0" rtl="0" algn="ctr">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59A1"/>
              </a:buClr>
              <a:buSzPts val="1800"/>
              <a:buFont typeface="Arial"/>
              <a:buChar char="•"/>
              <a:defRPr b="1" i="0" sz="1800" u="none" cap="none" strike="noStrike">
                <a:solidFill>
                  <a:srgbClr val="0059A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59A1"/>
              </a:buClr>
              <a:buSzPts val="1800"/>
              <a:buFont typeface="Arial"/>
              <a:buChar char="•"/>
              <a:defRPr b="1" i="0" sz="1800" u="none" cap="none" strike="noStrike">
                <a:solidFill>
                  <a:srgbClr val="0059A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 name="Google Shape;20;p32"/>
          <p:cNvPicPr preferRelativeResize="0"/>
          <p:nvPr/>
        </p:nvPicPr>
        <p:blipFill rotWithShape="1">
          <a:blip r:embed="rId3">
            <a:alphaModFix/>
          </a:blip>
          <a:srcRect b="0" l="0" r="0" t="0"/>
          <a:stretch/>
        </p:blipFill>
        <p:spPr>
          <a:xfrm>
            <a:off x="269715" y="242587"/>
            <a:ext cx="728497" cy="719719"/>
          </a:xfrm>
          <a:prstGeom prst="rect">
            <a:avLst/>
          </a:prstGeom>
          <a:noFill/>
          <a:ln>
            <a:noFill/>
          </a:ln>
        </p:spPr>
      </p:pic>
      <p:pic>
        <p:nvPicPr>
          <p:cNvPr id="21" name="Google Shape;21;p32"/>
          <p:cNvPicPr preferRelativeResize="0"/>
          <p:nvPr/>
        </p:nvPicPr>
        <p:blipFill rotWithShape="1">
          <a:blip r:embed="rId4">
            <a:alphaModFix/>
          </a:blip>
          <a:srcRect b="0" l="0" r="0" t="0"/>
          <a:stretch/>
        </p:blipFill>
        <p:spPr>
          <a:xfrm>
            <a:off x="1110869" y="327669"/>
            <a:ext cx="1469045" cy="47335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PARTIE">
  <p:cSld name="5_SLIDE PARTIE">
    <p:spTree>
      <p:nvGrpSpPr>
        <p:cNvPr id="281" name="Shape 281"/>
        <p:cNvGrpSpPr/>
        <p:nvPr/>
      </p:nvGrpSpPr>
      <p:grpSpPr>
        <a:xfrm>
          <a:off x="0" y="0"/>
          <a:ext cx="0" cy="0"/>
          <a:chOff x="0" y="0"/>
          <a:chExt cx="0" cy="0"/>
        </a:xfrm>
      </p:grpSpPr>
      <p:pic>
        <p:nvPicPr>
          <p:cNvPr id="282" name="Google Shape;282;p50"/>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283" name="Google Shape;283;p50"/>
          <p:cNvSpPr/>
          <p:nvPr/>
        </p:nvSpPr>
        <p:spPr>
          <a:xfrm>
            <a:off x="8010000" y="6132986"/>
            <a:ext cx="2160000" cy="720000"/>
          </a:xfrm>
          <a:prstGeom prst="round2SameRect">
            <a:avLst>
              <a:gd fmla="val 16667" name="adj1"/>
              <a:gd fmla="val 0" name="adj2"/>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8ACA2"/>
              </a:solidFill>
              <a:latin typeface="Calibri"/>
              <a:ea typeface="Calibri"/>
              <a:cs typeface="Calibri"/>
              <a:sym typeface="Calibri"/>
            </a:endParaRPr>
          </a:p>
        </p:txBody>
      </p:sp>
      <p:sp>
        <p:nvSpPr>
          <p:cNvPr id="284" name="Google Shape;284;p50"/>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8ACA2"/>
              </a:buClr>
              <a:buSzPts val="2400"/>
              <a:buFont typeface="Arial"/>
              <a:buNone/>
              <a:defRPr b="1" i="0" sz="24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50"/>
          <p:cNvSpPr/>
          <p:nvPr/>
        </p:nvSpPr>
        <p:spPr>
          <a:xfrm>
            <a:off x="6300000" y="23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8ACA2"/>
                </a:solidFill>
                <a:latin typeface="Calibri"/>
                <a:ea typeface="Calibri"/>
                <a:cs typeface="Calibri"/>
                <a:sym typeface="Calibri"/>
              </a:rPr>
              <a:t>Dans ce module, vous allez :</a:t>
            </a:r>
            <a:endParaRPr/>
          </a:p>
        </p:txBody>
      </p:sp>
      <p:sp>
        <p:nvSpPr>
          <p:cNvPr id="286" name="Google Shape;286;p50"/>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50"/>
          <p:cNvSpPr txBox="1"/>
          <p:nvPr>
            <p:ph idx="3"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88" name="Google Shape;288;p50"/>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289" name="Google Shape;289;p50"/>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290" name="Google Shape;290;p50"/>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291" name="Google Shape;291;p50"/>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292" name="Google Shape;292;p50"/>
          <p:cNvSpPr txBox="1"/>
          <p:nvPr/>
        </p:nvSpPr>
        <p:spPr>
          <a:xfrm>
            <a:off x="6300000" y="561659"/>
            <a:ext cx="5580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a:solidFill>
                  <a:srgbClr val="08ACA2"/>
                </a:solidFill>
                <a:latin typeface="Calibri"/>
                <a:ea typeface="Calibri"/>
                <a:cs typeface="Calibri"/>
                <a:sym typeface="Calibri"/>
              </a:rPr>
              <a:t>PARTIE 5</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ACTIVITES 1">
  <p:cSld name="6_SLIDE ACTIVITES 1">
    <p:spTree>
      <p:nvGrpSpPr>
        <p:cNvPr id="293" name="Shape 293"/>
        <p:cNvGrpSpPr/>
        <p:nvPr/>
      </p:nvGrpSpPr>
      <p:grpSpPr>
        <a:xfrm>
          <a:off x="0" y="0"/>
          <a:ext cx="0" cy="0"/>
          <a:chOff x="0" y="0"/>
          <a:chExt cx="0" cy="0"/>
        </a:xfrm>
      </p:grpSpPr>
      <p:pic>
        <p:nvPicPr>
          <p:cNvPr id="294" name="Google Shape;294;p51"/>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295" name="Google Shape;295;p51"/>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8ACA2"/>
              </a:buClr>
              <a:buSzPts val="2800"/>
              <a:buFont typeface="Arial"/>
              <a:buNone/>
              <a:defRPr b="1" i="0" sz="28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6" name="Google Shape;296;p51"/>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8ACA2"/>
              </a:buClr>
              <a:buSzPts val="2400"/>
              <a:buFont typeface="Arial"/>
              <a:buNone/>
              <a:defRPr b="1" i="0" sz="24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51"/>
          <p:cNvSpPr/>
          <p:nvPr/>
        </p:nvSpPr>
        <p:spPr>
          <a:xfrm>
            <a:off x="6300000" y="2125854"/>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8ACA2"/>
                </a:solidFill>
                <a:latin typeface="Calibri"/>
                <a:ea typeface="Calibri"/>
                <a:cs typeface="Calibri"/>
                <a:sym typeface="Calibri"/>
              </a:rPr>
              <a:t>Compétences visées :</a:t>
            </a:r>
            <a:endParaRPr/>
          </a:p>
        </p:txBody>
      </p:sp>
      <p:sp>
        <p:nvSpPr>
          <p:cNvPr id="298" name="Google Shape;298;p51"/>
          <p:cNvSpPr txBox="1"/>
          <p:nvPr>
            <p:ph idx="3" type="body"/>
          </p:nvPr>
        </p:nvSpPr>
        <p:spPr>
          <a:xfrm>
            <a:off x="6300000" y="2700000"/>
            <a:ext cx="5580000" cy="126056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51"/>
          <p:cNvSpPr/>
          <p:nvPr/>
        </p:nvSpPr>
        <p:spPr>
          <a:xfrm>
            <a:off x="8010000" y="6132986"/>
            <a:ext cx="2160000" cy="720000"/>
          </a:xfrm>
          <a:prstGeom prst="round2SameRect">
            <a:avLst>
              <a:gd fmla="val 16667" name="adj1"/>
              <a:gd fmla="val 0" name="adj2"/>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51"/>
          <p:cNvSpPr txBox="1"/>
          <p:nvPr>
            <p:ph idx="4"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01" name="Google Shape;301;p51"/>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sp>
        <p:nvSpPr>
          <p:cNvPr id="302" name="Google Shape;302;p51"/>
          <p:cNvSpPr/>
          <p:nvPr/>
        </p:nvSpPr>
        <p:spPr>
          <a:xfrm>
            <a:off x="6300000" y="41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8ACA2"/>
                </a:solidFill>
                <a:latin typeface="Calibri"/>
                <a:ea typeface="Calibri"/>
                <a:cs typeface="Calibri"/>
                <a:sym typeface="Calibri"/>
              </a:rPr>
              <a:t>Recommandations clés :</a:t>
            </a:r>
            <a:endParaRPr/>
          </a:p>
        </p:txBody>
      </p:sp>
      <p:sp>
        <p:nvSpPr>
          <p:cNvPr id="303" name="Google Shape;303;p51"/>
          <p:cNvSpPr txBox="1"/>
          <p:nvPr>
            <p:ph idx="5" type="body"/>
          </p:nvPr>
        </p:nvSpPr>
        <p:spPr>
          <a:xfrm>
            <a:off x="6300000" y="4680000"/>
            <a:ext cx="5580000" cy="122894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04" name="Google Shape;304;p51"/>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305" name="Google Shape;305;p51"/>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SLIDE CONSIGNES">
  <p:cSld name="11_SLIDE CONSIGNES">
    <p:spTree>
      <p:nvGrpSpPr>
        <p:cNvPr id="306" name="Shape 306"/>
        <p:cNvGrpSpPr/>
        <p:nvPr/>
      </p:nvGrpSpPr>
      <p:grpSpPr>
        <a:xfrm>
          <a:off x="0" y="0"/>
          <a:ext cx="0" cy="0"/>
          <a:chOff x="0" y="0"/>
          <a:chExt cx="0" cy="0"/>
        </a:xfrm>
      </p:grpSpPr>
      <p:pic>
        <p:nvPicPr>
          <p:cNvPr id="307" name="Google Shape;307;p52"/>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308" name="Google Shape;308;p52"/>
          <p:cNvSpPr txBox="1"/>
          <p:nvPr>
            <p:ph idx="1" type="body"/>
          </p:nvPr>
        </p:nvSpPr>
        <p:spPr>
          <a:xfrm>
            <a:off x="6245570" y="903777"/>
            <a:ext cx="5760000" cy="1155509"/>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9" name="Google Shape;309;p52"/>
          <p:cNvSpPr txBox="1"/>
          <p:nvPr>
            <p:ph idx="2" type="body"/>
          </p:nvPr>
        </p:nvSpPr>
        <p:spPr>
          <a:xfrm>
            <a:off x="6245570" y="2406183"/>
            <a:ext cx="5760000" cy="132876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0" name="Google Shape;310;p52"/>
          <p:cNvSpPr txBox="1"/>
          <p:nvPr>
            <p:ph idx="3" type="body"/>
          </p:nvPr>
        </p:nvSpPr>
        <p:spPr>
          <a:xfrm>
            <a:off x="6245570" y="4083661"/>
            <a:ext cx="5760000" cy="1274334"/>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1" name="Google Shape;311;p52"/>
          <p:cNvSpPr txBox="1"/>
          <p:nvPr>
            <p:ph idx="4" type="body"/>
          </p:nvPr>
        </p:nvSpPr>
        <p:spPr>
          <a:xfrm>
            <a:off x="6245570" y="5708000"/>
            <a:ext cx="5760000" cy="115000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04800" lvl="1" marL="914400" marR="0" rtl="0" algn="l">
              <a:lnSpc>
                <a:spcPct val="90000"/>
              </a:lnSpc>
              <a:spcBef>
                <a:spcPts val="500"/>
              </a:spcBef>
              <a:spcAft>
                <a:spcPts val="0"/>
              </a:spcAft>
              <a:buClr>
                <a:srgbClr val="565656"/>
              </a:buClr>
              <a:buSzPts val="1200"/>
              <a:buFont typeface="Noto Sans Symbols"/>
              <a:buChar char="⮚"/>
              <a:defRPr b="0" i="0" sz="1200" u="none" cap="none" strike="noStrike">
                <a:solidFill>
                  <a:srgbClr val="56565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2" name="Google Shape;312;p52"/>
          <p:cNvSpPr/>
          <p:nvPr/>
        </p:nvSpPr>
        <p:spPr>
          <a:xfrm>
            <a:off x="6245570" y="50060"/>
            <a:ext cx="5760000" cy="540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u="none">
                <a:solidFill>
                  <a:srgbClr val="08ACA2"/>
                </a:solidFill>
                <a:latin typeface="Calibri"/>
                <a:ea typeface="Calibri"/>
                <a:cs typeface="Calibri"/>
                <a:sym typeface="Calibri"/>
              </a:rPr>
              <a:t>CONSIGNES</a:t>
            </a:r>
            <a:endParaRPr/>
          </a:p>
        </p:txBody>
      </p:sp>
      <p:pic>
        <p:nvPicPr>
          <p:cNvPr id="313" name="Google Shape;313;p52"/>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314" name="Google Shape;314;p52"/>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
        <p:nvSpPr>
          <p:cNvPr id="315" name="Google Shape;315;p52"/>
          <p:cNvSpPr txBox="1"/>
          <p:nvPr>
            <p:ph idx="5" type="body"/>
          </p:nvPr>
        </p:nvSpPr>
        <p:spPr>
          <a:xfrm>
            <a:off x="6245570" y="564975"/>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8ACA2"/>
              </a:buClr>
              <a:buSzPts val="1600"/>
              <a:buFont typeface="Calibri"/>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6" name="Google Shape;316;p52"/>
          <p:cNvSpPr txBox="1"/>
          <p:nvPr>
            <p:ph idx="6" type="body"/>
          </p:nvPr>
        </p:nvSpPr>
        <p:spPr>
          <a:xfrm>
            <a:off x="6245570" y="2075762"/>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8ACA2"/>
              </a:buClr>
              <a:buSzPts val="1600"/>
              <a:buFont typeface="Calibri"/>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52"/>
          <p:cNvSpPr txBox="1"/>
          <p:nvPr>
            <p:ph idx="7" type="body"/>
          </p:nvPr>
        </p:nvSpPr>
        <p:spPr>
          <a:xfrm>
            <a:off x="6245570" y="3751648"/>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8ACA2"/>
              </a:buClr>
              <a:buSzPts val="1600"/>
              <a:buFont typeface="Calibri"/>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8" name="Google Shape;318;p52"/>
          <p:cNvSpPr txBox="1"/>
          <p:nvPr>
            <p:ph idx="8" type="body"/>
          </p:nvPr>
        </p:nvSpPr>
        <p:spPr>
          <a:xfrm>
            <a:off x="6245570" y="5374471"/>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8ACA2"/>
              </a:buClr>
              <a:buSzPts val="1600"/>
              <a:buFont typeface="Calibri"/>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5">
  <p:cSld name="2_SLIDE CONTENU PARTIE 5">
    <p:spTree>
      <p:nvGrpSpPr>
        <p:cNvPr id="319" name="Shape 319"/>
        <p:cNvGrpSpPr/>
        <p:nvPr/>
      </p:nvGrpSpPr>
      <p:grpSpPr>
        <a:xfrm>
          <a:off x="0" y="0"/>
          <a:ext cx="0" cy="0"/>
          <a:chOff x="0" y="0"/>
          <a:chExt cx="0" cy="0"/>
        </a:xfrm>
      </p:grpSpPr>
      <p:pic>
        <p:nvPicPr>
          <p:cNvPr id="320" name="Google Shape;320;p53"/>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321" name="Google Shape;321;p53"/>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322" name="Google Shape;322;p53"/>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323" name="Google Shape;323;p53"/>
          <p:cNvSpPr/>
          <p:nvPr/>
        </p:nvSpPr>
        <p:spPr>
          <a:xfrm>
            <a:off x="536787" y="1465445"/>
            <a:ext cx="11118424" cy="5146334"/>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4" name="Google Shape;324;p53"/>
          <p:cNvSpPr/>
          <p:nvPr/>
        </p:nvSpPr>
        <p:spPr>
          <a:xfrm rot="5400000">
            <a:off x="0" y="5868983"/>
            <a:ext cx="536787" cy="536787"/>
          </a:xfrm>
          <a:prstGeom prst="teardrop">
            <a:avLst>
              <a:gd fmla="val 100000" name="adj"/>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53"/>
          <p:cNvSpPr txBox="1"/>
          <p:nvPr/>
        </p:nvSpPr>
        <p:spPr>
          <a:xfrm rot="-5400000">
            <a:off x="-271608" y="5331769"/>
            <a:ext cx="1080003" cy="536786"/>
          </a:xfrm>
          <a:prstGeom prst="rect">
            <a:avLst/>
          </a:prstGeom>
          <a:solidFill>
            <a:srgbClr val="08ACA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5</a:t>
            </a:r>
            <a:endParaRPr/>
          </a:p>
        </p:txBody>
      </p:sp>
      <p:pic>
        <p:nvPicPr>
          <p:cNvPr id="326" name="Google Shape;326;p53"/>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327" name="Google Shape;327;p53"/>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328" name="Google Shape;328;p53"/>
          <p:cNvSpPr txBox="1"/>
          <p:nvPr>
            <p:ph idx="1"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53"/>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8ACA2"/>
              </a:buClr>
              <a:buSzPts val="2000"/>
              <a:buFont typeface="Calibri"/>
              <a:buNone/>
              <a:defRPr b="1" i="0" sz="2000" u="none" cap="none" strike="noStrike">
                <a:solidFill>
                  <a:srgbClr val="08ACA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0" name="Google Shape;330;p53"/>
          <p:cNvSpPr txBox="1"/>
          <p:nvPr>
            <p:ph idx="2"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53"/>
          <p:cNvSpPr txBox="1"/>
          <p:nvPr>
            <p:ph idx="3" type="body"/>
          </p:nvPr>
        </p:nvSpPr>
        <p:spPr>
          <a:xfrm>
            <a:off x="720000" y="1943056"/>
            <a:ext cx="10746576"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332" name="Shape 332"/>
        <p:cNvGrpSpPr/>
        <p:nvPr/>
      </p:nvGrpSpPr>
      <p:grpSpPr>
        <a:xfrm>
          <a:off x="0" y="0"/>
          <a:ext cx="0" cy="0"/>
          <a:chOff x="0" y="0"/>
          <a:chExt cx="0" cy="0"/>
        </a:xfrm>
      </p:grpSpPr>
      <p:sp>
        <p:nvSpPr>
          <p:cNvPr id="333" name="Google Shape;333;p54"/>
          <p:cNvSpPr txBox="1"/>
          <p:nvPr>
            <p:ph idx="1" type="body"/>
          </p:nvPr>
        </p:nvSpPr>
        <p:spPr>
          <a:xfrm>
            <a:off x="303825" y="259040"/>
            <a:ext cx="2340000"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C0C0C"/>
              </a:buClr>
              <a:buSzPts val="1600"/>
              <a:buFont typeface="Arial"/>
              <a:buNone/>
              <a:defRPr b="1" i="0" sz="1600" u="none" cap="none" strike="noStrike">
                <a:solidFill>
                  <a:srgbClr val="0C0C0C"/>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54"/>
          <p:cNvSpPr txBox="1"/>
          <p:nvPr>
            <p:ph idx="2" type="body"/>
          </p:nvPr>
        </p:nvSpPr>
        <p:spPr>
          <a:xfrm>
            <a:off x="303825" y="2955519"/>
            <a:ext cx="2340000"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C0C0C"/>
              </a:buClr>
              <a:buSzPts val="1600"/>
              <a:buFont typeface="Arial"/>
              <a:buNone/>
              <a:defRPr b="1" i="0" sz="1600" u="none" cap="none" strike="noStrike">
                <a:solidFill>
                  <a:srgbClr val="0C0C0C"/>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54"/>
          <p:cNvSpPr txBox="1"/>
          <p:nvPr>
            <p:ph idx="3" type="body"/>
          </p:nvPr>
        </p:nvSpPr>
        <p:spPr>
          <a:xfrm>
            <a:off x="303824" y="5429545"/>
            <a:ext cx="2458425"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C0C0C"/>
              </a:buClr>
              <a:buSzPts val="1600"/>
              <a:buFont typeface="Arial"/>
              <a:buNone/>
              <a:defRPr b="1" i="0" sz="1600" u="none" cap="none" strike="noStrike">
                <a:solidFill>
                  <a:srgbClr val="0C0C0C"/>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des couleurs">
  <p:cSld name="1_Codes couleurs">
    <p:spTree>
      <p:nvGrpSpPr>
        <p:cNvPr id="336" name="Shape 336"/>
        <p:cNvGrpSpPr/>
        <p:nvPr/>
      </p:nvGrpSpPr>
      <p:grpSpPr>
        <a:xfrm>
          <a:off x="0" y="0"/>
          <a:ext cx="0" cy="0"/>
          <a:chOff x="0" y="0"/>
          <a:chExt cx="0" cy="0"/>
        </a:xfrm>
      </p:grpSpPr>
      <p:grpSp>
        <p:nvGrpSpPr>
          <p:cNvPr id="337" name="Google Shape;337;p55"/>
          <p:cNvGrpSpPr/>
          <p:nvPr/>
        </p:nvGrpSpPr>
        <p:grpSpPr>
          <a:xfrm>
            <a:off x="1524000" y="0"/>
            <a:ext cx="9144000" cy="6858000"/>
            <a:chOff x="1524000" y="0"/>
            <a:chExt cx="9144000" cy="6858000"/>
          </a:xfrm>
        </p:grpSpPr>
        <p:pic>
          <p:nvPicPr>
            <p:cNvPr descr="Une image contenant carré&#10;&#10;Description générée automatiquement" id="338" name="Google Shape;338;p55"/>
            <p:cNvPicPr preferRelativeResize="0"/>
            <p:nvPr/>
          </p:nvPicPr>
          <p:blipFill rotWithShape="1">
            <a:blip r:embed="rId2">
              <a:alphaModFix/>
            </a:blip>
            <a:srcRect b="0" l="0" r="0" t="0"/>
            <a:stretch/>
          </p:blipFill>
          <p:spPr>
            <a:xfrm>
              <a:off x="1524000" y="0"/>
              <a:ext cx="9144000" cy="6858000"/>
            </a:xfrm>
            <a:prstGeom prst="rect">
              <a:avLst/>
            </a:prstGeom>
            <a:noFill/>
            <a:ln>
              <a:noFill/>
            </a:ln>
          </p:spPr>
        </p:pic>
        <p:sp>
          <p:nvSpPr>
            <p:cNvPr id="339" name="Google Shape;339;p55"/>
            <p:cNvSpPr/>
            <p:nvPr/>
          </p:nvSpPr>
          <p:spPr>
            <a:xfrm>
              <a:off x="5333999" y="4391025"/>
              <a:ext cx="1333500" cy="13335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55"/>
            <p:cNvSpPr/>
            <p:nvPr/>
          </p:nvSpPr>
          <p:spPr>
            <a:xfrm>
              <a:off x="5278582" y="5724525"/>
              <a:ext cx="1506682" cy="3231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55"/>
            <p:cNvSpPr txBox="1"/>
            <p:nvPr/>
          </p:nvSpPr>
          <p:spPr>
            <a:xfrm>
              <a:off x="5308968" y="5724524"/>
              <a:ext cx="144590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#BFBFBF</a:t>
              </a:r>
              <a:endParaRPr/>
            </a:p>
            <a:p>
              <a:pPr indent="0" lvl="0" marL="0" marR="0" rtl="0" algn="ctr">
                <a:spcBef>
                  <a:spcPts val="0"/>
                </a:spcBef>
                <a:spcAft>
                  <a:spcPts val="0"/>
                </a:spcAft>
                <a:buNone/>
              </a:pPr>
              <a:r>
                <a:rPr lang="fr-FR" sz="1800">
                  <a:solidFill>
                    <a:schemeClr val="dk1"/>
                  </a:solidFill>
                  <a:latin typeface="Calibri"/>
                  <a:ea typeface="Calibri"/>
                  <a:cs typeface="Calibri"/>
                  <a:sym typeface="Calibri"/>
                </a:rPr>
                <a:t>Gris légendes</a:t>
              </a:r>
              <a:endParaRPr/>
            </a:p>
            <a:p>
              <a:pPr indent="0" lvl="0" marL="0" marR="0" rtl="0" algn="ctr">
                <a:spcBef>
                  <a:spcPts val="0"/>
                </a:spcBef>
                <a:spcAft>
                  <a:spcPts val="0"/>
                </a:spcAft>
                <a:buNone/>
              </a:pPr>
              <a:r>
                <a:rPr lang="fr-FR" sz="1800">
                  <a:solidFill>
                    <a:schemeClr val="dk1"/>
                  </a:solidFill>
                  <a:latin typeface="Calibri"/>
                  <a:ea typeface="Calibri"/>
                  <a:cs typeface="Calibri"/>
                  <a:sym typeface="Calibri"/>
                </a:rPr>
                <a:t>et sources</a:t>
              </a:r>
              <a:endParaRPr/>
            </a:p>
          </p:txBody>
        </p:sp>
        <p:sp>
          <p:nvSpPr>
            <p:cNvPr id="342" name="Google Shape;342;p55"/>
            <p:cNvSpPr/>
            <p:nvPr/>
          </p:nvSpPr>
          <p:spPr>
            <a:xfrm>
              <a:off x="1835728" y="4229442"/>
              <a:ext cx="1506682" cy="18182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55"/>
            <p:cNvSpPr/>
            <p:nvPr/>
          </p:nvSpPr>
          <p:spPr>
            <a:xfrm>
              <a:off x="1924564" y="4391025"/>
              <a:ext cx="1333500" cy="1333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55"/>
            <p:cNvSpPr txBox="1"/>
            <p:nvPr/>
          </p:nvSpPr>
          <p:spPr>
            <a:xfrm>
              <a:off x="2054115" y="5729377"/>
              <a:ext cx="107439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#F2F2F2</a:t>
              </a:r>
              <a:endParaRPr/>
            </a:p>
            <a:p>
              <a:pPr indent="0" lvl="0" marL="0" marR="0" rtl="0" algn="ctr">
                <a:spcBef>
                  <a:spcPts val="0"/>
                </a:spcBef>
                <a:spcAft>
                  <a:spcPts val="0"/>
                </a:spcAft>
                <a:buNone/>
              </a:pPr>
              <a:r>
                <a:rPr lang="fr-FR" sz="1800">
                  <a:solidFill>
                    <a:schemeClr val="dk1"/>
                  </a:solidFill>
                  <a:latin typeface="Calibri"/>
                  <a:ea typeface="Calibri"/>
                  <a:cs typeface="Calibri"/>
                  <a:sym typeface="Calibri"/>
                </a:rPr>
                <a:t>Gris Fond</a:t>
              </a:r>
              <a:endParaRPr/>
            </a:p>
            <a:p>
              <a:pPr indent="0" lvl="0" marL="0" marR="0" rtl="0" algn="ctr">
                <a:spcBef>
                  <a:spcPts val="0"/>
                </a:spcBef>
                <a:spcAft>
                  <a:spcPts val="0"/>
                </a:spcAft>
                <a:buNone/>
              </a:pPr>
              <a:r>
                <a:rPr lang="fr-FR" sz="1800">
                  <a:solidFill>
                    <a:schemeClr val="dk1"/>
                  </a:solidFill>
                  <a:latin typeface="Calibri"/>
                  <a:ea typeface="Calibri"/>
                  <a:cs typeface="Calibri"/>
                  <a:sym typeface="Calibri"/>
                </a:rPr>
                <a:t>SmartArt</a:t>
              </a:r>
              <a:endParaRPr/>
            </a:p>
          </p:txBody>
        </p:sp>
        <p:sp>
          <p:nvSpPr>
            <p:cNvPr id="345" name="Google Shape;345;p55"/>
            <p:cNvSpPr txBox="1"/>
            <p:nvPr/>
          </p:nvSpPr>
          <p:spPr>
            <a:xfrm>
              <a:off x="3796902" y="6001523"/>
              <a:ext cx="10826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Gris texte</a:t>
              </a:r>
              <a:endParaRPr/>
            </a:p>
          </p:txBody>
        </p:sp>
        <p:sp>
          <p:nvSpPr>
            <p:cNvPr id="346" name="Google Shape;346;p55"/>
            <p:cNvSpPr txBox="1"/>
            <p:nvPr/>
          </p:nvSpPr>
          <p:spPr>
            <a:xfrm>
              <a:off x="2136927" y="3914367"/>
              <a:ext cx="9042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Partie 2</a:t>
              </a:r>
              <a:endParaRPr/>
            </a:p>
          </p:txBody>
        </p:sp>
        <p:sp>
          <p:nvSpPr>
            <p:cNvPr id="347" name="Google Shape;347;p55"/>
            <p:cNvSpPr txBox="1"/>
            <p:nvPr/>
          </p:nvSpPr>
          <p:spPr>
            <a:xfrm>
              <a:off x="2128740" y="1941869"/>
              <a:ext cx="9042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Partie 3</a:t>
              </a:r>
              <a:endParaRPr/>
            </a:p>
          </p:txBody>
        </p:sp>
        <p:sp>
          <p:nvSpPr>
            <p:cNvPr id="348" name="Google Shape;348;p55"/>
            <p:cNvSpPr txBox="1"/>
            <p:nvPr/>
          </p:nvSpPr>
          <p:spPr>
            <a:xfrm>
              <a:off x="3796902" y="1941869"/>
              <a:ext cx="9042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Partie 1</a:t>
              </a:r>
              <a:endParaRPr/>
            </a:p>
          </p:txBody>
        </p:sp>
        <p:sp>
          <p:nvSpPr>
            <p:cNvPr id="349" name="Google Shape;349;p55"/>
            <p:cNvSpPr txBox="1"/>
            <p:nvPr/>
          </p:nvSpPr>
          <p:spPr>
            <a:xfrm>
              <a:off x="3886060" y="6285496"/>
              <a:ext cx="9042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Partie 4</a:t>
              </a:r>
              <a:endParaRPr/>
            </a:p>
          </p:txBody>
        </p:sp>
        <p:sp>
          <p:nvSpPr>
            <p:cNvPr id="350" name="Google Shape;350;p55"/>
            <p:cNvSpPr txBox="1"/>
            <p:nvPr/>
          </p:nvSpPr>
          <p:spPr>
            <a:xfrm>
              <a:off x="7271694" y="3914367"/>
              <a:ext cx="9042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Partie 5</a:t>
              </a:r>
              <a:endParaRPr/>
            </a:p>
          </p:txBody>
        </p:sp>
      </p:grpSp>
      <p:sp>
        <p:nvSpPr>
          <p:cNvPr id="351" name="Google Shape;351;p55"/>
          <p:cNvSpPr txBox="1"/>
          <p:nvPr>
            <p:ph idx="1" type="body"/>
          </p:nvPr>
        </p:nvSpPr>
        <p:spPr>
          <a:xfrm>
            <a:off x="140363" y="42239"/>
            <a:ext cx="5801701"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C0C0C"/>
              </a:buClr>
              <a:buSzPts val="1600"/>
              <a:buFont typeface="Arial"/>
              <a:buNone/>
              <a:defRPr b="1" i="0" sz="1600" u="none" cap="none" strike="noStrike">
                <a:solidFill>
                  <a:srgbClr val="0C0C0C"/>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1">
  <p:cSld name="5_SLIDE CONTENU  PARTIE 1">
    <p:spTree>
      <p:nvGrpSpPr>
        <p:cNvPr id="352" name="Shape 352"/>
        <p:cNvGrpSpPr/>
        <p:nvPr/>
      </p:nvGrpSpPr>
      <p:grpSpPr>
        <a:xfrm>
          <a:off x="0" y="0"/>
          <a:ext cx="0" cy="0"/>
          <a:chOff x="0" y="0"/>
          <a:chExt cx="0" cy="0"/>
        </a:xfrm>
      </p:grpSpPr>
      <p:pic>
        <p:nvPicPr>
          <p:cNvPr id="353" name="Google Shape;353;p56"/>
          <p:cNvPicPr preferRelativeResize="0"/>
          <p:nvPr/>
        </p:nvPicPr>
        <p:blipFill rotWithShape="1">
          <a:blip r:embed="rId2">
            <a:alphaModFix/>
          </a:blip>
          <a:srcRect b="0" l="0" r="0" t="0"/>
          <a:stretch/>
        </p:blipFill>
        <p:spPr>
          <a:xfrm>
            <a:off x="1" y="2795"/>
            <a:ext cx="12191999" cy="6852410"/>
          </a:xfrm>
          <a:prstGeom prst="rect">
            <a:avLst/>
          </a:prstGeom>
          <a:noFill/>
          <a:ln>
            <a:noFill/>
          </a:ln>
        </p:spPr>
      </p:pic>
      <p:sp>
        <p:nvSpPr>
          <p:cNvPr id="354" name="Google Shape;354;p56"/>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355" name="Google Shape;355;p56"/>
          <p:cNvSpPr txBox="1"/>
          <p:nvPr/>
        </p:nvSpPr>
        <p:spPr>
          <a:xfrm>
            <a:off x="4245835" y="6612223"/>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356" name="Google Shape;356;p56"/>
          <p:cNvSpPr/>
          <p:nvPr/>
        </p:nvSpPr>
        <p:spPr>
          <a:xfrm>
            <a:off x="536787" y="1464009"/>
            <a:ext cx="11118424" cy="5152406"/>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7" name="Google Shape;357;p56"/>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8" name="Google Shape;358;p56"/>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9" name="Google Shape;359;p56"/>
          <p:cNvSpPr/>
          <p:nvPr/>
        </p:nvSpPr>
        <p:spPr>
          <a:xfrm rot="5400000">
            <a:off x="0" y="5868983"/>
            <a:ext cx="536787" cy="536787"/>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56"/>
          <p:cNvSpPr txBox="1"/>
          <p:nvPr/>
        </p:nvSpPr>
        <p:spPr>
          <a:xfrm rot="-5400000">
            <a:off x="-271608" y="5331769"/>
            <a:ext cx="1080003" cy="536786"/>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1</a:t>
            </a:r>
            <a:endParaRPr/>
          </a:p>
        </p:txBody>
      </p:sp>
      <p:pic>
        <p:nvPicPr>
          <p:cNvPr id="361" name="Google Shape;361;p56"/>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362" name="Google Shape;362;p56"/>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363" name="Google Shape;363;p56"/>
          <p:cNvSpPr txBox="1"/>
          <p:nvPr>
            <p:ph idx="2" type="body"/>
          </p:nvPr>
        </p:nvSpPr>
        <p:spPr>
          <a:xfrm>
            <a:off x="720000" y="1943056"/>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4" name="Google Shape;364;p56"/>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5" name="Google Shape;365;p56"/>
          <p:cNvSpPr txBox="1"/>
          <p:nvPr>
            <p:ph idx="4" type="body"/>
          </p:nvPr>
        </p:nvSpPr>
        <p:spPr>
          <a:xfrm>
            <a:off x="720000" y="4440838"/>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 name="Google Shape;366;p56"/>
          <p:cNvSpPr txBox="1"/>
          <p:nvPr>
            <p:ph idx="5" type="body"/>
          </p:nvPr>
        </p:nvSpPr>
        <p:spPr>
          <a:xfrm>
            <a:off x="720000" y="4114440"/>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1">
  <p:cSld name="6_SLIDE CONTENU  PARTIE 1">
    <p:spTree>
      <p:nvGrpSpPr>
        <p:cNvPr id="367" name="Shape 367"/>
        <p:cNvGrpSpPr/>
        <p:nvPr/>
      </p:nvGrpSpPr>
      <p:grpSpPr>
        <a:xfrm>
          <a:off x="0" y="0"/>
          <a:ext cx="0" cy="0"/>
          <a:chOff x="0" y="0"/>
          <a:chExt cx="0" cy="0"/>
        </a:xfrm>
      </p:grpSpPr>
      <p:pic>
        <p:nvPicPr>
          <p:cNvPr id="368" name="Google Shape;368;p57"/>
          <p:cNvPicPr preferRelativeResize="0"/>
          <p:nvPr/>
        </p:nvPicPr>
        <p:blipFill rotWithShape="1">
          <a:blip r:embed="rId2">
            <a:alphaModFix/>
          </a:blip>
          <a:srcRect b="0" l="0" r="0" t="0"/>
          <a:stretch/>
        </p:blipFill>
        <p:spPr>
          <a:xfrm>
            <a:off x="1" y="2795"/>
            <a:ext cx="12191999" cy="6852410"/>
          </a:xfrm>
          <a:prstGeom prst="rect">
            <a:avLst/>
          </a:prstGeom>
          <a:noFill/>
          <a:ln>
            <a:noFill/>
          </a:ln>
        </p:spPr>
      </p:pic>
      <p:sp>
        <p:nvSpPr>
          <p:cNvPr id="369" name="Google Shape;369;p57"/>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370" name="Google Shape;370;p57"/>
          <p:cNvSpPr txBox="1"/>
          <p:nvPr/>
        </p:nvSpPr>
        <p:spPr>
          <a:xfrm>
            <a:off x="4245835" y="6612223"/>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371" name="Google Shape;371;p57"/>
          <p:cNvSpPr/>
          <p:nvPr/>
        </p:nvSpPr>
        <p:spPr>
          <a:xfrm>
            <a:off x="536787" y="1464009"/>
            <a:ext cx="11118424" cy="5152406"/>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2" name="Google Shape;372;p57"/>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3" name="Google Shape;373;p57"/>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57"/>
          <p:cNvSpPr/>
          <p:nvPr/>
        </p:nvSpPr>
        <p:spPr>
          <a:xfrm rot="5400000">
            <a:off x="0" y="5868983"/>
            <a:ext cx="536787" cy="536787"/>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57"/>
          <p:cNvSpPr txBox="1"/>
          <p:nvPr/>
        </p:nvSpPr>
        <p:spPr>
          <a:xfrm rot="-5400000">
            <a:off x="-271608" y="5331769"/>
            <a:ext cx="1080003" cy="536786"/>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1</a:t>
            </a:r>
            <a:endParaRPr/>
          </a:p>
        </p:txBody>
      </p:sp>
      <p:pic>
        <p:nvPicPr>
          <p:cNvPr id="376" name="Google Shape;376;p57"/>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377" name="Google Shape;377;p57"/>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378" name="Google Shape;378;p57"/>
          <p:cNvSpPr txBox="1"/>
          <p:nvPr>
            <p:ph idx="2" type="body"/>
          </p:nvPr>
        </p:nvSpPr>
        <p:spPr>
          <a:xfrm>
            <a:off x="720000" y="1943056"/>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57"/>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57"/>
          <p:cNvSpPr txBox="1"/>
          <p:nvPr>
            <p:ph idx="4" type="body"/>
          </p:nvPr>
        </p:nvSpPr>
        <p:spPr>
          <a:xfrm>
            <a:off x="720000" y="5241342"/>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57"/>
          <p:cNvSpPr txBox="1"/>
          <p:nvPr>
            <p:ph idx="5" type="body"/>
          </p:nvPr>
        </p:nvSpPr>
        <p:spPr>
          <a:xfrm>
            <a:off x="720000" y="4914944"/>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57"/>
          <p:cNvSpPr/>
          <p:nvPr>
            <p:ph idx="6" type="dgm"/>
          </p:nvPr>
        </p:nvSpPr>
        <p:spPr>
          <a:xfrm>
            <a:off x="2976158" y="3429588"/>
            <a:ext cx="6239683"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1">
  <p:cSld name="2_SLIDE CONTENU  PARTIE 1">
    <p:spTree>
      <p:nvGrpSpPr>
        <p:cNvPr id="383" name="Shape 383"/>
        <p:cNvGrpSpPr/>
        <p:nvPr/>
      </p:nvGrpSpPr>
      <p:grpSpPr>
        <a:xfrm>
          <a:off x="0" y="0"/>
          <a:ext cx="0" cy="0"/>
          <a:chOff x="0" y="0"/>
          <a:chExt cx="0" cy="0"/>
        </a:xfrm>
      </p:grpSpPr>
      <p:pic>
        <p:nvPicPr>
          <p:cNvPr id="384" name="Google Shape;384;p58"/>
          <p:cNvPicPr preferRelativeResize="0"/>
          <p:nvPr/>
        </p:nvPicPr>
        <p:blipFill rotWithShape="1">
          <a:blip r:embed="rId2">
            <a:alphaModFix/>
          </a:blip>
          <a:srcRect b="0" l="0" r="0" t="0"/>
          <a:stretch/>
        </p:blipFill>
        <p:spPr>
          <a:xfrm>
            <a:off x="1" y="2795"/>
            <a:ext cx="12191999" cy="6852410"/>
          </a:xfrm>
          <a:prstGeom prst="rect">
            <a:avLst/>
          </a:prstGeom>
          <a:noFill/>
          <a:ln>
            <a:noFill/>
          </a:ln>
        </p:spPr>
      </p:pic>
      <p:sp>
        <p:nvSpPr>
          <p:cNvPr id="385" name="Google Shape;385;p58"/>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386" name="Google Shape;386;p58"/>
          <p:cNvSpPr txBox="1"/>
          <p:nvPr/>
        </p:nvSpPr>
        <p:spPr>
          <a:xfrm>
            <a:off x="4245835" y="6612223"/>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387" name="Google Shape;387;p58"/>
          <p:cNvSpPr/>
          <p:nvPr/>
        </p:nvSpPr>
        <p:spPr>
          <a:xfrm>
            <a:off x="536787" y="1464009"/>
            <a:ext cx="11118424" cy="5152406"/>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8" name="Google Shape;388;p58"/>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9" name="Google Shape;389;p58"/>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0" name="Google Shape;390;p58"/>
          <p:cNvSpPr/>
          <p:nvPr/>
        </p:nvSpPr>
        <p:spPr>
          <a:xfrm rot="5400000">
            <a:off x="0" y="5868983"/>
            <a:ext cx="536787" cy="536787"/>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58"/>
          <p:cNvSpPr txBox="1"/>
          <p:nvPr/>
        </p:nvSpPr>
        <p:spPr>
          <a:xfrm rot="-5400000">
            <a:off x="-271608" y="5331769"/>
            <a:ext cx="1080003" cy="536786"/>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1</a:t>
            </a:r>
            <a:endParaRPr/>
          </a:p>
        </p:txBody>
      </p:sp>
      <p:pic>
        <p:nvPicPr>
          <p:cNvPr id="392" name="Google Shape;392;p58"/>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393" name="Google Shape;393;p58"/>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394" name="Google Shape;394;p58"/>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p58"/>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 name="Google Shape;396;p58"/>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1">
  <p:cSld name="3_SLIDE CONTENU  PARTIE 1">
    <p:spTree>
      <p:nvGrpSpPr>
        <p:cNvPr id="397" name="Shape 397"/>
        <p:cNvGrpSpPr/>
        <p:nvPr/>
      </p:nvGrpSpPr>
      <p:grpSpPr>
        <a:xfrm>
          <a:off x="0" y="0"/>
          <a:ext cx="0" cy="0"/>
          <a:chOff x="0" y="0"/>
          <a:chExt cx="0" cy="0"/>
        </a:xfrm>
      </p:grpSpPr>
      <p:pic>
        <p:nvPicPr>
          <p:cNvPr id="398" name="Google Shape;398;p59"/>
          <p:cNvPicPr preferRelativeResize="0"/>
          <p:nvPr/>
        </p:nvPicPr>
        <p:blipFill rotWithShape="1">
          <a:blip r:embed="rId2">
            <a:alphaModFix/>
          </a:blip>
          <a:srcRect b="0" l="0" r="0" t="0"/>
          <a:stretch/>
        </p:blipFill>
        <p:spPr>
          <a:xfrm>
            <a:off x="1" y="2795"/>
            <a:ext cx="12191999" cy="6852410"/>
          </a:xfrm>
          <a:prstGeom prst="rect">
            <a:avLst/>
          </a:prstGeom>
          <a:noFill/>
          <a:ln>
            <a:noFill/>
          </a:ln>
        </p:spPr>
      </p:pic>
      <p:sp>
        <p:nvSpPr>
          <p:cNvPr id="399" name="Google Shape;399;p59"/>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400" name="Google Shape;400;p59"/>
          <p:cNvSpPr txBox="1"/>
          <p:nvPr/>
        </p:nvSpPr>
        <p:spPr>
          <a:xfrm>
            <a:off x="4245835" y="6612223"/>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401" name="Google Shape;401;p59"/>
          <p:cNvSpPr/>
          <p:nvPr/>
        </p:nvSpPr>
        <p:spPr>
          <a:xfrm>
            <a:off x="536787" y="1464009"/>
            <a:ext cx="11118424" cy="5152406"/>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2" name="Google Shape;402;p59"/>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3" name="Google Shape;403;p59"/>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59"/>
          <p:cNvSpPr/>
          <p:nvPr/>
        </p:nvSpPr>
        <p:spPr>
          <a:xfrm rot="5400000">
            <a:off x="0" y="5868983"/>
            <a:ext cx="536787" cy="536787"/>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59"/>
          <p:cNvSpPr txBox="1"/>
          <p:nvPr/>
        </p:nvSpPr>
        <p:spPr>
          <a:xfrm rot="-5400000">
            <a:off x="-271608" y="5331769"/>
            <a:ext cx="1080003" cy="536786"/>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1</a:t>
            </a:r>
            <a:endParaRPr/>
          </a:p>
        </p:txBody>
      </p:sp>
      <p:pic>
        <p:nvPicPr>
          <p:cNvPr id="406" name="Google Shape;406;p59"/>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407" name="Google Shape;407;p59"/>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408" name="Google Shape;408;p59"/>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9" name="Google Shape;409;p59"/>
          <p:cNvSpPr txBox="1"/>
          <p:nvPr>
            <p:ph idx="3" type="body"/>
          </p:nvPr>
        </p:nvSpPr>
        <p:spPr>
          <a:xfrm>
            <a:off x="720000"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0" name="Google Shape;410;p59"/>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1" name="Google Shape;411;p59"/>
          <p:cNvSpPr txBox="1"/>
          <p:nvPr>
            <p:ph idx="5" type="body"/>
          </p:nvPr>
        </p:nvSpPr>
        <p:spPr>
          <a:xfrm>
            <a:off x="6246576"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ODALITES PEDAGOGIQUES">
  <p:cSld name="1_MODALITES PEDAGOGIQUES">
    <p:spTree>
      <p:nvGrpSpPr>
        <p:cNvPr id="22" name="Shape 22"/>
        <p:cNvGrpSpPr/>
        <p:nvPr/>
      </p:nvGrpSpPr>
      <p:grpSpPr>
        <a:xfrm>
          <a:off x="0" y="0"/>
          <a:ext cx="0" cy="0"/>
          <a:chOff x="0" y="0"/>
          <a:chExt cx="0" cy="0"/>
        </a:xfrm>
      </p:grpSpPr>
      <p:pic>
        <p:nvPicPr>
          <p:cNvPr id="23" name="Google Shape;23;p33"/>
          <p:cNvPicPr preferRelativeResize="0"/>
          <p:nvPr/>
        </p:nvPicPr>
        <p:blipFill rotWithShape="1">
          <a:blip r:embed="rId2">
            <a:alphaModFix/>
          </a:blip>
          <a:srcRect b="0" l="0" r="0" t="0"/>
          <a:stretch/>
        </p:blipFill>
        <p:spPr>
          <a:xfrm>
            <a:off x="0" y="0"/>
            <a:ext cx="12196590" cy="6858000"/>
          </a:xfrm>
          <a:prstGeom prst="rect">
            <a:avLst/>
          </a:prstGeom>
          <a:noFill/>
          <a:ln>
            <a:noFill/>
          </a:ln>
        </p:spPr>
      </p:pic>
      <p:sp>
        <p:nvSpPr>
          <p:cNvPr id="24" name="Google Shape;24;p33"/>
          <p:cNvSpPr txBox="1"/>
          <p:nvPr/>
        </p:nvSpPr>
        <p:spPr>
          <a:xfrm>
            <a:off x="11789199" y="6603277"/>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25" name="Google Shape;25;p33"/>
          <p:cNvSpPr txBox="1"/>
          <p:nvPr/>
        </p:nvSpPr>
        <p:spPr>
          <a:xfrm>
            <a:off x="4245835" y="6608701"/>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26" name="Google Shape;26;p33"/>
          <p:cNvSpPr/>
          <p:nvPr/>
        </p:nvSpPr>
        <p:spPr>
          <a:xfrm>
            <a:off x="1754550" y="1618530"/>
            <a:ext cx="8682900" cy="4463400"/>
          </a:xfrm>
          <a:prstGeom prst="rect">
            <a:avLst/>
          </a:prstGeom>
          <a:solidFill>
            <a:srgbClr val="FFFFFF"/>
          </a:solidFill>
          <a:ln cap="flat" cmpd="sng" w="9525">
            <a:solidFill>
              <a:srgbClr val="A5A5A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 name="Google Shape;27;p33"/>
          <p:cNvSpPr txBox="1"/>
          <p:nvPr/>
        </p:nvSpPr>
        <p:spPr>
          <a:xfrm>
            <a:off x="0" y="536034"/>
            <a:ext cx="5260200" cy="523180"/>
          </a:xfrm>
          <a:prstGeom prst="rect">
            <a:avLst/>
          </a:prstGeom>
          <a:noFill/>
          <a:ln>
            <a:noFill/>
          </a:ln>
        </p:spPr>
        <p:txBody>
          <a:bodyPr anchorCtr="1" anchor="t" bIns="45700" lIns="91425" spcFirstLastPara="1" rIns="91425" wrap="square" tIns="45700">
            <a:spAutoFit/>
          </a:bodyPr>
          <a:lstStyle/>
          <a:p>
            <a:pPr indent="0" lvl="0" marL="0" marR="0" rtl="0" algn="ctr">
              <a:spcBef>
                <a:spcPts val="0"/>
              </a:spcBef>
              <a:spcAft>
                <a:spcPts val="0"/>
              </a:spcAft>
              <a:buClr>
                <a:srgbClr val="008245"/>
              </a:buClr>
              <a:buSzPts val="2800"/>
              <a:buFont typeface="Calibri"/>
              <a:buNone/>
            </a:pPr>
            <a:r>
              <a:rPr b="1" i="0" lang="fr-FR" sz="2800" u="none" cap="none" strike="noStrike">
                <a:solidFill>
                  <a:srgbClr val="008245"/>
                </a:solidFill>
                <a:latin typeface="Calibri"/>
                <a:ea typeface="Calibri"/>
                <a:cs typeface="Calibri"/>
                <a:sym typeface="Calibri"/>
              </a:rPr>
              <a:t>MODALITÉS PÉDAGOGIQUES</a:t>
            </a:r>
            <a:endParaRPr b="1" i="0" sz="2800" u="none" cap="none" strike="noStrike">
              <a:solidFill>
                <a:srgbClr val="008245"/>
              </a:solidFill>
              <a:latin typeface="Calibri"/>
              <a:ea typeface="Calibri"/>
              <a:cs typeface="Calibri"/>
              <a:sym typeface="Calibri"/>
            </a:endParaRPr>
          </a:p>
        </p:txBody>
      </p:sp>
      <p:grpSp>
        <p:nvGrpSpPr>
          <p:cNvPr id="28" name="Google Shape;28;p33"/>
          <p:cNvGrpSpPr/>
          <p:nvPr/>
        </p:nvGrpSpPr>
        <p:grpSpPr>
          <a:xfrm>
            <a:off x="1927160" y="1910684"/>
            <a:ext cx="8337681" cy="3879092"/>
            <a:chOff x="1985405" y="1978790"/>
            <a:chExt cx="8337681" cy="3879092"/>
          </a:xfrm>
        </p:grpSpPr>
        <p:grpSp>
          <p:nvGrpSpPr>
            <p:cNvPr id="29" name="Google Shape;29;p33"/>
            <p:cNvGrpSpPr/>
            <p:nvPr/>
          </p:nvGrpSpPr>
          <p:grpSpPr>
            <a:xfrm>
              <a:off x="1985405" y="2096568"/>
              <a:ext cx="1584000" cy="3761314"/>
              <a:chOff x="2149789" y="2096568"/>
              <a:chExt cx="1584000" cy="3761314"/>
            </a:xfrm>
          </p:grpSpPr>
          <p:grpSp>
            <p:nvGrpSpPr>
              <p:cNvPr id="30" name="Google Shape;30;p33"/>
              <p:cNvGrpSpPr/>
              <p:nvPr/>
            </p:nvGrpSpPr>
            <p:grpSpPr>
              <a:xfrm>
                <a:off x="2149789" y="2096568"/>
                <a:ext cx="1584000" cy="3761314"/>
                <a:chOff x="2149789" y="2096568"/>
                <a:chExt cx="1584000" cy="3761314"/>
              </a:xfrm>
            </p:grpSpPr>
            <p:sp>
              <p:nvSpPr>
                <p:cNvPr id="31" name="Google Shape;31;p33"/>
                <p:cNvSpPr/>
                <p:nvPr/>
              </p:nvSpPr>
              <p:spPr>
                <a:xfrm>
                  <a:off x="2621839" y="2096568"/>
                  <a:ext cx="639900" cy="599002"/>
                </a:xfrm>
                <a:custGeom>
                  <a:rect b="b" l="l" r="r" t="t"/>
                  <a:pathLst>
                    <a:path extrusionOk="0" h="3032924" w="3239999">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2" name="Google Shape;32;p33"/>
                <p:cNvSpPr txBox="1"/>
                <p:nvPr/>
              </p:nvSpPr>
              <p:spPr>
                <a:xfrm>
                  <a:off x="2149789" y="3799884"/>
                  <a:ext cx="1584000" cy="2057998"/>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0059A1"/>
                    </a:buClr>
                    <a:buSzPts val="1400"/>
                    <a:buFont typeface="Calibri"/>
                    <a:buNone/>
                  </a:pPr>
                  <a:r>
                    <a:rPr b="1" i="0" lang="fr-FR" sz="1400" u="none" cap="none" strike="noStrike">
                      <a:solidFill>
                        <a:srgbClr val="0059A1"/>
                      </a:solidFill>
                      <a:latin typeface="Calibri"/>
                      <a:ea typeface="Calibri"/>
                      <a:cs typeface="Calibri"/>
                      <a:sym typeface="Calibri"/>
                    </a:rPr>
                    <a:t>LE GUIDE DE SOUTIEN</a:t>
                  </a:r>
                  <a:endParaRPr b="0" i="0" sz="1400" u="none" cap="none" strike="noStrike">
                    <a:solidFill>
                      <a:srgbClr val="0059A1"/>
                    </a:solidFill>
                    <a:latin typeface="Calibri"/>
                    <a:ea typeface="Calibri"/>
                    <a:cs typeface="Calibri"/>
                    <a:sym typeface="Calibri"/>
                  </a:endParaRPr>
                </a:p>
                <a:p>
                  <a:pPr indent="0" lvl="0" marL="0" marR="0" rtl="0" algn="ctr">
                    <a:spcBef>
                      <a:spcPts val="0"/>
                    </a:spcBef>
                    <a:spcAft>
                      <a:spcPts val="0"/>
                    </a:spcAft>
                    <a:buClr>
                      <a:srgbClr val="3F3F3F"/>
                    </a:buClr>
                    <a:buSzPts val="1400"/>
                    <a:buFont typeface="Calibri"/>
                    <a:buNone/>
                  </a:pPr>
                  <a:r>
                    <a:rPr b="0" i="0" lang="fr-FR" sz="1400" u="none" cap="none" strike="noStrike">
                      <a:solidFill>
                        <a:srgbClr val="3F3F3F"/>
                      </a:solidFill>
                      <a:latin typeface="Calibri"/>
                      <a:ea typeface="Calibri"/>
                      <a:cs typeface="Calibri"/>
                      <a:sym typeface="Calibri"/>
                    </a:rPr>
                    <a:t>Il contient le résumé théorique et le manuel des travaux pratiques</a:t>
                  </a:r>
                  <a:endParaRPr b="0" i="0" sz="1400" u="none" cap="none" strike="noStrike">
                    <a:solidFill>
                      <a:schemeClr val="dk1"/>
                    </a:solidFill>
                    <a:latin typeface="Calibri"/>
                    <a:ea typeface="Calibri"/>
                    <a:cs typeface="Calibri"/>
                    <a:sym typeface="Calibri"/>
                  </a:endParaRPr>
                </a:p>
              </p:txBody>
            </p:sp>
          </p:grpSp>
          <p:grpSp>
            <p:nvGrpSpPr>
              <p:cNvPr id="33" name="Google Shape;33;p33"/>
              <p:cNvGrpSpPr/>
              <p:nvPr/>
            </p:nvGrpSpPr>
            <p:grpSpPr>
              <a:xfrm>
                <a:off x="2587039" y="3022198"/>
                <a:ext cx="637500" cy="596700"/>
                <a:chOff x="2587039" y="3022198"/>
                <a:chExt cx="637500" cy="596700"/>
              </a:xfrm>
            </p:grpSpPr>
            <p:sp>
              <p:nvSpPr>
                <p:cNvPr id="34" name="Google Shape;34;p33"/>
                <p:cNvSpPr/>
                <p:nvPr/>
              </p:nvSpPr>
              <p:spPr>
                <a:xfrm>
                  <a:off x="2587039"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1" i="0" sz="1800" u="none" cap="none" strike="noStrike">
                    <a:solidFill>
                      <a:schemeClr val="lt1"/>
                    </a:solidFill>
                    <a:latin typeface="Calibri"/>
                    <a:ea typeface="Calibri"/>
                    <a:cs typeface="Calibri"/>
                    <a:sym typeface="Calibri"/>
                  </a:endParaRPr>
                </a:p>
              </p:txBody>
            </p:sp>
            <p:sp>
              <p:nvSpPr>
                <p:cNvPr id="35" name="Google Shape;35;p33"/>
                <p:cNvSpPr/>
                <p:nvPr/>
              </p:nvSpPr>
              <p:spPr>
                <a:xfrm>
                  <a:off x="2735710" y="3089715"/>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2400" u="none" cap="none" strike="noStrike">
                      <a:solidFill>
                        <a:srgbClr val="0059A1"/>
                      </a:solidFill>
                      <a:latin typeface="Calibri"/>
                      <a:ea typeface="Calibri"/>
                      <a:cs typeface="Calibri"/>
                      <a:sym typeface="Calibri"/>
                    </a:rPr>
                    <a:t>1</a:t>
                  </a:r>
                  <a:endParaRPr b="1" sz="2400">
                    <a:solidFill>
                      <a:srgbClr val="0059A1"/>
                    </a:solidFill>
                    <a:latin typeface="Calibri"/>
                    <a:ea typeface="Calibri"/>
                    <a:cs typeface="Calibri"/>
                    <a:sym typeface="Calibri"/>
                  </a:endParaRPr>
                </a:p>
              </p:txBody>
            </p:sp>
          </p:grpSp>
        </p:grpSp>
        <p:grpSp>
          <p:nvGrpSpPr>
            <p:cNvPr id="36" name="Google Shape;36;p33"/>
            <p:cNvGrpSpPr/>
            <p:nvPr/>
          </p:nvGrpSpPr>
          <p:grpSpPr>
            <a:xfrm>
              <a:off x="3683025" y="2056878"/>
              <a:ext cx="1584000" cy="3801004"/>
              <a:chOff x="3765217" y="2056878"/>
              <a:chExt cx="1584000" cy="3801004"/>
            </a:xfrm>
          </p:grpSpPr>
          <p:grpSp>
            <p:nvGrpSpPr>
              <p:cNvPr id="37" name="Google Shape;37;p33"/>
              <p:cNvGrpSpPr/>
              <p:nvPr/>
            </p:nvGrpSpPr>
            <p:grpSpPr>
              <a:xfrm>
                <a:off x="4140067" y="2056878"/>
                <a:ext cx="834300" cy="662869"/>
                <a:chOff x="4002843" y="1987306"/>
                <a:chExt cx="834300" cy="662869"/>
              </a:xfrm>
            </p:grpSpPr>
            <p:sp>
              <p:nvSpPr>
                <p:cNvPr id="38" name="Google Shape;38;p33"/>
                <p:cNvSpPr/>
                <p:nvPr/>
              </p:nvSpPr>
              <p:spPr>
                <a:xfrm>
                  <a:off x="4002843" y="1987306"/>
                  <a:ext cx="834300" cy="662869"/>
                </a:xfrm>
                <a:custGeom>
                  <a:rect b="b" l="l" r="r" t="t"/>
                  <a:pathLst>
                    <a:path extrusionOk="0" h="2574247" w="324000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9" name="Google Shape;39;p33"/>
                <p:cNvSpPr/>
                <p:nvPr/>
              </p:nvSpPr>
              <p:spPr>
                <a:xfrm>
                  <a:off x="4116776" y="2182747"/>
                  <a:ext cx="589749" cy="110877"/>
                </a:xfrm>
                <a:custGeom>
                  <a:rect b="b" l="l" r="r" t="t"/>
                  <a:pathLst>
                    <a:path extrusionOk="0" h="110877" w="589749">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8CBABE"/>
                    </a:solidFill>
                    <a:latin typeface="Calibri"/>
                    <a:ea typeface="Calibri"/>
                    <a:cs typeface="Calibri"/>
                    <a:sym typeface="Calibri"/>
                  </a:endParaRPr>
                </a:p>
              </p:txBody>
            </p:sp>
          </p:grpSp>
          <p:sp>
            <p:nvSpPr>
              <p:cNvPr id="40" name="Google Shape;40;p33"/>
              <p:cNvSpPr txBox="1"/>
              <p:nvPr/>
            </p:nvSpPr>
            <p:spPr>
              <a:xfrm>
                <a:off x="3765217" y="3799884"/>
                <a:ext cx="1584000" cy="2057998"/>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0059A1"/>
                  </a:buClr>
                  <a:buSzPts val="1400"/>
                  <a:buFont typeface="Calibri"/>
                  <a:buNone/>
                </a:pPr>
                <a:r>
                  <a:rPr b="1" lang="fr-FR" sz="1400">
                    <a:solidFill>
                      <a:srgbClr val="0059A1"/>
                    </a:solidFill>
                    <a:latin typeface="Calibri"/>
                    <a:ea typeface="Calibri"/>
                    <a:cs typeface="Calibri"/>
                    <a:sym typeface="Calibri"/>
                  </a:rPr>
                  <a:t>LA VERSION PDF</a:t>
                </a:r>
                <a:endParaRPr sz="1400">
                  <a:solidFill>
                    <a:srgbClr val="0059A1"/>
                  </a:solidFill>
                  <a:latin typeface="Calibri"/>
                  <a:ea typeface="Calibri"/>
                  <a:cs typeface="Calibri"/>
                  <a:sym typeface="Calibri"/>
                </a:endParaRPr>
              </a:p>
              <a:p>
                <a:pPr indent="0" lvl="0" marL="0" marR="0" rtl="0" algn="ctr">
                  <a:spcBef>
                    <a:spcPts val="0"/>
                  </a:spcBef>
                  <a:spcAft>
                    <a:spcPts val="0"/>
                  </a:spcAft>
                  <a:buClr>
                    <a:srgbClr val="3F3F3F"/>
                  </a:buClr>
                  <a:buSzPts val="1400"/>
                  <a:buFont typeface="Calibri"/>
                  <a:buNone/>
                </a:pPr>
                <a:r>
                  <a:rPr lang="fr-FR" sz="1400">
                    <a:solidFill>
                      <a:srgbClr val="3F3F3F"/>
                    </a:solidFill>
                    <a:latin typeface="Calibri"/>
                    <a:ea typeface="Calibri"/>
                    <a:cs typeface="Calibri"/>
                    <a:sym typeface="Calibri"/>
                  </a:rPr>
                  <a:t>Une version PDF est mise en ligne sur l’espace apprenant et formateur de la plateforme WebForce Life</a:t>
                </a:r>
                <a:endParaRPr sz="1400">
                  <a:solidFill>
                    <a:schemeClr val="dk1"/>
                  </a:solidFill>
                  <a:latin typeface="Calibri"/>
                  <a:ea typeface="Calibri"/>
                  <a:cs typeface="Calibri"/>
                  <a:sym typeface="Calibri"/>
                </a:endParaRPr>
              </a:p>
            </p:txBody>
          </p:sp>
          <p:grpSp>
            <p:nvGrpSpPr>
              <p:cNvPr id="41" name="Google Shape;41;p33"/>
              <p:cNvGrpSpPr/>
              <p:nvPr/>
            </p:nvGrpSpPr>
            <p:grpSpPr>
              <a:xfrm>
                <a:off x="4238467" y="3022198"/>
                <a:ext cx="637500" cy="596700"/>
                <a:chOff x="4120713" y="3022198"/>
                <a:chExt cx="637500" cy="596700"/>
              </a:xfrm>
            </p:grpSpPr>
            <p:sp>
              <p:nvSpPr>
                <p:cNvPr id="42" name="Google Shape;42;p33"/>
                <p:cNvSpPr/>
                <p:nvPr/>
              </p:nvSpPr>
              <p:spPr>
                <a:xfrm>
                  <a:off x="4120713"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43" name="Google Shape;43;p33"/>
                <p:cNvSpPr/>
                <p:nvPr/>
              </p:nvSpPr>
              <p:spPr>
                <a:xfrm>
                  <a:off x="4269384" y="3089716"/>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rgbClr val="0059A1"/>
                      </a:solidFill>
                      <a:latin typeface="Calibri"/>
                      <a:ea typeface="Calibri"/>
                      <a:cs typeface="Calibri"/>
                      <a:sym typeface="Calibri"/>
                    </a:rPr>
                    <a:t>2</a:t>
                  </a:r>
                  <a:endParaRPr sz="2400">
                    <a:solidFill>
                      <a:srgbClr val="0059A1"/>
                    </a:solidFill>
                    <a:latin typeface="Calibri"/>
                    <a:ea typeface="Calibri"/>
                    <a:cs typeface="Calibri"/>
                    <a:sym typeface="Calibri"/>
                  </a:endParaRPr>
                </a:p>
              </p:txBody>
            </p:sp>
          </p:grpSp>
        </p:grpSp>
        <p:grpSp>
          <p:nvGrpSpPr>
            <p:cNvPr id="44" name="Google Shape;44;p33"/>
            <p:cNvGrpSpPr/>
            <p:nvPr/>
          </p:nvGrpSpPr>
          <p:grpSpPr>
            <a:xfrm>
              <a:off x="5368360" y="1987059"/>
              <a:ext cx="1584000" cy="3870823"/>
              <a:chOff x="5399182" y="1987059"/>
              <a:chExt cx="1584000" cy="3870823"/>
            </a:xfrm>
          </p:grpSpPr>
          <p:grpSp>
            <p:nvGrpSpPr>
              <p:cNvPr id="45" name="Google Shape;45;p33"/>
              <p:cNvGrpSpPr/>
              <p:nvPr/>
            </p:nvGrpSpPr>
            <p:grpSpPr>
              <a:xfrm>
                <a:off x="5893069" y="1987059"/>
                <a:ext cx="596226" cy="710511"/>
                <a:chOff x="5683857" y="1993534"/>
                <a:chExt cx="596226" cy="710511"/>
              </a:xfrm>
            </p:grpSpPr>
            <p:sp>
              <p:nvSpPr>
                <p:cNvPr id="46" name="Google Shape;46;p33"/>
                <p:cNvSpPr/>
                <p:nvPr/>
              </p:nvSpPr>
              <p:spPr>
                <a:xfrm>
                  <a:off x="5683857" y="1993534"/>
                  <a:ext cx="596226" cy="710511"/>
                </a:xfrm>
                <a:custGeom>
                  <a:rect b="b" l="l" r="r" t="t"/>
                  <a:pathLst>
                    <a:path extrusionOk="0" h="3947283" w="3312367">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1"/>
                    <a:buFont typeface="Calibri"/>
                    <a:buNone/>
                  </a:pPr>
                  <a:r>
                    <a:t/>
                  </a:r>
                  <a:endParaRPr b="0" i="0" sz="2701" u="none" cap="none" strike="noStrike">
                    <a:solidFill>
                      <a:srgbClr val="FFFFFF"/>
                    </a:solidFill>
                    <a:latin typeface="Calibri"/>
                    <a:ea typeface="Calibri"/>
                    <a:cs typeface="Calibri"/>
                    <a:sym typeface="Calibri"/>
                  </a:endParaRPr>
                </a:p>
              </p:txBody>
            </p:sp>
            <p:sp>
              <p:nvSpPr>
                <p:cNvPr id="47" name="Google Shape;47;p33"/>
                <p:cNvSpPr/>
                <p:nvPr/>
              </p:nvSpPr>
              <p:spPr>
                <a:xfrm>
                  <a:off x="5820945" y="2188975"/>
                  <a:ext cx="297000" cy="297000"/>
                </a:xfrm>
                <a:custGeom>
                  <a:rect b="b" l="l" r="r" t="t"/>
                  <a:pathLst>
                    <a:path extrusionOk="0" h="3960000" w="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8" name="Google Shape;48;p33"/>
              <p:cNvSpPr txBox="1"/>
              <p:nvPr/>
            </p:nvSpPr>
            <p:spPr>
              <a:xfrm>
                <a:off x="5399182" y="3799884"/>
                <a:ext cx="1584000" cy="2057998"/>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0059A1"/>
                  </a:buClr>
                  <a:buSzPts val="1400"/>
                  <a:buFont typeface="Calibri"/>
                  <a:buNone/>
                </a:pPr>
                <a:r>
                  <a:rPr b="1" lang="fr-FR" sz="1400">
                    <a:solidFill>
                      <a:srgbClr val="0059A1"/>
                    </a:solidFill>
                    <a:latin typeface="Calibri"/>
                    <a:ea typeface="Calibri"/>
                    <a:cs typeface="Calibri"/>
                    <a:sym typeface="Calibri"/>
                  </a:rPr>
                  <a:t>DES CONTENUS</a:t>
                </a:r>
                <a:endParaRPr sz="1400">
                  <a:solidFill>
                    <a:srgbClr val="0059A1"/>
                  </a:solidFill>
                  <a:latin typeface="Calibri"/>
                  <a:ea typeface="Calibri"/>
                  <a:cs typeface="Calibri"/>
                  <a:sym typeface="Calibri"/>
                </a:endParaRPr>
              </a:p>
              <a:p>
                <a:pPr indent="0" lvl="0" marL="0" marR="0" rtl="0" algn="ctr">
                  <a:spcBef>
                    <a:spcPts val="0"/>
                  </a:spcBef>
                  <a:spcAft>
                    <a:spcPts val="0"/>
                  </a:spcAft>
                  <a:buClr>
                    <a:srgbClr val="0059A1"/>
                  </a:buClr>
                  <a:buSzPts val="1400"/>
                  <a:buFont typeface="Calibri"/>
                  <a:buNone/>
                </a:pPr>
                <a:r>
                  <a:rPr b="1" lang="fr-FR" sz="1400">
                    <a:solidFill>
                      <a:srgbClr val="0059A1"/>
                    </a:solidFill>
                    <a:latin typeface="Calibri"/>
                    <a:ea typeface="Calibri"/>
                    <a:cs typeface="Calibri"/>
                    <a:sym typeface="Calibri"/>
                  </a:rPr>
                  <a:t>TÉLÉCHARGEABLES</a:t>
                </a:r>
                <a:endParaRPr/>
              </a:p>
              <a:p>
                <a:pPr indent="0" lvl="0" marL="0" marR="0" rtl="0" algn="ctr">
                  <a:lnSpc>
                    <a:spcPct val="100000"/>
                  </a:lnSpc>
                  <a:spcBef>
                    <a:spcPts val="0"/>
                  </a:spcBef>
                  <a:spcAft>
                    <a:spcPts val="0"/>
                  </a:spcAft>
                  <a:buClr>
                    <a:srgbClr val="3F3F3F"/>
                  </a:buClr>
                  <a:buSzPts val="1200"/>
                  <a:buFont typeface="Arial"/>
                  <a:buNone/>
                </a:pPr>
                <a:r>
                  <a:rPr lang="fr-FR" sz="1400">
                    <a:solidFill>
                      <a:srgbClr val="3F3F3F"/>
                    </a:solidFill>
                    <a:latin typeface="Calibri"/>
                    <a:ea typeface="Calibri"/>
                    <a:cs typeface="Calibri"/>
                    <a:sym typeface="Calibri"/>
                  </a:rPr>
                  <a:t>L</a:t>
                </a:r>
                <a:r>
                  <a:rPr b="0" i="0" lang="fr-FR" sz="1400" u="none" cap="none" strike="noStrike">
                    <a:solidFill>
                      <a:srgbClr val="3F3F3F"/>
                    </a:solidFill>
                    <a:latin typeface="Calibri"/>
                    <a:ea typeface="Calibri"/>
                    <a:cs typeface="Calibri"/>
                    <a:sym typeface="Calibri"/>
                  </a:rPr>
                  <a:t>es fiches de résumés ou des exercices sont téléchargeables sur WebForce Life</a:t>
                </a:r>
                <a:endParaRPr sz="1400">
                  <a:solidFill>
                    <a:schemeClr val="dk1"/>
                  </a:solidFill>
                  <a:latin typeface="Calibri"/>
                  <a:ea typeface="Calibri"/>
                  <a:cs typeface="Calibri"/>
                  <a:sym typeface="Calibri"/>
                </a:endParaRPr>
              </a:p>
            </p:txBody>
          </p:sp>
          <p:grpSp>
            <p:nvGrpSpPr>
              <p:cNvPr id="49" name="Google Shape;49;p33"/>
              <p:cNvGrpSpPr/>
              <p:nvPr/>
            </p:nvGrpSpPr>
            <p:grpSpPr>
              <a:xfrm>
                <a:off x="5872432" y="3022198"/>
                <a:ext cx="637500" cy="596700"/>
                <a:chOff x="5682736" y="3022198"/>
                <a:chExt cx="637500" cy="596700"/>
              </a:xfrm>
            </p:grpSpPr>
            <p:sp>
              <p:nvSpPr>
                <p:cNvPr id="50" name="Google Shape;50;p33"/>
                <p:cNvSpPr/>
                <p:nvPr/>
              </p:nvSpPr>
              <p:spPr>
                <a:xfrm>
                  <a:off x="5682736"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51" name="Google Shape;51;p33"/>
                <p:cNvSpPr/>
                <p:nvPr/>
              </p:nvSpPr>
              <p:spPr>
                <a:xfrm>
                  <a:off x="5831407" y="3089716"/>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rgbClr val="0059A1"/>
                      </a:solidFill>
                      <a:latin typeface="Calibri"/>
                      <a:ea typeface="Calibri"/>
                      <a:cs typeface="Calibri"/>
                      <a:sym typeface="Calibri"/>
                    </a:rPr>
                    <a:t>3</a:t>
                  </a:r>
                  <a:endParaRPr sz="2400">
                    <a:solidFill>
                      <a:srgbClr val="0059A1"/>
                    </a:solidFill>
                    <a:latin typeface="Calibri"/>
                    <a:ea typeface="Calibri"/>
                    <a:cs typeface="Calibri"/>
                    <a:sym typeface="Calibri"/>
                  </a:endParaRPr>
                </a:p>
              </p:txBody>
            </p:sp>
          </p:grpSp>
        </p:grpSp>
        <p:grpSp>
          <p:nvGrpSpPr>
            <p:cNvPr id="52" name="Google Shape;52;p33"/>
            <p:cNvGrpSpPr/>
            <p:nvPr/>
          </p:nvGrpSpPr>
          <p:grpSpPr>
            <a:xfrm>
              <a:off x="7055034" y="2000757"/>
              <a:ext cx="1584000" cy="3857125"/>
              <a:chOff x="6993390" y="2000757"/>
              <a:chExt cx="1584000" cy="3857125"/>
            </a:xfrm>
          </p:grpSpPr>
          <p:sp>
            <p:nvSpPr>
              <p:cNvPr id="53" name="Google Shape;53;p33"/>
              <p:cNvSpPr/>
              <p:nvPr/>
            </p:nvSpPr>
            <p:spPr>
              <a:xfrm flipH="1" rot="10800000">
                <a:off x="7488218" y="2000757"/>
                <a:ext cx="594345" cy="667447"/>
              </a:xfrm>
              <a:custGeom>
                <a:rect b="b" l="l" r="r" t="t"/>
                <a:pathLst>
                  <a:path extrusionOk="0" h="3926159" w="3496146">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 name="Google Shape;54;p33"/>
              <p:cNvSpPr txBox="1"/>
              <p:nvPr/>
            </p:nvSpPr>
            <p:spPr>
              <a:xfrm>
                <a:off x="6993390" y="3799884"/>
                <a:ext cx="1584000" cy="2057998"/>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fr-FR" sz="1400">
                    <a:solidFill>
                      <a:srgbClr val="2F5496"/>
                    </a:solidFill>
                    <a:latin typeface="Calibri"/>
                    <a:ea typeface="Calibri"/>
                    <a:cs typeface="Calibri"/>
                    <a:sym typeface="Calibri"/>
                  </a:rPr>
                  <a:t>DU CONTENU INTERACTIF</a:t>
                </a:r>
                <a:endParaRPr/>
              </a:p>
              <a:p>
                <a:pPr indent="0" lvl="0" marL="0" marR="0" rtl="0" algn="ctr">
                  <a:spcBef>
                    <a:spcPts val="0"/>
                  </a:spcBef>
                  <a:spcAft>
                    <a:spcPts val="0"/>
                  </a:spcAft>
                  <a:buNone/>
                </a:pPr>
                <a:r>
                  <a:rPr lang="fr-FR" sz="1400">
                    <a:solidFill>
                      <a:srgbClr val="3F3F3F"/>
                    </a:solidFill>
                    <a:latin typeface="Calibri"/>
                    <a:ea typeface="Calibri"/>
                    <a:cs typeface="Calibri"/>
                    <a:sym typeface="Calibri"/>
                  </a:rPr>
                  <a:t>Vous disposez de contenus interactifs sous forme d’exercices et de cours à utiliser sur WebForce Life</a:t>
                </a:r>
                <a:endParaRPr/>
              </a:p>
            </p:txBody>
          </p:sp>
          <p:grpSp>
            <p:nvGrpSpPr>
              <p:cNvPr id="55" name="Google Shape;55;p33"/>
              <p:cNvGrpSpPr/>
              <p:nvPr/>
            </p:nvGrpSpPr>
            <p:grpSpPr>
              <a:xfrm>
                <a:off x="7466640" y="3022198"/>
                <a:ext cx="637500" cy="596700"/>
                <a:chOff x="7317740" y="3022198"/>
                <a:chExt cx="637500" cy="596700"/>
              </a:xfrm>
            </p:grpSpPr>
            <p:sp>
              <p:nvSpPr>
                <p:cNvPr id="56" name="Google Shape;56;p33"/>
                <p:cNvSpPr/>
                <p:nvPr/>
              </p:nvSpPr>
              <p:spPr>
                <a:xfrm>
                  <a:off x="7317740"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57" name="Google Shape;57;p33"/>
                <p:cNvSpPr/>
                <p:nvPr/>
              </p:nvSpPr>
              <p:spPr>
                <a:xfrm>
                  <a:off x="7466411" y="3089716"/>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rgbClr val="0059A1"/>
                      </a:solidFill>
                      <a:latin typeface="Calibri"/>
                      <a:ea typeface="Calibri"/>
                      <a:cs typeface="Calibri"/>
                      <a:sym typeface="Calibri"/>
                    </a:rPr>
                    <a:t>4</a:t>
                  </a:r>
                  <a:endParaRPr sz="2400">
                    <a:solidFill>
                      <a:srgbClr val="0059A1"/>
                    </a:solidFill>
                    <a:latin typeface="Calibri"/>
                    <a:ea typeface="Calibri"/>
                    <a:cs typeface="Calibri"/>
                    <a:sym typeface="Calibri"/>
                  </a:endParaRPr>
                </a:p>
              </p:txBody>
            </p:sp>
          </p:grpSp>
        </p:grpSp>
        <p:grpSp>
          <p:nvGrpSpPr>
            <p:cNvPr id="58" name="Google Shape;58;p33"/>
            <p:cNvGrpSpPr/>
            <p:nvPr/>
          </p:nvGrpSpPr>
          <p:grpSpPr>
            <a:xfrm>
              <a:off x="8739086" y="1978790"/>
              <a:ext cx="1584000" cy="3879092"/>
              <a:chOff x="8584976" y="1958242"/>
              <a:chExt cx="1584000" cy="3879092"/>
            </a:xfrm>
          </p:grpSpPr>
          <p:grpSp>
            <p:nvGrpSpPr>
              <p:cNvPr id="59" name="Google Shape;59;p33"/>
              <p:cNvGrpSpPr/>
              <p:nvPr/>
            </p:nvGrpSpPr>
            <p:grpSpPr>
              <a:xfrm>
                <a:off x="8998065" y="1958242"/>
                <a:ext cx="757823" cy="716613"/>
                <a:chOff x="8688204" y="1938095"/>
                <a:chExt cx="757823" cy="716613"/>
              </a:xfrm>
            </p:grpSpPr>
            <p:grpSp>
              <p:nvGrpSpPr>
                <p:cNvPr id="60" name="Google Shape;60;p33"/>
                <p:cNvGrpSpPr/>
                <p:nvPr/>
              </p:nvGrpSpPr>
              <p:grpSpPr>
                <a:xfrm>
                  <a:off x="8688204" y="1938095"/>
                  <a:ext cx="757823" cy="716613"/>
                  <a:chOff x="7051340" y="4835372"/>
                  <a:chExt cx="1381125" cy="1306019"/>
                </a:xfrm>
              </p:grpSpPr>
              <p:sp>
                <p:nvSpPr>
                  <p:cNvPr id="61" name="Google Shape;61;p33"/>
                  <p:cNvSpPr/>
                  <p:nvPr/>
                </p:nvSpPr>
                <p:spPr>
                  <a:xfrm>
                    <a:off x="8272236" y="5859034"/>
                    <a:ext cx="142875" cy="180975"/>
                  </a:xfrm>
                  <a:custGeom>
                    <a:rect b="b" l="l" r="r" t="t"/>
                    <a:pathLst>
                      <a:path extrusionOk="0" h="180975" w="142875">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 name="Google Shape;62;p33"/>
                  <p:cNvSpPr/>
                  <p:nvPr/>
                </p:nvSpPr>
                <p:spPr>
                  <a:xfrm>
                    <a:off x="7072640" y="5859034"/>
                    <a:ext cx="142875" cy="180975"/>
                  </a:xfrm>
                  <a:custGeom>
                    <a:rect b="b" l="l" r="r" t="t"/>
                    <a:pathLst>
                      <a:path extrusionOk="0" h="180975" w="142875">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 name="Google Shape;63;p33"/>
                  <p:cNvSpPr/>
                  <p:nvPr/>
                </p:nvSpPr>
                <p:spPr>
                  <a:xfrm>
                    <a:off x="7051340" y="4835372"/>
                    <a:ext cx="1381125" cy="962025"/>
                  </a:xfrm>
                  <a:custGeom>
                    <a:rect b="b" l="l" r="r" t="t"/>
                    <a:pathLst>
                      <a:path extrusionOk="0" h="962025" w="1381125">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 name="Google Shape;64;p33"/>
                  <p:cNvSpPr/>
                  <p:nvPr/>
                </p:nvSpPr>
                <p:spPr>
                  <a:xfrm>
                    <a:off x="8239108" y="5775490"/>
                    <a:ext cx="161925" cy="323850"/>
                  </a:xfrm>
                  <a:custGeom>
                    <a:rect b="b" l="l" r="r" t="t"/>
                    <a:pathLst>
                      <a:path extrusionOk="0" h="323850" w="161925">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 name="Google Shape;65;p33"/>
                  <p:cNvSpPr/>
                  <p:nvPr/>
                </p:nvSpPr>
                <p:spPr>
                  <a:xfrm>
                    <a:off x="8147668" y="5703100"/>
                    <a:ext cx="219075" cy="409575"/>
                  </a:xfrm>
                  <a:custGeom>
                    <a:rect b="b" l="l" r="r" t="t"/>
                    <a:pathLst>
                      <a:path extrusionOk="0" h="409575" w="219075">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 name="Google Shape;66;p33"/>
                  <p:cNvSpPr/>
                  <p:nvPr/>
                </p:nvSpPr>
                <p:spPr>
                  <a:xfrm>
                    <a:off x="7082810" y="5775490"/>
                    <a:ext cx="161925" cy="323850"/>
                  </a:xfrm>
                  <a:custGeom>
                    <a:rect b="b" l="l" r="r" t="t"/>
                    <a:pathLst>
                      <a:path extrusionOk="0" h="323850" w="161925">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 name="Google Shape;67;p33"/>
                  <p:cNvSpPr/>
                  <p:nvPr/>
                </p:nvSpPr>
                <p:spPr>
                  <a:xfrm>
                    <a:off x="7112181" y="5704052"/>
                    <a:ext cx="219075" cy="409575"/>
                  </a:xfrm>
                  <a:custGeom>
                    <a:rect b="b" l="l" r="r" t="t"/>
                    <a:pathLst>
                      <a:path extrusionOk="0" h="409575" w="219075">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8" name="Google Shape;68;p33"/>
                  <p:cNvSpPr/>
                  <p:nvPr/>
                </p:nvSpPr>
                <p:spPr>
                  <a:xfrm>
                    <a:off x="7186441" y="5598466"/>
                    <a:ext cx="400050" cy="542925"/>
                  </a:xfrm>
                  <a:custGeom>
                    <a:rect b="b" l="l" r="r" t="t"/>
                    <a:pathLst>
                      <a:path extrusionOk="0" h="542925" w="40005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 name="Google Shape;69;p33"/>
                  <p:cNvSpPr/>
                  <p:nvPr/>
                </p:nvSpPr>
                <p:spPr>
                  <a:xfrm>
                    <a:off x="7891770" y="5598377"/>
                    <a:ext cx="400049" cy="542925"/>
                  </a:xfrm>
                  <a:custGeom>
                    <a:rect b="b" l="l" r="r" t="t"/>
                    <a:pathLst>
                      <a:path extrusionOk="0" h="542925" w="40005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70" name="Google Shape;70;p33"/>
                <p:cNvSpPr/>
                <p:nvPr/>
              </p:nvSpPr>
              <p:spPr>
                <a:xfrm>
                  <a:off x="8947491" y="2019659"/>
                  <a:ext cx="243387" cy="421200"/>
                </a:xfrm>
                <a:custGeom>
                  <a:rect b="b" l="l" r="r" t="t"/>
                  <a:pathLst>
                    <a:path extrusionOk="0" h="3240000" w="1872208">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grpSp>
          <p:sp>
            <p:nvSpPr>
              <p:cNvPr id="71" name="Google Shape;71;p33"/>
              <p:cNvSpPr txBox="1"/>
              <p:nvPr/>
            </p:nvSpPr>
            <p:spPr>
              <a:xfrm>
                <a:off x="8584976" y="3785334"/>
                <a:ext cx="1584000" cy="2052000"/>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0059A1"/>
                  </a:buClr>
                  <a:buSzPts val="1400"/>
                  <a:buFont typeface="Calibri"/>
                  <a:buNone/>
                </a:pPr>
                <a:r>
                  <a:rPr b="1" lang="fr-FR" sz="1400">
                    <a:solidFill>
                      <a:srgbClr val="0059A1"/>
                    </a:solidFill>
                    <a:latin typeface="Calibri"/>
                    <a:ea typeface="Calibri"/>
                    <a:cs typeface="Calibri"/>
                    <a:sym typeface="Calibri"/>
                  </a:rPr>
                  <a:t>DES RESSOURCES</a:t>
                </a:r>
                <a:endParaRPr sz="1400">
                  <a:solidFill>
                    <a:srgbClr val="0059A1"/>
                  </a:solidFill>
                  <a:latin typeface="Calibri"/>
                  <a:ea typeface="Calibri"/>
                  <a:cs typeface="Calibri"/>
                  <a:sym typeface="Calibri"/>
                </a:endParaRPr>
              </a:p>
              <a:p>
                <a:pPr indent="0" lvl="0" marL="0" marR="0" rtl="0" algn="ctr">
                  <a:spcBef>
                    <a:spcPts val="0"/>
                  </a:spcBef>
                  <a:spcAft>
                    <a:spcPts val="0"/>
                  </a:spcAft>
                  <a:buClr>
                    <a:srgbClr val="0059A1"/>
                  </a:buClr>
                  <a:buSzPts val="1400"/>
                  <a:buFont typeface="Calibri"/>
                  <a:buNone/>
                </a:pPr>
                <a:r>
                  <a:rPr b="1" lang="fr-FR" sz="1400">
                    <a:solidFill>
                      <a:srgbClr val="0059A1"/>
                    </a:solidFill>
                    <a:latin typeface="Calibri"/>
                    <a:ea typeface="Calibri"/>
                    <a:cs typeface="Calibri"/>
                    <a:sym typeface="Calibri"/>
                  </a:rPr>
                  <a:t>EN LIGNES</a:t>
                </a:r>
                <a:endParaRPr/>
              </a:p>
              <a:p>
                <a:pPr indent="0" lvl="0" marL="0" marR="0" rtl="0" algn="ctr">
                  <a:spcBef>
                    <a:spcPts val="0"/>
                  </a:spcBef>
                  <a:spcAft>
                    <a:spcPts val="0"/>
                  </a:spcAft>
                  <a:buClr>
                    <a:srgbClr val="3F3F3F"/>
                  </a:buClr>
                  <a:buSzPts val="1400"/>
                  <a:buFont typeface="Calibri"/>
                  <a:buNone/>
                </a:pPr>
                <a:r>
                  <a:rPr lang="fr-FR" sz="1400">
                    <a:solidFill>
                      <a:srgbClr val="3F3F3F"/>
                    </a:solidFill>
                    <a:latin typeface="Calibri"/>
                    <a:ea typeface="Calibri"/>
                    <a:cs typeface="Calibri"/>
                    <a:sym typeface="Calibri"/>
                  </a:rPr>
                  <a:t>Les ressources sont consultables en synchrone et en asynchrone pour s’adapter au rythme de l’apprentissage</a:t>
                </a:r>
                <a:endParaRPr sz="1400">
                  <a:solidFill>
                    <a:schemeClr val="dk1"/>
                  </a:solidFill>
                  <a:latin typeface="Calibri"/>
                  <a:ea typeface="Calibri"/>
                  <a:cs typeface="Calibri"/>
                  <a:sym typeface="Calibri"/>
                </a:endParaRPr>
              </a:p>
            </p:txBody>
          </p:sp>
          <p:grpSp>
            <p:nvGrpSpPr>
              <p:cNvPr id="72" name="Google Shape;72;p33"/>
              <p:cNvGrpSpPr/>
              <p:nvPr/>
            </p:nvGrpSpPr>
            <p:grpSpPr>
              <a:xfrm>
                <a:off x="9058226" y="3022198"/>
                <a:ext cx="637500" cy="596700"/>
                <a:chOff x="8888631" y="3022198"/>
                <a:chExt cx="637500" cy="596700"/>
              </a:xfrm>
            </p:grpSpPr>
            <p:sp>
              <p:nvSpPr>
                <p:cNvPr id="73" name="Google Shape;73;p33"/>
                <p:cNvSpPr/>
                <p:nvPr/>
              </p:nvSpPr>
              <p:spPr>
                <a:xfrm>
                  <a:off x="8888631"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74" name="Google Shape;74;p33"/>
                <p:cNvSpPr/>
                <p:nvPr/>
              </p:nvSpPr>
              <p:spPr>
                <a:xfrm>
                  <a:off x="9037302" y="3089716"/>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rgbClr val="0059A1"/>
                      </a:solidFill>
                      <a:latin typeface="Calibri"/>
                      <a:ea typeface="Calibri"/>
                      <a:cs typeface="Calibri"/>
                      <a:sym typeface="Calibri"/>
                    </a:rPr>
                    <a:t>5</a:t>
                  </a:r>
                  <a:endParaRPr sz="2400">
                    <a:solidFill>
                      <a:srgbClr val="0059A1"/>
                    </a:solidFill>
                    <a:latin typeface="Calibri"/>
                    <a:ea typeface="Calibri"/>
                    <a:cs typeface="Calibri"/>
                    <a:sym typeface="Calibri"/>
                  </a:endParaRPr>
                </a:p>
              </p:txBody>
            </p:sp>
          </p:grpSp>
        </p:grpSp>
      </p:grpSp>
      <p:pic>
        <p:nvPicPr>
          <p:cNvPr id="75" name="Google Shape;75;p33"/>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76" name="Google Shape;76;p33"/>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1">
  <p:cSld name="7_SLIDE CONTENU  PARTIE 1">
    <p:spTree>
      <p:nvGrpSpPr>
        <p:cNvPr id="412" name="Shape 412"/>
        <p:cNvGrpSpPr/>
        <p:nvPr/>
      </p:nvGrpSpPr>
      <p:grpSpPr>
        <a:xfrm>
          <a:off x="0" y="0"/>
          <a:ext cx="0" cy="0"/>
          <a:chOff x="0" y="0"/>
          <a:chExt cx="0" cy="0"/>
        </a:xfrm>
      </p:grpSpPr>
      <p:pic>
        <p:nvPicPr>
          <p:cNvPr id="413" name="Google Shape;413;p60"/>
          <p:cNvPicPr preferRelativeResize="0"/>
          <p:nvPr/>
        </p:nvPicPr>
        <p:blipFill rotWithShape="1">
          <a:blip r:embed="rId2">
            <a:alphaModFix/>
          </a:blip>
          <a:srcRect b="0" l="0" r="0" t="0"/>
          <a:stretch/>
        </p:blipFill>
        <p:spPr>
          <a:xfrm>
            <a:off x="1" y="2795"/>
            <a:ext cx="12191999" cy="6852410"/>
          </a:xfrm>
          <a:prstGeom prst="rect">
            <a:avLst/>
          </a:prstGeom>
          <a:noFill/>
          <a:ln>
            <a:noFill/>
          </a:ln>
        </p:spPr>
      </p:pic>
      <p:sp>
        <p:nvSpPr>
          <p:cNvPr id="414" name="Google Shape;414;p60"/>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415" name="Google Shape;415;p60"/>
          <p:cNvSpPr txBox="1"/>
          <p:nvPr/>
        </p:nvSpPr>
        <p:spPr>
          <a:xfrm>
            <a:off x="4245835" y="6612223"/>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416" name="Google Shape;416;p60"/>
          <p:cNvSpPr/>
          <p:nvPr/>
        </p:nvSpPr>
        <p:spPr>
          <a:xfrm>
            <a:off x="536787" y="1464009"/>
            <a:ext cx="11118424" cy="5152406"/>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7" name="Google Shape;417;p60"/>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8" name="Google Shape;418;p60"/>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9" name="Google Shape;419;p60"/>
          <p:cNvSpPr/>
          <p:nvPr/>
        </p:nvSpPr>
        <p:spPr>
          <a:xfrm rot="5400000">
            <a:off x="0" y="5868983"/>
            <a:ext cx="536787" cy="536787"/>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60"/>
          <p:cNvSpPr txBox="1"/>
          <p:nvPr/>
        </p:nvSpPr>
        <p:spPr>
          <a:xfrm rot="-5400000">
            <a:off x="-271608" y="5331769"/>
            <a:ext cx="1080003" cy="536786"/>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1</a:t>
            </a:r>
            <a:endParaRPr/>
          </a:p>
        </p:txBody>
      </p:sp>
      <p:pic>
        <p:nvPicPr>
          <p:cNvPr id="421" name="Google Shape;421;p60"/>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422" name="Google Shape;422;p60"/>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423" name="Google Shape;423;p60"/>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4" name="Google Shape;424;p60"/>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5" name="Google Shape;425;p60"/>
          <p:cNvSpPr txBox="1"/>
          <p:nvPr>
            <p:ph idx="4" type="body"/>
          </p:nvPr>
        </p:nvSpPr>
        <p:spPr>
          <a:xfrm>
            <a:off x="6246576"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60"/>
          <p:cNvSpPr txBox="1"/>
          <p:nvPr>
            <p:ph idx="5"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60"/>
          <p:cNvSpPr txBox="1"/>
          <p:nvPr>
            <p:ph idx="6" type="body"/>
          </p:nvPr>
        </p:nvSpPr>
        <p:spPr>
          <a:xfrm>
            <a:off x="6244752"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LIDE CONTENU  PARTIE 1">
  <p:cSld name="8_SLIDE CONTENU  PARTIE 1">
    <p:spTree>
      <p:nvGrpSpPr>
        <p:cNvPr id="428" name="Shape 428"/>
        <p:cNvGrpSpPr/>
        <p:nvPr/>
      </p:nvGrpSpPr>
      <p:grpSpPr>
        <a:xfrm>
          <a:off x="0" y="0"/>
          <a:ext cx="0" cy="0"/>
          <a:chOff x="0" y="0"/>
          <a:chExt cx="0" cy="0"/>
        </a:xfrm>
      </p:grpSpPr>
      <p:pic>
        <p:nvPicPr>
          <p:cNvPr id="429" name="Google Shape;429;p61"/>
          <p:cNvPicPr preferRelativeResize="0"/>
          <p:nvPr/>
        </p:nvPicPr>
        <p:blipFill rotWithShape="1">
          <a:blip r:embed="rId2">
            <a:alphaModFix/>
          </a:blip>
          <a:srcRect b="0" l="0" r="0" t="0"/>
          <a:stretch/>
        </p:blipFill>
        <p:spPr>
          <a:xfrm>
            <a:off x="1" y="2795"/>
            <a:ext cx="12191999" cy="6852410"/>
          </a:xfrm>
          <a:prstGeom prst="rect">
            <a:avLst/>
          </a:prstGeom>
          <a:noFill/>
          <a:ln>
            <a:noFill/>
          </a:ln>
        </p:spPr>
      </p:pic>
      <p:sp>
        <p:nvSpPr>
          <p:cNvPr id="430" name="Google Shape;430;p61"/>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431" name="Google Shape;431;p61"/>
          <p:cNvSpPr txBox="1"/>
          <p:nvPr/>
        </p:nvSpPr>
        <p:spPr>
          <a:xfrm>
            <a:off x="4245835" y="6612223"/>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432" name="Google Shape;432;p61"/>
          <p:cNvSpPr/>
          <p:nvPr/>
        </p:nvSpPr>
        <p:spPr>
          <a:xfrm>
            <a:off x="536787" y="1464009"/>
            <a:ext cx="11118424" cy="5152406"/>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3" name="Google Shape;433;p61"/>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4" name="Google Shape;434;p61"/>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5" name="Google Shape;435;p61"/>
          <p:cNvSpPr/>
          <p:nvPr/>
        </p:nvSpPr>
        <p:spPr>
          <a:xfrm rot="5400000">
            <a:off x="0" y="5868983"/>
            <a:ext cx="536787" cy="536787"/>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61"/>
          <p:cNvSpPr txBox="1"/>
          <p:nvPr/>
        </p:nvSpPr>
        <p:spPr>
          <a:xfrm rot="-5400000">
            <a:off x="-271608" y="5331769"/>
            <a:ext cx="1080003" cy="536786"/>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1</a:t>
            </a:r>
            <a:endParaRPr/>
          </a:p>
        </p:txBody>
      </p:sp>
      <p:pic>
        <p:nvPicPr>
          <p:cNvPr id="437" name="Google Shape;437;p61"/>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438" name="Google Shape;438;p61"/>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439" name="Google Shape;439;p61"/>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61"/>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1" name="Google Shape;441;p61"/>
          <p:cNvSpPr txBox="1"/>
          <p:nvPr>
            <p:ph idx="4"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2" name="Google Shape;442;p61"/>
          <p:cNvSpPr/>
          <p:nvPr>
            <p:ph idx="5" type="dgm"/>
          </p:nvPr>
        </p:nvSpPr>
        <p:spPr>
          <a:xfrm>
            <a:off x="6738381" y="2590066"/>
            <a:ext cx="4114800" cy="290029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2">
  <p:cSld name="2_SLIDE CONTENU  PARTIE 2">
    <p:spTree>
      <p:nvGrpSpPr>
        <p:cNvPr id="443" name="Shape 443"/>
        <p:cNvGrpSpPr/>
        <p:nvPr/>
      </p:nvGrpSpPr>
      <p:grpSpPr>
        <a:xfrm>
          <a:off x="0" y="0"/>
          <a:ext cx="0" cy="0"/>
          <a:chOff x="0" y="0"/>
          <a:chExt cx="0" cy="0"/>
        </a:xfrm>
      </p:grpSpPr>
      <p:pic>
        <p:nvPicPr>
          <p:cNvPr id="444" name="Google Shape;444;p62"/>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445" name="Google Shape;445;p62"/>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446" name="Google Shape;446;p62"/>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447" name="Google Shape;447;p62"/>
          <p:cNvSpPr/>
          <p:nvPr/>
        </p:nvSpPr>
        <p:spPr>
          <a:xfrm>
            <a:off x="536787" y="1461023"/>
            <a:ext cx="11118424" cy="5146334"/>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8" name="Google Shape;448;p62"/>
          <p:cNvSpPr/>
          <p:nvPr/>
        </p:nvSpPr>
        <p:spPr>
          <a:xfrm rot="5400000">
            <a:off x="0" y="5868983"/>
            <a:ext cx="536787" cy="536787"/>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62"/>
          <p:cNvSpPr txBox="1"/>
          <p:nvPr/>
        </p:nvSpPr>
        <p:spPr>
          <a:xfrm rot="-5400000">
            <a:off x="-271608" y="5331769"/>
            <a:ext cx="1080003" cy="536786"/>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2</a:t>
            </a:r>
            <a:endParaRPr/>
          </a:p>
        </p:txBody>
      </p:sp>
      <p:pic>
        <p:nvPicPr>
          <p:cNvPr id="450" name="Google Shape;450;p62"/>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451" name="Google Shape;451;p62"/>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452" name="Google Shape;452;p62"/>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3" name="Google Shape;453;p62"/>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4" name="Google Shape;454;p62"/>
          <p:cNvSpPr txBox="1"/>
          <p:nvPr>
            <p:ph idx="2" type="body"/>
          </p:nvPr>
        </p:nvSpPr>
        <p:spPr>
          <a:xfrm>
            <a:off x="720000" y="1943056"/>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5" name="Google Shape;455;p62"/>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6" name="Google Shape;456;p62"/>
          <p:cNvSpPr txBox="1"/>
          <p:nvPr>
            <p:ph idx="4" type="body"/>
          </p:nvPr>
        </p:nvSpPr>
        <p:spPr>
          <a:xfrm>
            <a:off x="720000" y="4440838"/>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7" name="Google Shape;457;p62"/>
          <p:cNvSpPr txBox="1"/>
          <p:nvPr>
            <p:ph idx="5" type="body"/>
          </p:nvPr>
        </p:nvSpPr>
        <p:spPr>
          <a:xfrm>
            <a:off x="720000" y="4114440"/>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2">
  <p:cSld name="3_SLIDE CONTENU  PARTIE 2">
    <p:spTree>
      <p:nvGrpSpPr>
        <p:cNvPr id="458" name="Shape 458"/>
        <p:cNvGrpSpPr/>
        <p:nvPr/>
      </p:nvGrpSpPr>
      <p:grpSpPr>
        <a:xfrm>
          <a:off x="0" y="0"/>
          <a:ext cx="0" cy="0"/>
          <a:chOff x="0" y="0"/>
          <a:chExt cx="0" cy="0"/>
        </a:xfrm>
      </p:grpSpPr>
      <p:pic>
        <p:nvPicPr>
          <p:cNvPr id="459" name="Google Shape;459;p63"/>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460" name="Google Shape;460;p63"/>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461" name="Google Shape;461;p63"/>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462" name="Google Shape;462;p63"/>
          <p:cNvSpPr/>
          <p:nvPr/>
        </p:nvSpPr>
        <p:spPr>
          <a:xfrm>
            <a:off x="536787" y="1461023"/>
            <a:ext cx="11118424" cy="5146334"/>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3" name="Google Shape;463;p63"/>
          <p:cNvSpPr/>
          <p:nvPr/>
        </p:nvSpPr>
        <p:spPr>
          <a:xfrm rot="5400000">
            <a:off x="0" y="5868983"/>
            <a:ext cx="536787" cy="536787"/>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63"/>
          <p:cNvSpPr txBox="1"/>
          <p:nvPr/>
        </p:nvSpPr>
        <p:spPr>
          <a:xfrm rot="-5400000">
            <a:off x="-271608" y="5331769"/>
            <a:ext cx="1080003" cy="536786"/>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2</a:t>
            </a:r>
            <a:endParaRPr/>
          </a:p>
        </p:txBody>
      </p:sp>
      <p:pic>
        <p:nvPicPr>
          <p:cNvPr id="465" name="Google Shape;465;p63"/>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466" name="Google Shape;466;p63"/>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467" name="Google Shape;467;p63"/>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8" name="Google Shape;468;p63"/>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63"/>
          <p:cNvSpPr txBox="1"/>
          <p:nvPr>
            <p:ph idx="2" type="body"/>
          </p:nvPr>
        </p:nvSpPr>
        <p:spPr>
          <a:xfrm>
            <a:off x="720000" y="1943056"/>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0" name="Google Shape;470;p63"/>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1" name="Google Shape;471;p63"/>
          <p:cNvSpPr txBox="1"/>
          <p:nvPr>
            <p:ph idx="4" type="body"/>
          </p:nvPr>
        </p:nvSpPr>
        <p:spPr>
          <a:xfrm>
            <a:off x="720000" y="5241342"/>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2" name="Google Shape;472;p63"/>
          <p:cNvSpPr txBox="1"/>
          <p:nvPr>
            <p:ph idx="5" type="body"/>
          </p:nvPr>
        </p:nvSpPr>
        <p:spPr>
          <a:xfrm>
            <a:off x="720000" y="4914944"/>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3" name="Google Shape;473;p63"/>
          <p:cNvSpPr/>
          <p:nvPr>
            <p:ph idx="6" type="dgm"/>
          </p:nvPr>
        </p:nvSpPr>
        <p:spPr>
          <a:xfrm>
            <a:off x="2976158" y="3429588"/>
            <a:ext cx="6239683"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2">
  <p:cSld name="4_SLIDE CONTENU  PARTIE 2">
    <p:spTree>
      <p:nvGrpSpPr>
        <p:cNvPr id="474" name="Shape 474"/>
        <p:cNvGrpSpPr/>
        <p:nvPr/>
      </p:nvGrpSpPr>
      <p:grpSpPr>
        <a:xfrm>
          <a:off x="0" y="0"/>
          <a:ext cx="0" cy="0"/>
          <a:chOff x="0" y="0"/>
          <a:chExt cx="0" cy="0"/>
        </a:xfrm>
      </p:grpSpPr>
      <p:pic>
        <p:nvPicPr>
          <p:cNvPr id="475" name="Google Shape;475;p64"/>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476" name="Google Shape;476;p64"/>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477" name="Google Shape;477;p64"/>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478" name="Google Shape;478;p64"/>
          <p:cNvSpPr/>
          <p:nvPr/>
        </p:nvSpPr>
        <p:spPr>
          <a:xfrm>
            <a:off x="536787" y="1461023"/>
            <a:ext cx="11118424" cy="5146334"/>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9" name="Google Shape;479;p64"/>
          <p:cNvSpPr/>
          <p:nvPr/>
        </p:nvSpPr>
        <p:spPr>
          <a:xfrm rot="5400000">
            <a:off x="0" y="5868983"/>
            <a:ext cx="536787" cy="536787"/>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64"/>
          <p:cNvSpPr txBox="1"/>
          <p:nvPr/>
        </p:nvSpPr>
        <p:spPr>
          <a:xfrm rot="-5400000">
            <a:off x="-271608" y="5331769"/>
            <a:ext cx="1080003" cy="536786"/>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2</a:t>
            </a:r>
            <a:endParaRPr/>
          </a:p>
        </p:txBody>
      </p:sp>
      <p:pic>
        <p:nvPicPr>
          <p:cNvPr id="481" name="Google Shape;481;p64"/>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482" name="Google Shape;482;p64"/>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483" name="Google Shape;483;p64"/>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4" name="Google Shape;484;p64"/>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5" name="Google Shape;485;p64"/>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6" name="Google Shape;486;p64"/>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64"/>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2">
  <p:cSld name="5_SLIDE CONTENU  PARTIE 2">
    <p:spTree>
      <p:nvGrpSpPr>
        <p:cNvPr id="488" name="Shape 488"/>
        <p:cNvGrpSpPr/>
        <p:nvPr/>
      </p:nvGrpSpPr>
      <p:grpSpPr>
        <a:xfrm>
          <a:off x="0" y="0"/>
          <a:ext cx="0" cy="0"/>
          <a:chOff x="0" y="0"/>
          <a:chExt cx="0" cy="0"/>
        </a:xfrm>
      </p:grpSpPr>
      <p:pic>
        <p:nvPicPr>
          <p:cNvPr id="489" name="Google Shape;489;p65"/>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490" name="Google Shape;490;p65"/>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491" name="Google Shape;491;p65"/>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492" name="Google Shape;492;p65"/>
          <p:cNvSpPr/>
          <p:nvPr/>
        </p:nvSpPr>
        <p:spPr>
          <a:xfrm>
            <a:off x="536787" y="1461023"/>
            <a:ext cx="11118424" cy="5146334"/>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3" name="Google Shape;493;p65"/>
          <p:cNvSpPr/>
          <p:nvPr/>
        </p:nvSpPr>
        <p:spPr>
          <a:xfrm rot="5400000">
            <a:off x="0" y="5868983"/>
            <a:ext cx="536787" cy="536787"/>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65"/>
          <p:cNvSpPr txBox="1"/>
          <p:nvPr/>
        </p:nvSpPr>
        <p:spPr>
          <a:xfrm rot="-5400000">
            <a:off x="-271608" y="5331769"/>
            <a:ext cx="1080003" cy="536786"/>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2</a:t>
            </a:r>
            <a:endParaRPr/>
          </a:p>
        </p:txBody>
      </p:sp>
      <p:pic>
        <p:nvPicPr>
          <p:cNvPr id="495" name="Google Shape;495;p65"/>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496" name="Google Shape;496;p65"/>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497" name="Google Shape;497;p65"/>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8" name="Google Shape;498;p65"/>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65"/>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0" name="Google Shape;500;p65"/>
          <p:cNvSpPr txBox="1"/>
          <p:nvPr>
            <p:ph idx="3" type="body"/>
          </p:nvPr>
        </p:nvSpPr>
        <p:spPr>
          <a:xfrm>
            <a:off x="720000"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1" name="Google Shape;501;p65"/>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2" name="Google Shape;502;p65"/>
          <p:cNvSpPr txBox="1"/>
          <p:nvPr>
            <p:ph idx="5" type="body"/>
          </p:nvPr>
        </p:nvSpPr>
        <p:spPr>
          <a:xfrm>
            <a:off x="6246576"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2">
  <p:cSld name="7_SLIDE CONTENU  PARTIE 2">
    <p:spTree>
      <p:nvGrpSpPr>
        <p:cNvPr id="503" name="Shape 503"/>
        <p:cNvGrpSpPr/>
        <p:nvPr/>
      </p:nvGrpSpPr>
      <p:grpSpPr>
        <a:xfrm>
          <a:off x="0" y="0"/>
          <a:ext cx="0" cy="0"/>
          <a:chOff x="0" y="0"/>
          <a:chExt cx="0" cy="0"/>
        </a:xfrm>
      </p:grpSpPr>
      <p:pic>
        <p:nvPicPr>
          <p:cNvPr id="504" name="Google Shape;504;p66"/>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505" name="Google Shape;505;p66"/>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506" name="Google Shape;506;p66"/>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507" name="Google Shape;507;p66"/>
          <p:cNvSpPr/>
          <p:nvPr/>
        </p:nvSpPr>
        <p:spPr>
          <a:xfrm>
            <a:off x="536787" y="1461023"/>
            <a:ext cx="11118424" cy="5146334"/>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08" name="Google Shape;508;p66"/>
          <p:cNvSpPr/>
          <p:nvPr/>
        </p:nvSpPr>
        <p:spPr>
          <a:xfrm rot="5400000">
            <a:off x="0" y="5868983"/>
            <a:ext cx="536787" cy="536787"/>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66"/>
          <p:cNvSpPr txBox="1"/>
          <p:nvPr/>
        </p:nvSpPr>
        <p:spPr>
          <a:xfrm rot="-5400000">
            <a:off x="-271608" y="5331769"/>
            <a:ext cx="1080003" cy="536786"/>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2</a:t>
            </a:r>
            <a:endParaRPr/>
          </a:p>
        </p:txBody>
      </p:sp>
      <p:pic>
        <p:nvPicPr>
          <p:cNvPr id="510" name="Google Shape;510;p66"/>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511" name="Google Shape;511;p66"/>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512" name="Google Shape;512;p66"/>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3" name="Google Shape;513;p66"/>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4" name="Google Shape;514;p66"/>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5" name="Google Shape;515;p66"/>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6" name="Google Shape;516;p66"/>
          <p:cNvSpPr txBox="1"/>
          <p:nvPr>
            <p:ph idx="4" type="body"/>
          </p:nvPr>
        </p:nvSpPr>
        <p:spPr>
          <a:xfrm>
            <a:off x="6246576"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7" name="Google Shape;517;p66"/>
          <p:cNvSpPr txBox="1"/>
          <p:nvPr>
            <p:ph idx="5" type="body"/>
          </p:nvPr>
        </p:nvSpPr>
        <p:spPr>
          <a:xfrm>
            <a:off x="718175" y="427520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8" name="Google Shape;518;p66"/>
          <p:cNvSpPr txBox="1"/>
          <p:nvPr>
            <p:ph idx="6" type="body"/>
          </p:nvPr>
        </p:nvSpPr>
        <p:spPr>
          <a:xfrm>
            <a:off x="6244752" y="427520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2">
  <p:cSld name="6_SLIDE CONTENU  PARTIE 2">
    <p:spTree>
      <p:nvGrpSpPr>
        <p:cNvPr id="519" name="Shape 519"/>
        <p:cNvGrpSpPr/>
        <p:nvPr/>
      </p:nvGrpSpPr>
      <p:grpSpPr>
        <a:xfrm>
          <a:off x="0" y="0"/>
          <a:ext cx="0" cy="0"/>
          <a:chOff x="0" y="0"/>
          <a:chExt cx="0" cy="0"/>
        </a:xfrm>
      </p:grpSpPr>
      <p:pic>
        <p:nvPicPr>
          <p:cNvPr id="520" name="Google Shape;520;p67"/>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521" name="Google Shape;521;p67"/>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522" name="Google Shape;522;p67"/>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523" name="Google Shape;523;p67"/>
          <p:cNvSpPr/>
          <p:nvPr/>
        </p:nvSpPr>
        <p:spPr>
          <a:xfrm>
            <a:off x="536787" y="1461023"/>
            <a:ext cx="11118424" cy="5146334"/>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4" name="Google Shape;524;p67"/>
          <p:cNvSpPr/>
          <p:nvPr/>
        </p:nvSpPr>
        <p:spPr>
          <a:xfrm rot="5400000">
            <a:off x="0" y="5868983"/>
            <a:ext cx="536787" cy="536787"/>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67"/>
          <p:cNvSpPr txBox="1"/>
          <p:nvPr/>
        </p:nvSpPr>
        <p:spPr>
          <a:xfrm rot="-5400000">
            <a:off x="-271608" y="5331769"/>
            <a:ext cx="1080003" cy="536786"/>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2</a:t>
            </a:r>
            <a:endParaRPr/>
          </a:p>
        </p:txBody>
      </p:sp>
      <p:pic>
        <p:nvPicPr>
          <p:cNvPr id="526" name="Google Shape;526;p67"/>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527" name="Google Shape;527;p67"/>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528" name="Google Shape;528;p67"/>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9" name="Google Shape;529;p67"/>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0" name="Google Shape;530;p67"/>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67"/>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2" name="Google Shape;532;p67"/>
          <p:cNvSpPr txBox="1"/>
          <p:nvPr>
            <p:ph idx="4" type="body"/>
          </p:nvPr>
        </p:nvSpPr>
        <p:spPr>
          <a:xfrm>
            <a:off x="718175" y="427520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3" name="Google Shape;533;p67"/>
          <p:cNvSpPr/>
          <p:nvPr>
            <p:ph idx="5" type="dgm"/>
          </p:nvPr>
        </p:nvSpPr>
        <p:spPr>
          <a:xfrm>
            <a:off x="6738381" y="2590066"/>
            <a:ext cx="4114800" cy="290029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3">
  <p:cSld name="1_SLIDE CONTENU PARTIE 3">
    <p:spTree>
      <p:nvGrpSpPr>
        <p:cNvPr id="534" name="Shape 534"/>
        <p:cNvGrpSpPr/>
        <p:nvPr/>
      </p:nvGrpSpPr>
      <p:grpSpPr>
        <a:xfrm>
          <a:off x="0" y="0"/>
          <a:ext cx="0" cy="0"/>
          <a:chOff x="0" y="0"/>
          <a:chExt cx="0" cy="0"/>
        </a:xfrm>
      </p:grpSpPr>
      <p:pic>
        <p:nvPicPr>
          <p:cNvPr id="535" name="Google Shape;535;p68"/>
          <p:cNvPicPr preferRelativeResize="0"/>
          <p:nvPr/>
        </p:nvPicPr>
        <p:blipFill rotWithShape="1">
          <a:blip r:embed="rId2">
            <a:alphaModFix/>
          </a:blip>
          <a:srcRect b="0" l="0" r="0" t="0"/>
          <a:stretch/>
        </p:blipFill>
        <p:spPr>
          <a:xfrm>
            <a:off x="-245" y="0"/>
            <a:ext cx="12187066" cy="6858000"/>
          </a:xfrm>
          <a:prstGeom prst="rect">
            <a:avLst/>
          </a:prstGeom>
          <a:noFill/>
          <a:ln>
            <a:noFill/>
          </a:ln>
        </p:spPr>
      </p:pic>
      <p:sp>
        <p:nvSpPr>
          <p:cNvPr id="536" name="Google Shape;536;p68"/>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537" name="Google Shape;537;p68"/>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538" name="Google Shape;538;p68"/>
          <p:cNvSpPr/>
          <p:nvPr/>
        </p:nvSpPr>
        <p:spPr>
          <a:xfrm>
            <a:off x="536787" y="1465445"/>
            <a:ext cx="11118424" cy="5146334"/>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0059A1"/>
              </a:solidFill>
              <a:latin typeface="Calibri"/>
              <a:ea typeface="Calibri"/>
              <a:cs typeface="Calibri"/>
              <a:sym typeface="Calibri"/>
            </a:endParaRPr>
          </a:p>
        </p:txBody>
      </p:sp>
      <p:sp>
        <p:nvSpPr>
          <p:cNvPr id="539" name="Google Shape;539;p68"/>
          <p:cNvSpPr/>
          <p:nvPr/>
        </p:nvSpPr>
        <p:spPr>
          <a:xfrm rot="5400000">
            <a:off x="0" y="5868983"/>
            <a:ext cx="536787" cy="536787"/>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68"/>
          <p:cNvSpPr txBox="1"/>
          <p:nvPr/>
        </p:nvSpPr>
        <p:spPr>
          <a:xfrm rot="-5400000">
            <a:off x="-271608" y="5331769"/>
            <a:ext cx="1080003" cy="536786"/>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3</a:t>
            </a:r>
            <a:endParaRPr/>
          </a:p>
        </p:txBody>
      </p:sp>
      <p:pic>
        <p:nvPicPr>
          <p:cNvPr id="541" name="Google Shape;541;p68"/>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542" name="Google Shape;542;p68"/>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543" name="Google Shape;543;p68"/>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4" name="Google Shape;544;p68"/>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68"/>
          <p:cNvSpPr txBox="1"/>
          <p:nvPr>
            <p:ph idx="2" type="body"/>
          </p:nvPr>
        </p:nvSpPr>
        <p:spPr>
          <a:xfrm>
            <a:off x="720000" y="1943056"/>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6" name="Google Shape;546;p68"/>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p68"/>
          <p:cNvSpPr txBox="1"/>
          <p:nvPr>
            <p:ph idx="4" type="body"/>
          </p:nvPr>
        </p:nvSpPr>
        <p:spPr>
          <a:xfrm>
            <a:off x="720000" y="4440838"/>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8" name="Google Shape;548;p68"/>
          <p:cNvSpPr txBox="1"/>
          <p:nvPr>
            <p:ph idx="5" type="body"/>
          </p:nvPr>
        </p:nvSpPr>
        <p:spPr>
          <a:xfrm>
            <a:off x="720000" y="4114440"/>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3">
  <p:cSld name="2_SLIDE CONTENU PARTIE 3">
    <p:spTree>
      <p:nvGrpSpPr>
        <p:cNvPr id="549" name="Shape 549"/>
        <p:cNvGrpSpPr/>
        <p:nvPr/>
      </p:nvGrpSpPr>
      <p:grpSpPr>
        <a:xfrm>
          <a:off x="0" y="0"/>
          <a:ext cx="0" cy="0"/>
          <a:chOff x="0" y="0"/>
          <a:chExt cx="0" cy="0"/>
        </a:xfrm>
      </p:grpSpPr>
      <p:pic>
        <p:nvPicPr>
          <p:cNvPr id="550" name="Google Shape;550;p69"/>
          <p:cNvPicPr preferRelativeResize="0"/>
          <p:nvPr/>
        </p:nvPicPr>
        <p:blipFill rotWithShape="1">
          <a:blip r:embed="rId2">
            <a:alphaModFix/>
          </a:blip>
          <a:srcRect b="0" l="0" r="0" t="0"/>
          <a:stretch/>
        </p:blipFill>
        <p:spPr>
          <a:xfrm>
            <a:off x="-245" y="0"/>
            <a:ext cx="12187066" cy="6858000"/>
          </a:xfrm>
          <a:prstGeom prst="rect">
            <a:avLst/>
          </a:prstGeom>
          <a:noFill/>
          <a:ln>
            <a:noFill/>
          </a:ln>
        </p:spPr>
      </p:pic>
      <p:sp>
        <p:nvSpPr>
          <p:cNvPr id="551" name="Google Shape;551;p69"/>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552" name="Google Shape;552;p69"/>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553" name="Google Shape;553;p69"/>
          <p:cNvSpPr/>
          <p:nvPr/>
        </p:nvSpPr>
        <p:spPr>
          <a:xfrm>
            <a:off x="536787" y="1465445"/>
            <a:ext cx="11118424" cy="5146334"/>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54" name="Google Shape;554;p69"/>
          <p:cNvSpPr/>
          <p:nvPr/>
        </p:nvSpPr>
        <p:spPr>
          <a:xfrm rot="5400000">
            <a:off x="0" y="5868983"/>
            <a:ext cx="536787" cy="536787"/>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69"/>
          <p:cNvSpPr txBox="1"/>
          <p:nvPr/>
        </p:nvSpPr>
        <p:spPr>
          <a:xfrm rot="-5400000">
            <a:off x="-271608" y="5331769"/>
            <a:ext cx="1080003" cy="536786"/>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3</a:t>
            </a:r>
            <a:endParaRPr/>
          </a:p>
        </p:txBody>
      </p:sp>
      <p:pic>
        <p:nvPicPr>
          <p:cNvPr id="556" name="Google Shape;556;p69"/>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557" name="Google Shape;557;p69"/>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558" name="Google Shape;558;p69"/>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9" name="Google Shape;559;p69"/>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0" name="Google Shape;560;p69"/>
          <p:cNvSpPr txBox="1"/>
          <p:nvPr>
            <p:ph idx="2" type="body"/>
          </p:nvPr>
        </p:nvSpPr>
        <p:spPr>
          <a:xfrm>
            <a:off x="720000" y="1943056"/>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1" name="Google Shape;561;p69"/>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2" name="Google Shape;562;p69"/>
          <p:cNvSpPr txBox="1"/>
          <p:nvPr>
            <p:ph idx="4" type="body"/>
          </p:nvPr>
        </p:nvSpPr>
        <p:spPr>
          <a:xfrm>
            <a:off x="720000" y="5241342"/>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69"/>
          <p:cNvSpPr txBox="1"/>
          <p:nvPr>
            <p:ph idx="5" type="body"/>
          </p:nvPr>
        </p:nvSpPr>
        <p:spPr>
          <a:xfrm>
            <a:off x="720000" y="4914944"/>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69"/>
          <p:cNvSpPr/>
          <p:nvPr>
            <p:ph idx="6" type="dgm"/>
          </p:nvPr>
        </p:nvSpPr>
        <p:spPr>
          <a:xfrm>
            <a:off x="2976158" y="3429588"/>
            <a:ext cx="6239683"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PARTIE">
  <p:cSld name="1_SLIDE PARTIE">
    <p:spTree>
      <p:nvGrpSpPr>
        <p:cNvPr id="77" name="Shape 77"/>
        <p:cNvGrpSpPr/>
        <p:nvPr/>
      </p:nvGrpSpPr>
      <p:grpSpPr>
        <a:xfrm>
          <a:off x="0" y="0"/>
          <a:ext cx="0" cy="0"/>
          <a:chOff x="0" y="0"/>
          <a:chExt cx="0" cy="0"/>
        </a:xfrm>
      </p:grpSpPr>
      <p:pic>
        <p:nvPicPr>
          <p:cNvPr id="78" name="Google Shape;78;p34"/>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79" name="Google Shape;79;p34"/>
          <p:cNvSpPr/>
          <p:nvPr/>
        </p:nvSpPr>
        <p:spPr>
          <a:xfrm>
            <a:off x="8010000" y="6132986"/>
            <a:ext cx="2160000" cy="720000"/>
          </a:xfrm>
          <a:prstGeom prst="round2SameRect">
            <a:avLst>
              <a:gd fmla="val 16667" name="adj1"/>
              <a:gd fmla="val 0" name="adj2"/>
            </a:avLst>
          </a:prstGeom>
          <a:solidFill>
            <a:srgbClr val="0078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34"/>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7842"/>
              </a:buClr>
              <a:buSzPts val="2400"/>
              <a:buFont typeface="Arial"/>
              <a:buNone/>
              <a:defRPr b="1" i="0" sz="24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34"/>
          <p:cNvSpPr/>
          <p:nvPr/>
        </p:nvSpPr>
        <p:spPr>
          <a:xfrm>
            <a:off x="6300000" y="23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07842"/>
                </a:solidFill>
                <a:latin typeface="Calibri"/>
                <a:ea typeface="Calibri"/>
                <a:cs typeface="Calibri"/>
                <a:sym typeface="Calibri"/>
              </a:rPr>
              <a:t>Dans ce module, vous allez :</a:t>
            </a:r>
            <a:endParaRPr/>
          </a:p>
        </p:txBody>
      </p:sp>
      <p:sp>
        <p:nvSpPr>
          <p:cNvPr id="82" name="Google Shape;82;p34"/>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34"/>
          <p:cNvSpPr txBox="1"/>
          <p:nvPr>
            <p:ph idx="3"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 name="Google Shape;84;p34"/>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85" name="Google Shape;85;p34"/>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86" name="Google Shape;86;p34"/>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87" name="Google Shape;87;p34"/>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88" name="Google Shape;88;p34"/>
          <p:cNvSpPr txBox="1"/>
          <p:nvPr/>
        </p:nvSpPr>
        <p:spPr>
          <a:xfrm>
            <a:off x="6300000" y="561659"/>
            <a:ext cx="5580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a:solidFill>
                  <a:srgbClr val="007842"/>
                </a:solidFill>
                <a:latin typeface="Calibri"/>
                <a:ea typeface="Calibri"/>
                <a:cs typeface="Calibri"/>
                <a:sym typeface="Calibri"/>
              </a:rPr>
              <a:t>PARTIE 1</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3">
  <p:cSld name="3_SLIDE CONTENU PARTIE 3">
    <p:spTree>
      <p:nvGrpSpPr>
        <p:cNvPr id="565" name="Shape 565"/>
        <p:cNvGrpSpPr/>
        <p:nvPr/>
      </p:nvGrpSpPr>
      <p:grpSpPr>
        <a:xfrm>
          <a:off x="0" y="0"/>
          <a:ext cx="0" cy="0"/>
          <a:chOff x="0" y="0"/>
          <a:chExt cx="0" cy="0"/>
        </a:xfrm>
      </p:grpSpPr>
      <p:pic>
        <p:nvPicPr>
          <p:cNvPr id="566" name="Google Shape;566;p70"/>
          <p:cNvPicPr preferRelativeResize="0"/>
          <p:nvPr/>
        </p:nvPicPr>
        <p:blipFill rotWithShape="1">
          <a:blip r:embed="rId2">
            <a:alphaModFix/>
          </a:blip>
          <a:srcRect b="0" l="0" r="0" t="0"/>
          <a:stretch/>
        </p:blipFill>
        <p:spPr>
          <a:xfrm>
            <a:off x="-245" y="0"/>
            <a:ext cx="12187066" cy="6858000"/>
          </a:xfrm>
          <a:prstGeom prst="rect">
            <a:avLst/>
          </a:prstGeom>
          <a:noFill/>
          <a:ln>
            <a:noFill/>
          </a:ln>
        </p:spPr>
      </p:pic>
      <p:sp>
        <p:nvSpPr>
          <p:cNvPr id="567" name="Google Shape;567;p70"/>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568" name="Google Shape;568;p70"/>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569" name="Google Shape;569;p70"/>
          <p:cNvSpPr/>
          <p:nvPr/>
        </p:nvSpPr>
        <p:spPr>
          <a:xfrm>
            <a:off x="536787" y="1465445"/>
            <a:ext cx="11118424" cy="5146334"/>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70" name="Google Shape;570;p70"/>
          <p:cNvSpPr/>
          <p:nvPr/>
        </p:nvSpPr>
        <p:spPr>
          <a:xfrm rot="5400000">
            <a:off x="0" y="5868983"/>
            <a:ext cx="536787" cy="536787"/>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70"/>
          <p:cNvSpPr txBox="1"/>
          <p:nvPr/>
        </p:nvSpPr>
        <p:spPr>
          <a:xfrm rot="-5400000">
            <a:off x="-271608" y="5331769"/>
            <a:ext cx="1080003" cy="536786"/>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3</a:t>
            </a:r>
            <a:endParaRPr/>
          </a:p>
        </p:txBody>
      </p:sp>
      <p:pic>
        <p:nvPicPr>
          <p:cNvPr id="572" name="Google Shape;572;p70"/>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573" name="Google Shape;573;p70"/>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574" name="Google Shape;574;p70"/>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5" name="Google Shape;575;p70"/>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6" name="Google Shape;576;p70"/>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7" name="Google Shape;577;p70"/>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70"/>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3">
  <p:cSld name="4_SLIDE CONTENU PARTIE 3">
    <p:spTree>
      <p:nvGrpSpPr>
        <p:cNvPr id="579" name="Shape 579"/>
        <p:cNvGrpSpPr/>
        <p:nvPr/>
      </p:nvGrpSpPr>
      <p:grpSpPr>
        <a:xfrm>
          <a:off x="0" y="0"/>
          <a:ext cx="0" cy="0"/>
          <a:chOff x="0" y="0"/>
          <a:chExt cx="0" cy="0"/>
        </a:xfrm>
      </p:grpSpPr>
      <p:pic>
        <p:nvPicPr>
          <p:cNvPr id="580" name="Google Shape;580;p71"/>
          <p:cNvPicPr preferRelativeResize="0"/>
          <p:nvPr/>
        </p:nvPicPr>
        <p:blipFill rotWithShape="1">
          <a:blip r:embed="rId2">
            <a:alphaModFix/>
          </a:blip>
          <a:srcRect b="0" l="0" r="0" t="0"/>
          <a:stretch/>
        </p:blipFill>
        <p:spPr>
          <a:xfrm>
            <a:off x="-245" y="0"/>
            <a:ext cx="12187066" cy="6858000"/>
          </a:xfrm>
          <a:prstGeom prst="rect">
            <a:avLst/>
          </a:prstGeom>
          <a:noFill/>
          <a:ln>
            <a:noFill/>
          </a:ln>
        </p:spPr>
      </p:pic>
      <p:sp>
        <p:nvSpPr>
          <p:cNvPr id="581" name="Google Shape;581;p71"/>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582" name="Google Shape;582;p71"/>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583" name="Google Shape;583;p71"/>
          <p:cNvSpPr/>
          <p:nvPr/>
        </p:nvSpPr>
        <p:spPr>
          <a:xfrm>
            <a:off x="536787" y="1465445"/>
            <a:ext cx="11118424" cy="5146334"/>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4" name="Google Shape;584;p71"/>
          <p:cNvSpPr/>
          <p:nvPr/>
        </p:nvSpPr>
        <p:spPr>
          <a:xfrm rot="5400000">
            <a:off x="0" y="5868983"/>
            <a:ext cx="536787" cy="536787"/>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71"/>
          <p:cNvSpPr txBox="1"/>
          <p:nvPr/>
        </p:nvSpPr>
        <p:spPr>
          <a:xfrm rot="-5400000">
            <a:off x="-271608" y="5331769"/>
            <a:ext cx="1080003" cy="536786"/>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3</a:t>
            </a:r>
            <a:endParaRPr/>
          </a:p>
        </p:txBody>
      </p:sp>
      <p:pic>
        <p:nvPicPr>
          <p:cNvPr id="586" name="Google Shape;586;p71"/>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587" name="Google Shape;587;p71"/>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588" name="Google Shape;588;p71"/>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9" name="Google Shape;589;p71"/>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71"/>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71"/>
          <p:cNvSpPr txBox="1"/>
          <p:nvPr>
            <p:ph idx="3" type="body"/>
          </p:nvPr>
        </p:nvSpPr>
        <p:spPr>
          <a:xfrm>
            <a:off x="720000"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71"/>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71"/>
          <p:cNvSpPr txBox="1"/>
          <p:nvPr>
            <p:ph idx="5" type="body"/>
          </p:nvPr>
        </p:nvSpPr>
        <p:spPr>
          <a:xfrm>
            <a:off x="6246576"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3">
  <p:cSld name="5_SLIDE CONTENU PARTIE 3">
    <p:spTree>
      <p:nvGrpSpPr>
        <p:cNvPr id="594" name="Shape 594"/>
        <p:cNvGrpSpPr/>
        <p:nvPr/>
      </p:nvGrpSpPr>
      <p:grpSpPr>
        <a:xfrm>
          <a:off x="0" y="0"/>
          <a:ext cx="0" cy="0"/>
          <a:chOff x="0" y="0"/>
          <a:chExt cx="0" cy="0"/>
        </a:xfrm>
      </p:grpSpPr>
      <p:pic>
        <p:nvPicPr>
          <p:cNvPr id="595" name="Google Shape;595;p72"/>
          <p:cNvPicPr preferRelativeResize="0"/>
          <p:nvPr/>
        </p:nvPicPr>
        <p:blipFill rotWithShape="1">
          <a:blip r:embed="rId2">
            <a:alphaModFix/>
          </a:blip>
          <a:srcRect b="0" l="0" r="0" t="0"/>
          <a:stretch/>
        </p:blipFill>
        <p:spPr>
          <a:xfrm>
            <a:off x="-245" y="0"/>
            <a:ext cx="12187066" cy="6858000"/>
          </a:xfrm>
          <a:prstGeom prst="rect">
            <a:avLst/>
          </a:prstGeom>
          <a:noFill/>
          <a:ln>
            <a:noFill/>
          </a:ln>
        </p:spPr>
      </p:pic>
      <p:sp>
        <p:nvSpPr>
          <p:cNvPr id="596" name="Google Shape;596;p72"/>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597" name="Google Shape;597;p72"/>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598" name="Google Shape;598;p72"/>
          <p:cNvSpPr/>
          <p:nvPr/>
        </p:nvSpPr>
        <p:spPr>
          <a:xfrm>
            <a:off x="536787" y="1465445"/>
            <a:ext cx="11118424" cy="5146334"/>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9" name="Google Shape;599;p72"/>
          <p:cNvSpPr/>
          <p:nvPr/>
        </p:nvSpPr>
        <p:spPr>
          <a:xfrm rot="5400000">
            <a:off x="0" y="5868983"/>
            <a:ext cx="536787" cy="536787"/>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72"/>
          <p:cNvSpPr txBox="1"/>
          <p:nvPr/>
        </p:nvSpPr>
        <p:spPr>
          <a:xfrm rot="-5400000">
            <a:off x="-271608" y="5331769"/>
            <a:ext cx="1080003" cy="536786"/>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3</a:t>
            </a:r>
            <a:endParaRPr/>
          </a:p>
        </p:txBody>
      </p:sp>
      <p:pic>
        <p:nvPicPr>
          <p:cNvPr id="601" name="Google Shape;601;p72"/>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602" name="Google Shape;602;p72"/>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603" name="Google Shape;603;p72"/>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72"/>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5" name="Google Shape;605;p72"/>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6" name="Google Shape;606;p72"/>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72"/>
          <p:cNvSpPr txBox="1"/>
          <p:nvPr>
            <p:ph idx="4" type="body"/>
          </p:nvPr>
        </p:nvSpPr>
        <p:spPr>
          <a:xfrm>
            <a:off x="6246576"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72"/>
          <p:cNvSpPr txBox="1"/>
          <p:nvPr>
            <p:ph idx="5" type="body"/>
          </p:nvPr>
        </p:nvSpPr>
        <p:spPr>
          <a:xfrm>
            <a:off x="718175"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9" name="Google Shape;609;p72"/>
          <p:cNvSpPr txBox="1"/>
          <p:nvPr>
            <p:ph idx="6" type="body"/>
          </p:nvPr>
        </p:nvSpPr>
        <p:spPr>
          <a:xfrm>
            <a:off x="6244752"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3">
  <p:cSld name="6_SLIDE CONTENU PARTIE 3">
    <p:spTree>
      <p:nvGrpSpPr>
        <p:cNvPr id="610" name="Shape 610"/>
        <p:cNvGrpSpPr/>
        <p:nvPr/>
      </p:nvGrpSpPr>
      <p:grpSpPr>
        <a:xfrm>
          <a:off x="0" y="0"/>
          <a:ext cx="0" cy="0"/>
          <a:chOff x="0" y="0"/>
          <a:chExt cx="0" cy="0"/>
        </a:xfrm>
      </p:grpSpPr>
      <p:pic>
        <p:nvPicPr>
          <p:cNvPr id="611" name="Google Shape;611;p73"/>
          <p:cNvPicPr preferRelativeResize="0"/>
          <p:nvPr/>
        </p:nvPicPr>
        <p:blipFill rotWithShape="1">
          <a:blip r:embed="rId2">
            <a:alphaModFix/>
          </a:blip>
          <a:srcRect b="0" l="0" r="0" t="0"/>
          <a:stretch/>
        </p:blipFill>
        <p:spPr>
          <a:xfrm>
            <a:off x="-245" y="0"/>
            <a:ext cx="12187066" cy="6858000"/>
          </a:xfrm>
          <a:prstGeom prst="rect">
            <a:avLst/>
          </a:prstGeom>
          <a:noFill/>
          <a:ln>
            <a:noFill/>
          </a:ln>
        </p:spPr>
      </p:pic>
      <p:sp>
        <p:nvSpPr>
          <p:cNvPr id="612" name="Google Shape;612;p73"/>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613" name="Google Shape;613;p73"/>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614" name="Google Shape;614;p73"/>
          <p:cNvSpPr/>
          <p:nvPr/>
        </p:nvSpPr>
        <p:spPr>
          <a:xfrm>
            <a:off x="536787" y="1465445"/>
            <a:ext cx="11118424" cy="5146334"/>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15" name="Google Shape;615;p73"/>
          <p:cNvSpPr/>
          <p:nvPr/>
        </p:nvSpPr>
        <p:spPr>
          <a:xfrm rot="5400000">
            <a:off x="0" y="5868983"/>
            <a:ext cx="536787" cy="536787"/>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73"/>
          <p:cNvSpPr txBox="1"/>
          <p:nvPr/>
        </p:nvSpPr>
        <p:spPr>
          <a:xfrm rot="-5400000">
            <a:off x="-271608" y="5331769"/>
            <a:ext cx="1080003" cy="536786"/>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3</a:t>
            </a:r>
            <a:endParaRPr/>
          </a:p>
        </p:txBody>
      </p:sp>
      <p:pic>
        <p:nvPicPr>
          <p:cNvPr id="617" name="Google Shape;617;p73"/>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618" name="Google Shape;618;p73"/>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619" name="Google Shape;619;p73"/>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0" name="Google Shape;620;p73"/>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73"/>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73"/>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73"/>
          <p:cNvSpPr txBox="1"/>
          <p:nvPr>
            <p:ph idx="4"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73"/>
          <p:cNvSpPr/>
          <p:nvPr>
            <p:ph idx="5" type="dgm"/>
          </p:nvPr>
        </p:nvSpPr>
        <p:spPr>
          <a:xfrm>
            <a:off x="6738381" y="2590066"/>
            <a:ext cx="4114800" cy="290029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4">
  <p:cSld name="2_SLIDE CONTENU PARTIE 4">
    <p:spTree>
      <p:nvGrpSpPr>
        <p:cNvPr id="625" name="Shape 625"/>
        <p:cNvGrpSpPr/>
        <p:nvPr/>
      </p:nvGrpSpPr>
      <p:grpSpPr>
        <a:xfrm>
          <a:off x="0" y="0"/>
          <a:ext cx="0" cy="0"/>
          <a:chOff x="0" y="0"/>
          <a:chExt cx="0" cy="0"/>
        </a:xfrm>
      </p:grpSpPr>
      <p:pic>
        <p:nvPicPr>
          <p:cNvPr id="626" name="Google Shape;626;p74"/>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627" name="Google Shape;627;p74"/>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628" name="Google Shape;628;p74"/>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629" name="Google Shape;629;p74"/>
          <p:cNvSpPr/>
          <p:nvPr/>
        </p:nvSpPr>
        <p:spPr>
          <a:xfrm>
            <a:off x="536787" y="1465445"/>
            <a:ext cx="11118424" cy="5146334"/>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30" name="Google Shape;630;p74"/>
          <p:cNvSpPr/>
          <p:nvPr/>
        </p:nvSpPr>
        <p:spPr>
          <a:xfrm rot="5400000">
            <a:off x="0" y="5868983"/>
            <a:ext cx="536787" cy="536787"/>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74"/>
          <p:cNvSpPr txBox="1"/>
          <p:nvPr/>
        </p:nvSpPr>
        <p:spPr>
          <a:xfrm rot="-5400000">
            <a:off x="-271608" y="5331769"/>
            <a:ext cx="1080003" cy="536786"/>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4</a:t>
            </a:r>
            <a:endParaRPr/>
          </a:p>
        </p:txBody>
      </p:sp>
      <p:pic>
        <p:nvPicPr>
          <p:cNvPr id="632" name="Google Shape;632;p74"/>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633" name="Google Shape;633;p74"/>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634" name="Google Shape;634;p74"/>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5" name="Google Shape;635;p74"/>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6" name="Google Shape;636;p74"/>
          <p:cNvSpPr txBox="1"/>
          <p:nvPr>
            <p:ph idx="2" type="body"/>
          </p:nvPr>
        </p:nvSpPr>
        <p:spPr>
          <a:xfrm>
            <a:off x="720000" y="1943056"/>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7" name="Google Shape;637;p74"/>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74"/>
          <p:cNvSpPr txBox="1"/>
          <p:nvPr>
            <p:ph idx="4" type="body"/>
          </p:nvPr>
        </p:nvSpPr>
        <p:spPr>
          <a:xfrm>
            <a:off x="720000" y="4440838"/>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74"/>
          <p:cNvSpPr txBox="1"/>
          <p:nvPr>
            <p:ph idx="5" type="body"/>
          </p:nvPr>
        </p:nvSpPr>
        <p:spPr>
          <a:xfrm>
            <a:off x="720000" y="4114440"/>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4">
  <p:cSld name="3_SLIDE CONTENU PARTIE 4">
    <p:spTree>
      <p:nvGrpSpPr>
        <p:cNvPr id="640" name="Shape 640"/>
        <p:cNvGrpSpPr/>
        <p:nvPr/>
      </p:nvGrpSpPr>
      <p:grpSpPr>
        <a:xfrm>
          <a:off x="0" y="0"/>
          <a:ext cx="0" cy="0"/>
          <a:chOff x="0" y="0"/>
          <a:chExt cx="0" cy="0"/>
        </a:xfrm>
      </p:grpSpPr>
      <p:pic>
        <p:nvPicPr>
          <p:cNvPr id="641" name="Google Shape;641;p75"/>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642" name="Google Shape;642;p75"/>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643" name="Google Shape;643;p75"/>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644" name="Google Shape;644;p75"/>
          <p:cNvSpPr/>
          <p:nvPr/>
        </p:nvSpPr>
        <p:spPr>
          <a:xfrm>
            <a:off x="536787" y="1465445"/>
            <a:ext cx="11118424" cy="5146334"/>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B3BB03"/>
              </a:solidFill>
              <a:latin typeface="Calibri"/>
              <a:ea typeface="Calibri"/>
              <a:cs typeface="Calibri"/>
              <a:sym typeface="Calibri"/>
            </a:endParaRPr>
          </a:p>
        </p:txBody>
      </p:sp>
      <p:sp>
        <p:nvSpPr>
          <p:cNvPr id="645" name="Google Shape;645;p75"/>
          <p:cNvSpPr/>
          <p:nvPr/>
        </p:nvSpPr>
        <p:spPr>
          <a:xfrm rot="5400000">
            <a:off x="0" y="5868983"/>
            <a:ext cx="536787" cy="536787"/>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75"/>
          <p:cNvSpPr txBox="1"/>
          <p:nvPr/>
        </p:nvSpPr>
        <p:spPr>
          <a:xfrm rot="-5400000">
            <a:off x="-271608" y="5331769"/>
            <a:ext cx="1080003" cy="536786"/>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4</a:t>
            </a:r>
            <a:endParaRPr/>
          </a:p>
        </p:txBody>
      </p:sp>
      <p:pic>
        <p:nvPicPr>
          <p:cNvPr id="647" name="Google Shape;647;p75"/>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648" name="Google Shape;648;p75"/>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649" name="Google Shape;649;p75"/>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0" name="Google Shape;650;p75"/>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75"/>
          <p:cNvSpPr txBox="1"/>
          <p:nvPr>
            <p:ph idx="2" type="body"/>
          </p:nvPr>
        </p:nvSpPr>
        <p:spPr>
          <a:xfrm>
            <a:off x="720000" y="1943056"/>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75"/>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3" name="Google Shape;653;p75"/>
          <p:cNvSpPr txBox="1"/>
          <p:nvPr>
            <p:ph idx="4" type="body"/>
          </p:nvPr>
        </p:nvSpPr>
        <p:spPr>
          <a:xfrm>
            <a:off x="720000" y="5241342"/>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4" name="Google Shape;654;p75"/>
          <p:cNvSpPr txBox="1"/>
          <p:nvPr>
            <p:ph idx="5" type="body"/>
          </p:nvPr>
        </p:nvSpPr>
        <p:spPr>
          <a:xfrm>
            <a:off x="720000" y="4914944"/>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5" name="Google Shape;655;p75"/>
          <p:cNvSpPr/>
          <p:nvPr>
            <p:ph idx="6" type="dgm"/>
          </p:nvPr>
        </p:nvSpPr>
        <p:spPr>
          <a:xfrm>
            <a:off x="2976158" y="3429588"/>
            <a:ext cx="6239683"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4">
  <p:cSld name="4_SLIDE CONTENU PARTIE 4">
    <p:spTree>
      <p:nvGrpSpPr>
        <p:cNvPr id="656" name="Shape 656"/>
        <p:cNvGrpSpPr/>
        <p:nvPr/>
      </p:nvGrpSpPr>
      <p:grpSpPr>
        <a:xfrm>
          <a:off x="0" y="0"/>
          <a:ext cx="0" cy="0"/>
          <a:chOff x="0" y="0"/>
          <a:chExt cx="0" cy="0"/>
        </a:xfrm>
      </p:grpSpPr>
      <p:pic>
        <p:nvPicPr>
          <p:cNvPr id="657" name="Google Shape;657;p76"/>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658" name="Google Shape;658;p76"/>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659" name="Google Shape;659;p76"/>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660" name="Google Shape;660;p76"/>
          <p:cNvSpPr/>
          <p:nvPr/>
        </p:nvSpPr>
        <p:spPr>
          <a:xfrm>
            <a:off x="536787" y="1465445"/>
            <a:ext cx="11118424" cy="5146334"/>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1" name="Google Shape;661;p76"/>
          <p:cNvSpPr/>
          <p:nvPr/>
        </p:nvSpPr>
        <p:spPr>
          <a:xfrm rot="5400000">
            <a:off x="0" y="5868983"/>
            <a:ext cx="536787" cy="536787"/>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p76"/>
          <p:cNvSpPr txBox="1"/>
          <p:nvPr/>
        </p:nvSpPr>
        <p:spPr>
          <a:xfrm rot="-5400000">
            <a:off x="-271608" y="5331769"/>
            <a:ext cx="1080003" cy="536786"/>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4</a:t>
            </a:r>
            <a:endParaRPr/>
          </a:p>
        </p:txBody>
      </p:sp>
      <p:pic>
        <p:nvPicPr>
          <p:cNvPr id="663" name="Google Shape;663;p76"/>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664" name="Google Shape;664;p76"/>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665" name="Google Shape;665;p76"/>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6" name="Google Shape;666;p76"/>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7" name="Google Shape;667;p76"/>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8" name="Google Shape;668;p76"/>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9" name="Google Shape;669;p76"/>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4">
  <p:cSld name="5_SLIDE CONTENU PARTIE 4">
    <p:spTree>
      <p:nvGrpSpPr>
        <p:cNvPr id="670" name="Shape 670"/>
        <p:cNvGrpSpPr/>
        <p:nvPr/>
      </p:nvGrpSpPr>
      <p:grpSpPr>
        <a:xfrm>
          <a:off x="0" y="0"/>
          <a:ext cx="0" cy="0"/>
          <a:chOff x="0" y="0"/>
          <a:chExt cx="0" cy="0"/>
        </a:xfrm>
      </p:grpSpPr>
      <p:pic>
        <p:nvPicPr>
          <p:cNvPr id="671" name="Google Shape;671;p77"/>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672" name="Google Shape;672;p77"/>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673" name="Google Shape;673;p77"/>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674" name="Google Shape;674;p77"/>
          <p:cNvSpPr/>
          <p:nvPr/>
        </p:nvSpPr>
        <p:spPr>
          <a:xfrm>
            <a:off x="536787" y="1465445"/>
            <a:ext cx="11118424" cy="5146334"/>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5" name="Google Shape;675;p77"/>
          <p:cNvSpPr/>
          <p:nvPr/>
        </p:nvSpPr>
        <p:spPr>
          <a:xfrm rot="5400000">
            <a:off x="0" y="5868983"/>
            <a:ext cx="536787" cy="536787"/>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6" name="Google Shape;676;p77"/>
          <p:cNvSpPr txBox="1"/>
          <p:nvPr/>
        </p:nvSpPr>
        <p:spPr>
          <a:xfrm rot="-5400000">
            <a:off x="-271608" y="5331769"/>
            <a:ext cx="1080003" cy="536786"/>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4</a:t>
            </a:r>
            <a:endParaRPr/>
          </a:p>
        </p:txBody>
      </p:sp>
      <p:pic>
        <p:nvPicPr>
          <p:cNvPr id="677" name="Google Shape;677;p77"/>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678" name="Google Shape;678;p77"/>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679" name="Google Shape;679;p77"/>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0" name="Google Shape;680;p77"/>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77"/>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2" name="Google Shape;682;p77"/>
          <p:cNvSpPr txBox="1"/>
          <p:nvPr>
            <p:ph idx="3" type="body"/>
          </p:nvPr>
        </p:nvSpPr>
        <p:spPr>
          <a:xfrm>
            <a:off x="720000"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3" name="Google Shape;683;p77"/>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4" name="Google Shape;684;p77"/>
          <p:cNvSpPr txBox="1"/>
          <p:nvPr>
            <p:ph idx="5" type="body"/>
          </p:nvPr>
        </p:nvSpPr>
        <p:spPr>
          <a:xfrm>
            <a:off x="6246576"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4">
  <p:cSld name="6_SLIDE CONTENU PARTIE 4">
    <p:spTree>
      <p:nvGrpSpPr>
        <p:cNvPr id="685" name="Shape 685"/>
        <p:cNvGrpSpPr/>
        <p:nvPr/>
      </p:nvGrpSpPr>
      <p:grpSpPr>
        <a:xfrm>
          <a:off x="0" y="0"/>
          <a:ext cx="0" cy="0"/>
          <a:chOff x="0" y="0"/>
          <a:chExt cx="0" cy="0"/>
        </a:xfrm>
      </p:grpSpPr>
      <p:pic>
        <p:nvPicPr>
          <p:cNvPr id="686" name="Google Shape;686;p78"/>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687" name="Google Shape;687;p78"/>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688" name="Google Shape;688;p78"/>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689" name="Google Shape;689;p78"/>
          <p:cNvSpPr/>
          <p:nvPr/>
        </p:nvSpPr>
        <p:spPr>
          <a:xfrm>
            <a:off x="536787" y="1465445"/>
            <a:ext cx="11118424" cy="5146334"/>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0" name="Google Shape;690;p78"/>
          <p:cNvSpPr/>
          <p:nvPr/>
        </p:nvSpPr>
        <p:spPr>
          <a:xfrm rot="5400000">
            <a:off x="0" y="5868983"/>
            <a:ext cx="536787" cy="536787"/>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p78"/>
          <p:cNvSpPr txBox="1"/>
          <p:nvPr/>
        </p:nvSpPr>
        <p:spPr>
          <a:xfrm rot="-5400000">
            <a:off x="-271608" y="5331769"/>
            <a:ext cx="1080003" cy="536786"/>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4</a:t>
            </a:r>
            <a:endParaRPr/>
          </a:p>
        </p:txBody>
      </p:sp>
      <p:pic>
        <p:nvPicPr>
          <p:cNvPr id="692" name="Google Shape;692;p78"/>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693" name="Google Shape;693;p78"/>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694" name="Google Shape;694;p78"/>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5" name="Google Shape;695;p78"/>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6" name="Google Shape;696;p78"/>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78"/>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78"/>
          <p:cNvSpPr txBox="1"/>
          <p:nvPr>
            <p:ph idx="4" type="body"/>
          </p:nvPr>
        </p:nvSpPr>
        <p:spPr>
          <a:xfrm>
            <a:off x="6246576"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p78"/>
          <p:cNvSpPr txBox="1"/>
          <p:nvPr>
            <p:ph idx="5" type="body"/>
          </p:nvPr>
        </p:nvSpPr>
        <p:spPr>
          <a:xfrm>
            <a:off x="718175"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0" name="Google Shape;700;p78"/>
          <p:cNvSpPr txBox="1"/>
          <p:nvPr>
            <p:ph idx="6" type="body"/>
          </p:nvPr>
        </p:nvSpPr>
        <p:spPr>
          <a:xfrm>
            <a:off x="6244752"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4">
  <p:cSld name="7_SLIDE CONTENU PARTIE 4">
    <p:spTree>
      <p:nvGrpSpPr>
        <p:cNvPr id="701" name="Shape 701"/>
        <p:cNvGrpSpPr/>
        <p:nvPr/>
      </p:nvGrpSpPr>
      <p:grpSpPr>
        <a:xfrm>
          <a:off x="0" y="0"/>
          <a:ext cx="0" cy="0"/>
          <a:chOff x="0" y="0"/>
          <a:chExt cx="0" cy="0"/>
        </a:xfrm>
      </p:grpSpPr>
      <p:pic>
        <p:nvPicPr>
          <p:cNvPr id="702" name="Google Shape;702;p79"/>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703" name="Google Shape;703;p79"/>
          <p:cNvSpPr txBox="1"/>
          <p:nvPr/>
        </p:nvSpPr>
        <p:spPr>
          <a:xfrm>
            <a:off x="11789199" y="6610393"/>
            <a:ext cx="4058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704" name="Google Shape;704;p79"/>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705" name="Google Shape;705;p79"/>
          <p:cNvSpPr/>
          <p:nvPr/>
        </p:nvSpPr>
        <p:spPr>
          <a:xfrm>
            <a:off x="536787" y="1465445"/>
            <a:ext cx="11118424" cy="5146334"/>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6" name="Google Shape;706;p79"/>
          <p:cNvSpPr/>
          <p:nvPr/>
        </p:nvSpPr>
        <p:spPr>
          <a:xfrm rot="5400000">
            <a:off x="0" y="5868983"/>
            <a:ext cx="536787" cy="536787"/>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79"/>
          <p:cNvSpPr txBox="1"/>
          <p:nvPr/>
        </p:nvSpPr>
        <p:spPr>
          <a:xfrm rot="-5400000">
            <a:off x="-271608" y="5331769"/>
            <a:ext cx="1080003" cy="536786"/>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4</a:t>
            </a:r>
            <a:endParaRPr/>
          </a:p>
        </p:txBody>
      </p:sp>
      <p:pic>
        <p:nvPicPr>
          <p:cNvPr id="708" name="Google Shape;708;p79"/>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709" name="Google Shape;709;p79"/>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710" name="Google Shape;710;p79"/>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1" name="Google Shape;711;p79"/>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2" name="Google Shape;712;p79"/>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3" name="Google Shape;713;p79"/>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79"/>
          <p:cNvSpPr txBox="1"/>
          <p:nvPr>
            <p:ph idx="4"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5" name="Google Shape;715;p79"/>
          <p:cNvSpPr/>
          <p:nvPr>
            <p:ph idx="5" type="dgm"/>
          </p:nvPr>
        </p:nvSpPr>
        <p:spPr>
          <a:xfrm>
            <a:off x="6738381" y="2590066"/>
            <a:ext cx="4114800" cy="290029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ACTIVITES 1">
  <p:cSld name="2_SLIDE ACTIVITES 1">
    <p:spTree>
      <p:nvGrpSpPr>
        <p:cNvPr id="89" name="Shape 89"/>
        <p:cNvGrpSpPr/>
        <p:nvPr/>
      </p:nvGrpSpPr>
      <p:grpSpPr>
        <a:xfrm>
          <a:off x="0" y="0"/>
          <a:ext cx="0" cy="0"/>
          <a:chOff x="0" y="0"/>
          <a:chExt cx="0" cy="0"/>
        </a:xfrm>
      </p:grpSpPr>
      <p:pic>
        <p:nvPicPr>
          <p:cNvPr id="90" name="Google Shape;90;p35"/>
          <p:cNvPicPr preferRelativeResize="0"/>
          <p:nvPr/>
        </p:nvPicPr>
        <p:blipFill rotWithShape="1">
          <a:blip r:embed="rId2">
            <a:alphaModFix/>
          </a:blip>
          <a:srcRect b="0" l="0" r="0" t="0"/>
          <a:stretch/>
        </p:blipFill>
        <p:spPr>
          <a:xfrm>
            <a:off x="-10184" y="0"/>
            <a:ext cx="12187066" cy="6858000"/>
          </a:xfrm>
          <a:prstGeom prst="rect">
            <a:avLst/>
          </a:prstGeom>
          <a:noFill/>
          <a:ln>
            <a:noFill/>
          </a:ln>
        </p:spPr>
      </p:pic>
      <p:sp>
        <p:nvSpPr>
          <p:cNvPr id="91" name="Google Shape;91;p35"/>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7842"/>
              </a:buClr>
              <a:buSzPts val="2800"/>
              <a:buFont typeface="Arial"/>
              <a:buNone/>
              <a:defRPr b="1" i="0" sz="28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35"/>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7842"/>
              </a:buClr>
              <a:buSzPts val="2400"/>
              <a:buFont typeface="Arial"/>
              <a:buNone/>
              <a:defRPr b="1" i="0" sz="24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35"/>
          <p:cNvSpPr/>
          <p:nvPr/>
        </p:nvSpPr>
        <p:spPr>
          <a:xfrm>
            <a:off x="6300000" y="2125854"/>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07842"/>
                </a:solidFill>
                <a:latin typeface="Calibri"/>
                <a:ea typeface="Calibri"/>
                <a:cs typeface="Calibri"/>
                <a:sym typeface="Calibri"/>
              </a:rPr>
              <a:t>Compétences visées :</a:t>
            </a:r>
            <a:endParaRPr/>
          </a:p>
        </p:txBody>
      </p:sp>
      <p:sp>
        <p:nvSpPr>
          <p:cNvPr id="94" name="Google Shape;94;p35"/>
          <p:cNvSpPr txBox="1"/>
          <p:nvPr>
            <p:ph idx="3" type="body"/>
          </p:nvPr>
        </p:nvSpPr>
        <p:spPr>
          <a:xfrm>
            <a:off x="6300000" y="2700000"/>
            <a:ext cx="5580000" cy="126056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5"/>
          <p:cNvSpPr/>
          <p:nvPr/>
        </p:nvSpPr>
        <p:spPr>
          <a:xfrm>
            <a:off x="8010000" y="6132986"/>
            <a:ext cx="2160000" cy="720000"/>
          </a:xfrm>
          <a:prstGeom prst="round2SameRect">
            <a:avLst>
              <a:gd fmla="val 16667" name="adj1"/>
              <a:gd fmla="val 0" name="adj2"/>
            </a:avLst>
          </a:prstGeom>
          <a:solidFill>
            <a:srgbClr val="0078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35"/>
          <p:cNvSpPr txBox="1"/>
          <p:nvPr>
            <p:ph idx="4"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7" name="Google Shape;97;p35"/>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sp>
        <p:nvSpPr>
          <p:cNvPr id="98" name="Google Shape;98;p35"/>
          <p:cNvSpPr/>
          <p:nvPr/>
        </p:nvSpPr>
        <p:spPr>
          <a:xfrm>
            <a:off x="6300000" y="41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07842"/>
                </a:solidFill>
                <a:latin typeface="Calibri"/>
                <a:ea typeface="Calibri"/>
                <a:cs typeface="Calibri"/>
                <a:sym typeface="Calibri"/>
              </a:rPr>
              <a:t>Recommandations clés :</a:t>
            </a:r>
            <a:endParaRPr/>
          </a:p>
        </p:txBody>
      </p:sp>
      <p:sp>
        <p:nvSpPr>
          <p:cNvPr id="99" name="Google Shape;99;p35"/>
          <p:cNvSpPr txBox="1"/>
          <p:nvPr>
            <p:ph idx="5" type="body"/>
          </p:nvPr>
        </p:nvSpPr>
        <p:spPr>
          <a:xfrm>
            <a:off x="6300000" y="4680000"/>
            <a:ext cx="5580000" cy="122894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0" name="Google Shape;100;p35"/>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101" name="Google Shape;101;p35"/>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5">
  <p:cSld name="3_SLIDE CONTENU PARTIE 5">
    <p:spTree>
      <p:nvGrpSpPr>
        <p:cNvPr id="716" name="Shape 716"/>
        <p:cNvGrpSpPr/>
        <p:nvPr/>
      </p:nvGrpSpPr>
      <p:grpSpPr>
        <a:xfrm>
          <a:off x="0" y="0"/>
          <a:ext cx="0" cy="0"/>
          <a:chOff x="0" y="0"/>
          <a:chExt cx="0" cy="0"/>
        </a:xfrm>
      </p:grpSpPr>
      <p:pic>
        <p:nvPicPr>
          <p:cNvPr id="717" name="Google Shape;717;p80"/>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718" name="Google Shape;718;p80"/>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719" name="Google Shape;719;p80"/>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720" name="Google Shape;720;p80"/>
          <p:cNvSpPr/>
          <p:nvPr/>
        </p:nvSpPr>
        <p:spPr>
          <a:xfrm>
            <a:off x="536787" y="1465445"/>
            <a:ext cx="11118424" cy="5146334"/>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1" name="Google Shape;721;p80"/>
          <p:cNvSpPr/>
          <p:nvPr/>
        </p:nvSpPr>
        <p:spPr>
          <a:xfrm rot="5400000">
            <a:off x="0" y="5868983"/>
            <a:ext cx="536787" cy="536787"/>
          </a:xfrm>
          <a:prstGeom prst="teardrop">
            <a:avLst>
              <a:gd fmla="val 100000" name="adj"/>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2" name="Google Shape;722;p80"/>
          <p:cNvSpPr txBox="1"/>
          <p:nvPr/>
        </p:nvSpPr>
        <p:spPr>
          <a:xfrm rot="-5400000">
            <a:off x="-271608" y="5331769"/>
            <a:ext cx="1080003" cy="536786"/>
          </a:xfrm>
          <a:prstGeom prst="rect">
            <a:avLst/>
          </a:prstGeom>
          <a:solidFill>
            <a:srgbClr val="08ACA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5</a:t>
            </a:r>
            <a:endParaRPr/>
          </a:p>
        </p:txBody>
      </p:sp>
      <p:pic>
        <p:nvPicPr>
          <p:cNvPr id="723" name="Google Shape;723;p80"/>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724" name="Google Shape;724;p80"/>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725" name="Google Shape;725;p80"/>
          <p:cNvSpPr txBox="1"/>
          <p:nvPr>
            <p:ph idx="1"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6" name="Google Shape;726;p80"/>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8ACA2"/>
              </a:buClr>
              <a:buSzPts val="2000"/>
              <a:buFont typeface="Calibri"/>
              <a:buNone/>
              <a:defRPr b="1" i="0" sz="2000" u="none" cap="none" strike="noStrike">
                <a:solidFill>
                  <a:srgbClr val="08ACA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7" name="Google Shape;727;p80"/>
          <p:cNvSpPr txBox="1"/>
          <p:nvPr>
            <p:ph idx="2"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8" name="Google Shape;728;p80"/>
          <p:cNvSpPr txBox="1"/>
          <p:nvPr>
            <p:ph idx="3" type="body"/>
          </p:nvPr>
        </p:nvSpPr>
        <p:spPr>
          <a:xfrm>
            <a:off x="720000" y="1943056"/>
            <a:ext cx="10746576"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5">
  <p:cSld name="4_SLIDE CONTENU PARTIE 5">
    <p:spTree>
      <p:nvGrpSpPr>
        <p:cNvPr id="729" name="Shape 729"/>
        <p:cNvGrpSpPr/>
        <p:nvPr/>
      </p:nvGrpSpPr>
      <p:grpSpPr>
        <a:xfrm>
          <a:off x="0" y="0"/>
          <a:ext cx="0" cy="0"/>
          <a:chOff x="0" y="0"/>
          <a:chExt cx="0" cy="0"/>
        </a:xfrm>
      </p:grpSpPr>
      <p:pic>
        <p:nvPicPr>
          <p:cNvPr id="730" name="Google Shape;730;p81"/>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731" name="Google Shape;731;p81"/>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732" name="Google Shape;732;p81"/>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733" name="Google Shape;733;p81"/>
          <p:cNvSpPr/>
          <p:nvPr/>
        </p:nvSpPr>
        <p:spPr>
          <a:xfrm>
            <a:off x="536787" y="1465445"/>
            <a:ext cx="11118424" cy="5146334"/>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4" name="Google Shape;734;p81"/>
          <p:cNvSpPr/>
          <p:nvPr/>
        </p:nvSpPr>
        <p:spPr>
          <a:xfrm rot="5400000">
            <a:off x="0" y="5868983"/>
            <a:ext cx="536787" cy="536787"/>
          </a:xfrm>
          <a:prstGeom prst="teardrop">
            <a:avLst>
              <a:gd fmla="val 100000" name="adj"/>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p81"/>
          <p:cNvSpPr txBox="1"/>
          <p:nvPr/>
        </p:nvSpPr>
        <p:spPr>
          <a:xfrm rot="-5400000">
            <a:off x="-271608" y="5331769"/>
            <a:ext cx="1080003" cy="536786"/>
          </a:xfrm>
          <a:prstGeom prst="rect">
            <a:avLst/>
          </a:prstGeom>
          <a:solidFill>
            <a:srgbClr val="08ACA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5</a:t>
            </a:r>
            <a:endParaRPr/>
          </a:p>
        </p:txBody>
      </p:sp>
      <p:pic>
        <p:nvPicPr>
          <p:cNvPr id="736" name="Google Shape;736;p81"/>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737" name="Google Shape;737;p81"/>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738" name="Google Shape;738;p81"/>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8ACA2"/>
              </a:buClr>
              <a:buSzPts val="2000"/>
              <a:buFont typeface="Calibri"/>
              <a:buNone/>
              <a:defRPr b="1" i="0" sz="2000" u="none" cap="none" strike="noStrike">
                <a:solidFill>
                  <a:srgbClr val="08ACA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9" name="Google Shape;739;p81"/>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0" name="Google Shape;740;p81"/>
          <p:cNvSpPr txBox="1"/>
          <p:nvPr>
            <p:ph idx="2" type="body"/>
          </p:nvPr>
        </p:nvSpPr>
        <p:spPr>
          <a:xfrm>
            <a:off x="720000" y="1943056"/>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81"/>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81"/>
          <p:cNvSpPr txBox="1"/>
          <p:nvPr>
            <p:ph idx="4" type="body"/>
          </p:nvPr>
        </p:nvSpPr>
        <p:spPr>
          <a:xfrm>
            <a:off x="720000" y="4440838"/>
            <a:ext cx="10746576"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81"/>
          <p:cNvSpPr txBox="1"/>
          <p:nvPr>
            <p:ph idx="5" type="body"/>
          </p:nvPr>
        </p:nvSpPr>
        <p:spPr>
          <a:xfrm>
            <a:off x="720000" y="4114440"/>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LIDE CONTENU PARTIE 5">
  <p:cSld name="8_SLIDE CONTENU PARTIE 5">
    <p:spTree>
      <p:nvGrpSpPr>
        <p:cNvPr id="744" name="Shape 744"/>
        <p:cNvGrpSpPr/>
        <p:nvPr/>
      </p:nvGrpSpPr>
      <p:grpSpPr>
        <a:xfrm>
          <a:off x="0" y="0"/>
          <a:ext cx="0" cy="0"/>
          <a:chOff x="0" y="0"/>
          <a:chExt cx="0" cy="0"/>
        </a:xfrm>
      </p:grpSpPr>
      <p:pic>
        <p:nvPicPr>
          <p:cNvPr id="745" name="Google Shape;745;p82"/>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746" name="Google Shape;746;p82"/>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747" name="Google Shape;747;p82"/>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748" name="Google Shape;748;p82"/>
          <p:cNvSpPr/>
          <p:nvPr/>
        </p:nvSpPr>
        <p:spPr>
          <a:xfrm>
            <a:off x="536787" y="1465445"/>
            <a:ext cx="11118424" cy="5146334"/>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9" name="Google Shape;749;p82"/>
          <p:cNvSpPr/>
          <p:nvPr/>
        </p:nvSpPr>
        <p:spPr>
          <a:xfrm rot="5400000">
            <a:off x="0" y="5868983"/>
            <a:ext cx="536787" cy="536787"/>
          </a:xfrm>
          <a:prstGeom prst="teardrop">
            <a:avLst>
              <a:gd fmla="val 100000" name="adj"/>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0" name="Google Shape;750;p82"/>
          <p:cNvSpPr txBox="1"/>
          <p:nvPr/>
        </p:nvSpPr>
        <p:spPr>
          <a:xfrm rot="-5400000">
            <a:off x="-271608" y="5331769"/>
            <a:ext cx="1080003" cy="536786"/>
          </a:xfrm>
          <a:prstGeom prst="rect">
            <a:avLst/>
          </a:prstGeom>
          <a:solidFill>
            <a:srgbClr val="08ACA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5</a:t>
            </a:r>
            <a:endParaRPr/>
          </a:p>
        </p:txBody>
      </p:sp>
      <p:pic>
        <p:nvPicPr>
          <p:cNvPr id="751" name="Google Shape;751;p82"/>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752" name="Google Shape;752;p82"/>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753" name="Google Shape;753;p82"/>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8ACA2"/>
              </a:buClr>
              <a:buSzPts val="2000"/>
              <a:buFont typeface="Calibri"/>
              <a:buNone/>
              <a:defRPr b="1" i="0" sz="2000" u="none" cap="none" strike="noStrike">
                <a:solidFill>
                  <a:srgbClr val="08ACA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4" name="Google Shape;754;p82"/>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5" name="Google Shape;755;p82"/>
          <p:cNvSpPr txBox="1"/>
          <p:nvPr>
            <p:ph idx="2" type="body"/>
          </p:nvPr>
        </p:nvSpPr>
        <p:spPr>
          <a:xfrm>
            <a:off x="720000" y="1943056"/>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6" name="Google Shape;756;p82"/>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7" name="Google Shape;757;p82"/>
          <p:cNvSpPr txBox="1"/>
          <p:nvPr>
            <p:ph idx="4" type="body"/>
          </p:nvPr>
        </p:nvSpPr>
        <p:spPr>
          <a:xfrm>
            <a:off x="720000" y="5241342"/>
            <a:ext cx="10746576"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82"/>
          <p:cNvSpPr txBox="1"/>
          <p:nvPr>
            <p:ph idx="5" type="body"/>
          </p:nvPr>
        </p:nvSpPr>
        <p:spPr>
          <a:xfrm>
            <a:off x="720000" y="4914944"/>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9" name="Google Shape;759;p82"/>
          <p:cNvSpPr/>
          <p:nvPr>
            <p:ph idx="6" type="dgm"/>
          </p:nvPr>
        </p:nvSpPr>
        <p:spPr>
          <a:xfrm>
            <a:off x="2976158" y="3429588"/>
            <a:ext cx="6239683"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5">
  <p:cSld name="7_SLIDE CONTENU PARTIE 5">
    <p:spTree>
      <p:nvGrpSpPr>
        <p:cNvPr id="760" name="Shape 760"/>
        <p:cNvGrpSpPr/>
        <p:nvPr/>
      </p:nvGrpSpPr>
      <p:grpSpPr>
        <a:xfrm>
          <a:off x="0" y="0"/>
          <a:ext cx="0" cy="0"/>
          <a:chOff x="0" y="0"/>
          <a:chExt cx="0" cy="0"/>
        </a:xfrm>
      </p:grpSpPr>
      <p:pic>
        <p:nvPicPr>
          <p:cNvPr id="761" name="Google Shape;761;p83"/>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762" name="Google Shape;762;p83"/>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763" name="Google Shape;763;p83"/>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764" name="Google Shape;764;p83"/>
          <p:cNvSpPr/>
          <p:nvPr/>
        </p:nvSpPr>
        <p:spPr>
          <a:xfrm>
            <a:off x="536787" y="1465445"/>
            <a:ext cx="11118424" cy="5146334"/>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65" name="Google Shape;765;p83"/>
          <p:cNvSpPr/>
          <p:nvPr/>
        </p:nvSpPr>
        <p:spPr>
          <a:xfrm rot="5400000">
            <a:off x="0" y="5868983"/>
            <a:ext cx="536787" cy="536787"/>
          </a:xfrm>
          <a:prstGeom prst="teardrop">
            <a:avLst>
              <a:gd fmla="val 100000" name="adj"/>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p83"/>
          <p:cNvSpPr txBox="1"/>
          <p:nvPr/>
        </p:nvSpPr>
        <p:spPr>
          <a:xfrm rot="-5400000">
            <a:off x="-271608" y="5331769"/>
            <a:ext cx="1080003" cy="536786"/>
          </a:xfrm>
          <a:prstGeom prst="rect">
            <a:avLst/>
          </a:prstGeom>
          <a:solidFill>
            <a:srgbClr val="08ACA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5</a:t>
            </a:r>
            <a:endParaRPr/>
          </a:p>
        </p:txBody>
      </p:sp>
      <p:pic>
        <p:nvPicPr>
          <p:cNvPr id="767" name="Google Shape;767;p83"/>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768" name="Google Shape;768;p83"/>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769" name="Google Shape;769;p83"/>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8ACA2"/>
              </a:buClr>
              <a:buSzPts val="2000"/>
              <a:buFont typeface="Calibri"/>
              <a:buNone/>
              <a:defRPr b="1" i="0" sz="2000" u="none" cap="none" strike="noStrike">
                <a:solidFill>
                  <a:srgbClr val="08ACA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0" name="Google Shape;770;p83"/>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83"/>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2" name="Google Shape;772;p83"/>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3" name="Google Shape;773;p83"/>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5">
  <p:cSld name="6_SLIDE CONTENU PARTIE 5">
    <p:spTree>
      <p:nvGrpSpPr>
        <p:cNvPr id="774" name="Shape 774"/>
        <p:cNvGrpSpPr/>
        <p:nvPr/>
      </p:nvGrpSpPr>
      <p:grpSpPr>
        <a:xfrm>
          <a:off x="0" y="0"/>
          <a:ext cx="0" cy="0"/>
          <a:chOff x="0" y="0"/>
          <a:chExt cx="0" cy="0"/>
        </a:xfrm>
      </p:grpSpPr>
      <p:pic>
        <p:nvPicPr>
          <p:cNvPr id="775" name="Google Shape;775;p84"/>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776" name="Google Shape;776;p84"/>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777" name="Google Shape;777;p84"/>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778" name="Google Shape;778;p84"/>
          <p:cNvSpPr/>
          <p:nvPr/>
        </p:nvSpPr>
        <p:spPr>
          <a:xfrm>
            <a:off x="536787" y="1465445"/>
            <a:ext cx="11118424" cy="5146334"/>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79" name="Google Shape;779;p84"/>
          <p:cNvSpPr/>
          <p:nvPr/>
        </p:nvSpPr>
        <p:spPr>
          <a:xfrm rot="5400000">
            <a:off x="0" y="5868983"/>
            <a:ext cx="536787" cy="536787"/>
          </a:xfrm>
          <a:prstGeom prst="teardrop">
            <a:avLst>
              <a:gd fmla="val 100000" name="adj"/>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0" name="Google Shape;780;p84"/>
          <p:cNvSpPr txBox="1"/>
          <p:nvPr/>
        </p:nvSpPr>
        <p:spPr>
          <a:xfrm rot="-5400000">
            <a:off x="-271608" y="5331769"/>
            <a:ext cx="1080003" cy="536786"/>
          </a:xfrm>
          <a:prstGeom prst="rect">
            <a:avLst/>
          </a:prstGeom>
          <a:solidFill>
            <a:srgbClr val="08ACA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5</a:t>
            </a:r>
            <a:endParaRPr/>
          </a:p>
        </p:txBody>
      </p:sp>
      <p:pic>
        <p:nvPicPr>
          <p:cNvPr id="781" name="Google Shape;781;p84"/>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782" name="Google Shape;782;p84"/>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783" name="Google Shape;783;p84"/>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8ACA2"/>
              </a:buClr>
              <a:buSzPts val="2000"/>
              <a:buFont typeface="Calibri"/>
              <a:buNone/>
              <a:defRPr b="1" i="0" sz="2000" u="none" cap="none" strike="noStrike">
                <a:solidFill>
                  <a:srgbClr val="08ACA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4" name="Google Shape;784;p84"/>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5" name="Google Shape;785;p84"/>
          <p:cNvSpPr txBox="1"/>
          <p:nvPr>
            <p:ph idx="2" type="body"/>
          </p:nvPr>
        </p:nvSpPr>
        <p:spPr>
          <a:xfrm>
            <a:off x="719999"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6" name="Google Shape;786;p84"/>
          <p:cNvSpPr txBox="1"/>
          <p:nvPr>
            <p:ph idx="3" type="body"/>
          </p:nvPr>
        </p:nvSpPr>
        <p:spPr>
          <a:xfrm>
            <a:off x="720000"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7" name="Google Shape;787;p84"/>
          <p:cNvSpPr txBox="1"/>
          <p:nvPr>
            <p:ph idx="4" type="body"/>
          </p:nvPr>
        </p:nvSpPr>
        <p:spPr>
          <a:xfrm>
            <a:off x="6246576" y="1943056"/>
            <a:ext cx="5220000"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84"/>
          <p:cNvSpPr txBox="1"/>
          <p:nvPr>
            <p:ph idx="5" type="body"/>
          </p:nvPr>
        </p:nvSpPr>
        <p:spPr>
          <a:xfrm>
            <a:off x="6246576" y="1616658"/>
            <a:ext cx="5220000"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5">
  <p:cSld name="5_SLIDE CONTENU PARTIE 5">
    <p:spTree>
      <p:nvGrpSpPr>
        <p:cNvPr id="789" name="Shape 789"/>
        <p:cNvGrpSpPr/>
        <p:nvPr/>
      </p:nvGrpSpPr>
      <p:grpSpPr>
        <a:xfrm>
          <a:off x="0" y="0"/>
          <a:ext cx="0" cy="0"/>
          <a:chOff x="0" y="0"/>
          <a:chExt cx="0" cy="0"/>
        </a:xfrm>
      </p:grpSpPr>
      <p:pic>
        <p:nvPicPr>
          <p:cNvPr id="790" name="Google Shape;790;p85"/>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791" name="Google Shape;791;p85"/>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792" name="Google Shape;792;p85"/>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793" name="Google Shape;793;p85"/>
          <p:cNvSpPr/>
          <p:nvPr/>
        </p:nvSpPr>
        <p:spPr>
          <a:xfrm>
            <a:off x="536787" y="1465445"/>
            <a:ext cx="11118424" cy="5146334"/>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94" name="Google Shape;794;p85"/>
          <p:cNvSpPr/>
          <p:nvPr/>
        </p:nvSpPr>
        <p:spPr>
          <a:xfrm rot="5400000">
            <a:off x="0" y="5868983"/>
            <a:ext cx="536787" cy="536787"/>
          </a:xfrm>
          <a:prstGeom prst="teardrop">
            <a:avLst>
              <a:gd fmla="val 100000" name="adj"/>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5" name="Google Shape;795;p85"/>
          <p:cNvSpPr txBox="1"/>
          <p:nvPr/>
        </p:nvSpPr>
        <p:spPr>
          <a:xfrm rot="-5400000">
            <a:off x="-271608" y="5331769"/>
            <a:ext cx="1080003" cy="536786"/>
          </a:xfrm>
          <a:prstGeom prst="rect">
            <a:avLst/>
          </a:prstGeom>
          <a:solidFill>
            <a:srgbClr val="08ACA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5</a:t>
            </a:r>
            <a:endParaRPr/>
          </a:p>
        </p:txBody>
      </p:sp>
      <p:pic>
        <p:nvPicPr>
          <p:cNvPr id="796" name="Google Shape;796;p85"/>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797" name="Google Shape;797;p85"/>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798" name="Google Shape;798;p85"/>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8ACA2"/>
              </a:buClr>
              <a:buSzPts val="2000"/>
              <a:buFont typeface="Calibri"/>
              <a:buNone/>
              <a:defRPr b="1" i="0" sz="2000" u="none" cap="none" strike="noStrike">
                <a:solidFill>
                  <a:srgbClr val="08ACA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9" name="Google Shape;799;p85"/>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85"/>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85"/>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85"/>
          <p:cNvSpPr txBox="1"/>
          <p:nvPr>
            <p:ph idx="4" type="body"/>
          </p:nvPr>
        </p:nvSpPr>
        <p:spPr>
          <a:xfrm>
            <a:off x="6246576"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85"/>
          <p:cNvSpPr txBox="1"/>
          <p:nvPr>
            <p:ph idx="5" type="body"/>
          </p:nvPr>
        </p:nvSpPr>
        <p:spPr>
          <a:xfrm>
            <a:off x="718175"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4" name="Google Shape;804;p85"/>
          <p:cNvSpPr txBox="1"/>
          <p:nvPr>
            <p:ph idx="6" type="body"/>
          </p:nvPr>
        </p:nvSpPr>
        <p:spPr>
          <a:xfrm>
            <a:off x="6244752"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LIDE CONTENU PARTIE 5">
  <p:cSld name="9_SLIDE CONTENU PARTIE 5">
    <p:spTree>
      <p:nvGrpSpPr>
        <p:cNvPr id="805" name="Shape 805"/>
        <p:cNvGrpSpPr/>
        <p:nvPr/>
      </p:nvGrpSpPr>
      <p:grpSpPr>
        <a:xfrm>
          <a:off x="0" y="0"/>
          <a:ext cx="0" cy="0"/>
          <a:chOff x="0" y="0"/>
          <a:chExt cx="0" cy="0"/>
        </a:xfrm>
      </p:grpSpPr>
      <p:pic>
        <p:nvPicPr>
          <p:cNvPr id="806" name="Google Shape;806;p86"/>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807" name="Google Shape;807;p86"/>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808" name="Google Shape;808;p86"/>
          <p:cNvSpPr txBox="1"/>
          <p:nvPr/>
        </p:nvSpPr>
        <p:spPr>
          <a:xfrm>
            <a:off x="4245835" y="6613768"/>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809" name="Google Shape;809;p86"/>
          <p:cNvSpPr/>
          <p:nvPr/>
        </p:nvSpPr>
        <p:spPr>
          <a:xfrm>
            <a:off x="536787" y="1465445"/>
            <a:ext cx="11118424" cy="5146334"/>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10" name="Google Shape;810;p86"/>
          <p:cNvSpPr/>
          <p:nvPr/>
        </p:nvSpPr>
        <p:spPr>
          <a:xfrm rot="5400000">
            <a:off x="0" y="5868983"/>
            <a:ext cx="536787" cy="536787"/>
          </a:xfrm>
          <a:prstGeom prst="teardrop">
            <a:avLst>
              <a:gd fmla="val 100000" name="adj"/>
            </a:avLst>
          </a:prstGeom>
          <a:solidFill>
            <a:srgbClr val="08A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1" name="Google Shape;811;p86"/>
          <p:cNvSpPr txBox="1"/>
          <p:nvPr/>
        </p:nvSpPr>
        <p:spPr>
          <a:xfrm rot="-5400000">
            <a:off x="-271608" y="5331769"/>
            <a:ext cx="1080003" cy="536786"/>
          </a:xfrm>
          <a:prstGeom prst="rect">
            <a:avLst/>
          </a:prstGeom>
          <a:solidFill>
            <a:srgbClr val="08ACA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5</a:t>
            </a:r>
            <a:endParaRPr/>
          </a:p>
        </p:txBody>
      </p:sp>
      <p:pic>
        <p:nvPicPr>
          <p:cNvPr id="812" name="Google Shape;812;p86"/>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813" name="Google Shape;813;p86"/>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814" name="Google Shape;814;p86"/>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8ACA2"/>
              </a:buClr>
              <a:buSzPts val="2000"/>
              <a:buFont typeface="Calibri"/>
              <a:buNone/>
              <a:defRPr b="1" i="0" sz="2000" u="none" cap="none" strike="noStrike">
                <a:solidFill>
                  <a:srgbClr val="08ACA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5" name="Google Shape;815;p86"/>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86"/>
          <p:cNvSpPr txBox="1"/>
          <p:nvPr>
            <p:ph idx="2" type="body"/>
          </p:nvPr>
        </p:nvSpPr>
        <p:spPr>
          <a:xfrm>
            <a:off x="719999" y="1943055"/>
            <a:ext cx="5220000" cy="215999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86"/>
          <p:cNvSpPr txBox="1"/>
          <p:nvPr>
            <p:ph idx="3" type="body"/>
          </p:nvPr>
        </p:nvSpPr>
        <p:spPr>
          <a:xfrm>
            <a:off x="720000" y="1616658"/>
            <a:ext cx="10744752"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8ACA2"/>
              </a:buClr>
              <a:buSzPts val="1600"/>
              <a:buFont typeface="Arial"/>
              <a:buNone/>
              <a:defRPr b="1" i="0" sz="1600" u="none" cap="none" strike="noStrike">
                <a:solidFill>
                  <a:srgbClr val="08ACA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86"/>
          <p:cNvSpPr txBox="1"/>
          <p:nvPr>
            <p:ph idx="4"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86"/>
          <p:cNvSpPr/>
          <p:nvPr>
            <p:ph idx="5" type="dgm"/>
          </p:nvPr>
        </p:nvSpPr>
        <p:spPr>
          <a:xfrm>
            <a:off x="6738381" y="2590066"/>
            <a:ext cx="4114800" cy="290029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SIGNES">
  <p:cSld name="7_SLIDE CONSIGNES">
    <p:spTree>
      <p:nvGrpSpPr>
        <p:cNvPr id="102" name="Shape 102"/>
        <p:cNvGrpSpPr/>
        <p:nvPr/>
      </p:nvGrpSpPr>
      <p:grpSpPr>
        <a:xfrm>
          <a:off x="0" y="0"/>
          <a:ext cx="0" cy="0"/>
          <a:chOff x="0" y="0"/>
          <a:chExt cx="0" cy="0"/>
        </a:xfrm>
      </p:grpSpPr>
      <p:pic>
        <p:nvPicPr>
          <p:cNvPr id="103" name="Google Shape;103;p36"/>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104" name="Google Shape;104;p36"/>
          <p:cNvSpPr txBox="1"/>
          <p:nvPr>
            <p:ph idx="1" type="body"/>
          </p:nvPr>
        </p:nvSpPr>
        <p:spPr>
          <a:xfrm>
            <a:off x="6245570" y="903777"/>
            <a:ext cx="5760000" cy="1155509"/>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36"/>
          <p:cNvSpPr txBox="1"/>
          <p:nvPr>
            <p:ph idx="2" type="body"/>
          </p:nvPr>
        </p:nvSpPr>
        <p:spPr>
          <a:xfrm>
            <a:off x="6245570" y="2406183"/>
            <a:ext cx="5760000" cy="132876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36"/>
          <p:cNvSpPr txBox="1"/>
          <p:nvPr>
            <p:ph idx="3" type="body"/>
          </p:nvPr>
        </p:nvSpPr>
        <p:spPr>
          <a:xfrm>
            <a:off x="6245570" y="4083661"/>
            <a:ext cx="5760000" cy="1274334"/>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36"/>
          <p:cNvSpPr txBox="1"/>
          <p:nvPr>
            <p:ph idx="4" type="body"/>
          </p:nvPr>
        </p:nvSpPr>
        <p:spPr>
          <a:xfrm>
            <a:off x="6245570" y="5708000"/>
            <a:ext cx="5760000" cy="1150000"/>
          </a:xfrm>
          <a:prstGeom prst="rect">
            <a:avLst/>
          </a:prstGeom>
          <a:noFill/>
          <a:ln>
            <a:noFill/>
          </a:ln>
        </p:spPr>
        <p:txBody>
          <a:bodyPr anchorCtr="0" anchor="t" bIns="45700" lIns="91425" spcFirstLastPara="1" rIns="91425" wrap="square" tIns="45700">
            <a:noAutofit/>
          </a:bodyPr>
          <a:lstStyle>
            <a:lvl1pPr indent="-304800" lvl="0" marL="457200" marR="0" rtl="0" algn="just">
              <a:lnSpc>
                <a:spcPct val="100000"/>
              </a:lnSpc>
              <a:spcBef>
                <a:spcPts val="600"/>
              </a:spcBef>
              <a:spcAft>
                <a:spcPts val="0"/>
              </a:spcAft>
              <a:buClr>
                <a:srgbClr val="565656"/>
              </a:buClr>
              <a:buSzPts val="1200"/>
              <a:buFont typeface="Arial"/>
              <a:buChar char="•"/>
              <a:defRPr b="0" i="0" sz="1200" u="none" cap="none" strike="noStrike">
                <a:solidFill>
                  <a:srgbClr val="565656"/>
                </a:solidFill>
                <a:latin typeface="Calibri"/>
                <a:ea typeface="Calibri"/>
                <a:cs typeface="Calibri"/>
                <a:sym typeface="Calibri"/>
              </a:defRPr>
            </a:lvl1pPr>
            <a:lvl2pPr indent="-304800" lvl="1" marL="914400" marR="0" rtl="0" algn="l">
              <a:lnSpc>
                <a:spcPct val="90000"/>
              </a:lnSpc>
              <a:spcBef>
                <a:spcPts val="500"/>
              </a:spcBef>
              <a:spcAft>
                <a:spcPts val="0"/>
              </a:spcAft>
              <a:buClr>
                <a:srgbClr val="565656"/>
              </a:buClr>
              <a:buSzPts val="1200"/>
              <a:buFont typeface="Noto Sans Symbols"/>
              <a:buChar char="⮚"/>
              <a:defRPr b="0" i="0" sz="1200" u="none" cap="none" strike="noStrike">
                <a:solidFill>
                  <a:srgbClr val="56565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36"/>
          <p:cNvSpPr/>
          <p:nvPr/>
        </p:nvSpPr>
        <p:spPr>
          <a:xfrm>
            <a:off x="6245570" y="50060"/>
            <a:ext cx="5760000" cy="540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u="none">
                <a:solidFill>
                  <a:srgbClr val="007842"/>
                </a:solidFill>
                <a:latin typeface="Calibri"/>
                <a:ea typeface="Calibri"/>
                <a:cs typeface="Calibri"/>
                <a:sym typeface="Calibri"/>
              </a:rPr>
              <a:t>CONSIGNES</a:t>
            </a:r>
            <a:endParaRPr/>
          </a:p>
        </p:txBody>
      </p:sp>
      <p:pic>
        <p:nvPicPr>
          <p:cNvPr id="109" name="Google Shape;109;p36"/>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110" name="Google Shape;110;p36"/>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
        <p:nvSpPr>
          <p:cNvPr id="111" name="Google Shape;111;p36"/>
          <p:cNvSpPr txBox="1"/>
          <p:nvPr>
            <p:ph idx="5" type="body"/>
          </p:nvPr>
        </p:nvSpPr>
        <p:spPr>
          <a:xfrm>
            <a:off x="6245570" y="564975"/>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7842"/>
              </a:buClr>
              <a:buSzPts val="1600"/>
              <a:buFont typeface="Calibri"/>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36"/>
          <p:cNvSpPr txBox="1"/>
          <p:nvPr>
            <p:ph idx="6" type="body"/>
          </p:nvPr>
        </p:nvSpPr>
        <p:spPr>
          <a:xfrm>
            <a:off x="6245570" y="2075762"/>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7842"/>
              </a:buClr>
              <a:buSzPts val="1600"/>
              <a:buFont typeface="Calibri"/>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36"/>
          <p:cNvSpPr txBox="1"/>
          <p:nvPr>
            <p:ph idx="7" type="body"/>
          </p:nvPr>
        </p:nvSpPr>
        <p:spPr>
          <a:xfrm>
            <a:off x="6245570" y="3751648"/>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7842"/>
              </a:buClr>
              <a:buSzPts val="1600"/>
              <a:buFont typeface="Calibri"/>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36"/>
          <p:cNvSpPr txBox="1"/>
          <p:nvPr>
            <p:ph idx="8" type="body"/>
          </p:nvPr>
        </p:nvSpPr>
        <p:spPr>
          <a:xfrm>
            <a:off x="6245570" y="5374471"/>
            <a:ext cx="5760000" cy="3139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7842"/>
              </a:buClr>
              <a:buSzPts val="1600"/>
              <a:buFont typeface="Calibri"/>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1">
  <p:cSld name="1_SLIDE CONTENU  PARTIE 1">
    <p:spTree>
      <p:nvGrpSpPr>
        <p:cNvPr id="115" name="Shape 115"/>
        <p:cNvGrpSpPr/>
        <p:nvPr/>
      </p:nvGrpSpPr>
      <p:grpSpPr>
        <a:xfrm>
          <a:off x="0" y="0"/>
          <a:ext cx="0" cy="0"/>
          <a:chOff x="0" y="0"/>
          <a:chExt cx="0" cy="0"/>
        </a:xfrm>
      </p:grpSpPr>
      <p:pic>
        <p:nvPicPr>
          <p:cNvPr id="116" name="Google Shape;116;p37"/>
          <p:cNvPicPr preferRelativeResize="0"/>
          <p:nvPr/>
        </p:nvPicPr>
        <p:blipFill rotWithShape="1">
          <a:blip r:embed="rId2">
            <a:alphaModFix/>
          </a:blip>
          <a:srcRect b="0" l="0" r="0" t="0"/>
          <a:stretch/>
        </p:blipFill>
        <p:spPr>
          <a:xfrm>
            <a:off x="1" y="2795"/>
            <a:ext cx="12191999" cy="6852410"/>
          </a:xfrm>
          <a:prstGeom prst="rect">
            <a:avLst/>
          </a:prstGeom>
          <a:noFill/>
          <a:ln>
            <a:noFill/>
          </a:ln>
        </p:spPr>
      </p:pic>
      <p:sp>
        <p:nvSpPr>
          <p:cNvPr id="117" name="Google Shape;117;p37"/>
          <p:cNvSpPr txBox="1"/>
          <p:nvPr/>
        </p:nvSpPr>
        <p:spPr>
          <a:xfrm>
            <a:off x="11789199" y="6610393"/>
            <a:ext cx="39786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fr-FR"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18" name="Google Shape;118;p37"/>
          <p:cNvSpPr txBox="1"/>
          <p:nvPr/>
        </p:nvSpPr>
        <p:spPr>
          <a:xfrm>
            <a:off x="4245835" y="6612223"/>
            <a:ext cx="3700329" cy="246221"/>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fr-FR" sz="1000" u="none" cap="none" strike="noStrike">
                <a:solidFill>
                  <a:srgbClr val="AFABAB"/>
                </a:solidFill>
                <a:latin typeface="Calibri"/>
                <a:ea typeface="Calibri"/>
                <a:cs typeface="Calibri"/>
                <a:sym typeface="Calibri"/>
              </a:rPr>
              <a:t>Copyright - Tout droit réservé - OFPPT</a:t>
            </a:r>
            <a:endParaRPr/>
          </a:p>
        </p:txBody>
      </p:sp>
      <p:sp>
        <p:nvSpPr>
          <p:cNvPr id="119" name="Google Shape;119;p37"/>
          <p:cNvSpPr/>
          <p:nvPr/>
        </p:nvSpPr>
        <p:spPr>
          <a:xfrm>
            <a:off x="536787" y="1464009"/>
            <a:ext cx="11118424" cy="5152406"/>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0" name="Google Shape;120;p37"/>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Google Shape;121;p37"/>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37"/>
          <p:cNvSpPr/>
          <p:nvPr/>
        </p:nvSpPr>
        <p:spPr>
          <a:xfrm rot="5400000">
            <a:off x="0" y="5868983"/>
            <a:ext cx="536787" cy="536787"/>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37"/>
          <p:cNvSpPr txBox="1"/>
          <p:nvPr/>
        </p:nvSpPr>
        <p:spPr>
          <a:xfrm rot="-5400000">
            <a:off x="-271608" y="5331769"/>
            <a:ext cx="1080003" cy="536786"/>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lang="fr-FR" sz="1900">
                <a:solidFill>
                  <a:schemeClr val="lt1"/>
                </a:solidFill>
                <a:latin typeface="Calibri"/>
                <a:ea typeface="Calibri"/>
                <a:cs typeface="Calibri"/>
                <a:sym typeface="Calibri"/>
              </a:rPr>
              <a:t>PARTIE 1</a:t>
            </a:r>
            <a:endParaRPr/>
          </a:p>
        </p:txBody>
      </p:sp>
      <p:pic>
        <p:nvPicPr>
          <p:cNvPr id="124" name="Google Shape;124;p37"/>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25" name="Google Shape;125;p37"/>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26" name="Google Shape;126;p37"/>
          <p:cNvSpPr txBox="1"/>
          <p:nvPr>
            <p:ph idx="2" type="body"/>
          </p:nvPr>
        </p:nvSpPr>
        <p:spPr>
          <a:xfrm>
            <a:off x="720000" y="1943056"/>
            <a:ext cx="10746576" cy="451489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37"/>
          <p:cNvSpPr txBox="1"/>
          <p:nvPr>
            <p:ph idx="3"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PARTIE">
  <p:cSld name="2_SLIDE PARTIE">
    <p:spTree>
      <p:nvGrpSpPr>
        <p:cNvPr id="128" name="Shape 128"/>
        <p:cNvGrpSpPr/>
        <p:nvPr/>
      </p:nvGrpSpPr>
      <p:grpSpPr>
        <a:xfrm>
          <a:off x="0" y="0"/>
          <a:ext cx="0" cy="0"/>
          <a:chOff x="0" y="0"/>
          <a:chExt cx="0" cy="0"/>
        </a:xfrm>
      </p:grpSpPr>
      <p:pic>
        <p:nvPicPr>
          <p:cNvPr id="129" name="Google Shape;129;p38"/>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130" name="Google Shape;130;p38"/>
          <p:cNvSpPr/>
          <p:nvPr/>
        </p:nvSpPr>
        <p:spPr>
          <a:xfrm>
            <a:off x="8010000" y="6132986"/>
            <a:ext cx="2160000" cy="720000"/>
          </a:xfrm>
          <a:prstGeom prst="round2SameRect">
            <a:avLst>
              <a:gd fmla="val 16667" name="adj1"/>
              <a:gd fmla="val 0" name="adj2"/>
            </a:avLst>
          </a:prstGeom>
          <a:solidFill>
            <a:srgbClr val="FF7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38"/>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FF7800"/>
              </a:buClr>
              <a:buSzPts val="2400"/>
              <a:buFont typeface="Arial"/>
              <a:buNone/>
              <a:defRPr b="1" i="0" sz="24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8"/>
          <p:cNvSpPr/>
          <p:nvPr/>
        </p:nvSpPr>
        <p:spPr>
          <a:xfrm>
            <a:off x="6300000" y="23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FF7800"/>
                </a:solidFill>
                <a:latin typeface="Calibri"/>
                <a:ea typeface="Calibri"/>
                <a:cs typeface="Calibri"/>
                <a:sym typeface="Calibri"/>
              </a:rPr>
              <a:t>Dans ce module, vous allez :</a:t>
            </a:r>
            <a:endParaRPr/>
          </a:p>
        </p:txBody>
      </p:sp>
      <p:sp>
        <p:nvSpPr>
          <p:cNvPr id="133" name="Google Shape;133;p38"/>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8"/>
          <p:cNvSpPr txBox="1"/>
          <p:nvPr>
            <p:ph idx="3"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5" name="Google Shape;135;p38"/>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136" name="Google Shape;136;p38"/>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137" name="Google Shape;137;p38"/>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138" name="Google Shape;138;p38"/>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139" name="Google Shape;139;p38"/>
          <p:cNvSpPr txBox="1"/>
          <p:nvPr/>
        </p:nvSpPr>
        <p:spPr>
          <a:xfrm>
            <a:off x="6300000" y="561659"/>
            <a:ext cx="5580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a:solidFill>
                  <a:srgbClr val="FF7800"/>
                </a:solidFill>
                <a:latin typeface="Calibri"/>
                <a:ea typeface="Calibri"/>
                <a:cs typeface="Calibri"/>
                <a:sym typeface="Calibri"/>
              </a:rPr>
              <a:t>PARTIE 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ACTIVITES 1">
  <p:cSld name="3_SLIDE ACTIVITES 1">
    <p:spTree>
      <p:nvGrpSpPr>
        <p:cNvPr id="140" name="Shape 140"/>
        <p:cNvGrpSpPr/>
        <p:nvPr/>
      </p:nvGrpSpPr>
      <p:grpSpPr>
        <a:xfrm>
          <a:off x="0" y="0"/>
          <a:ext cx="0" cy="0"/>
          <a:chOff x="0" y="0"/>
          <a:chExt cx="0" cy="0"/>
        </a:xfrm>
      </p:grpSpPr>
      <p:pic>
        <p:nvPicPr>
          <p:cNvPr id="141" name="Google Shape;141;p39"/>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142" name="Google Shape;142;p39"/>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FF7800"/>
              </a:buClr>
              <a:buSzPts val="2800"/>
              <a:buFont typeface="Arial"/>
              <a:buNone/>
              <a:defRPr b="1" i="0" sz="28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39"/>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FF7800"/>
              </a:buClr>
              <a:buSzPts val="2400"/>
              <a:buFont typeface="Arial"/>
              <a:buNone/>
              <a:defRPr b="1" i="0" sz="24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39"/>
          <p:cNvSpPr/>
          <p:nvPr/>
        </p:nvSpPr>
        <p:spPr>
          <a:xfrm>
            <a:off x="6300000" y="2125854"/>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FF7800"/>
                </a:solidFill>
                <a:latin typeface="Calibri"/>
                <a:ea typeface="Calibri"/>
                <a:cs typeface="Calibri"/>
                <a:sym typeface="Calibri"/>
              </a:rPr>
              <a:t>Compétences visées :</a:t>
            </a:r>
            <a:endParaRPr/>
          </a:p>
        </p:txBody>
      </p:sp>
      <p:sp>
        <p:nvSpPr>
          <p:cNvPr id="145" name="Google Shape;145;p39"/>
          <p:cNvSpPr txBox="1"/>
          <p:nvPr>
            <p:ph idx="3" type="body"/>
          </p:nvPr>
        </p:nvSpPr>
        <p:spPr>
          <a:xfrm>
            <a:off x="6300000" y="2700000"/>
            <a:ext cx="5580000" cy="1260561"/>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39"/>
          <p:cNvSpPr/>
          <p:nvPr/>
        </p:nvSpPr>
        <p:spPr>
          <a:xfrm>
            <a:off x="8010000" y="6132986"/>
            <a:ext cx="2160000" cy="720000"/>
          </a:xfrm>
          <a:prstGeom prst="round2SameRect">
            <a:avLst>
              <a:gd fmla="val 16667" name="adj1"/>
              <a:gd fmla="val 0" name="adj2"/>
            </a:avLst>
          </a:prstGeom>
          <a:solidFill>
            <a:srgbClr val="FF7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39"/>
          <p:cNvSpPr txBox="1"/>
          <p:nvPr>
            <p:ph idx="4"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8" name="Google Shape;148;p39"/>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sp>
        <p:nvSpPr>
          <p:cNvPr id="149" name="Google Shape;149;p39"/>
          <p:cNvSpPr/>
          <p:nvPr/>
        </p:nvSpPr>
        <p:spPr>
          <a:xfrm>
            <a:off x="6300000" y="4140000"/>
            <a:ext cx="558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FF7800"/>
                </a:solidFill>
                <a:latin typeface="Calibri"/>
                <a:ea typeface="Calibri"/>
                <a:cs typeface="Calibri"/>
                <a:sym typeface="Calibri"/>
              </a:rPr>
              <a:t>Recommandations clés :</a:t>
            </a:r>
            <a:endParaRPr/>
          </a:p>
        </p:txBody>
      </p:sp>
      <p:sp>
        <p:nvSpPr>
          <p:cNvPr id="150" name="Google Shape;150;p39"/>
          <p:cNvSpPr txBox="1"/>
          <p:nvPr>
            <p:ph idx="5" type="body"/>
          </p:nvPr>
        </p:nvSpPr>
        <p:spPr>
          <a:xfrm>
            <a:off x="6300000" y="4680000"/>
            <a:ext cx="5580000" cy="122894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51" name="Google Shape;151;p39"/>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152" name="Google Shape;152;p39"/>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theme" Target="../theme/theme2.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30.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37.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50.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 Id="rId3" Type="http://schemas.openxmlformats.org/officeDocument/2006/relationships/image" Target="../media/image54.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 Id="rId3" Type="http://schemas.openxmlformats.org/officeDocument/2006/relationships/image" Target="../media/image45.png"/><Relationship Id="rId4" Type="http://schemas.openxmlformats.org/officeDocument/2006/relationships/image" Target="../media/image30.png"/><Relationship Id="rId5"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8.xml"/><Relationship Id="rId3" Type="http://schemas.openxmlformats.org/officeDocument/2006/relationships/image" Target="../media/image4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
          <p:cNvSpPr txBox="1"/>
          <p:nvPr>
            <p:ph idx="1" type="body"/>
          </p:nvPr>
        </p:nvSpPr>
        <p:spPr>
          <a:xfrm>
            <a:off x="5486684" y="6132986"/>
            <a:ext cx="1689315"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50 heures</a:t>
            </a:r>
            <a:endParaRPr/>
          </a:p>
        </p:txBody>
      </p:sp>
      <p:sp>
        <p:nvSpPr>
          <p:cNvPr id="825" name="Google Shape;825;p1"/>
          <p:cNvSpPr txBox="1"/>
          <p:nvPr>
            <p:ph idx="2" type="body"/>
          </p:nvPr>
        </p:nvSpPr>
        <p:spPr>
          <a:xfrm>
            <a:off x="1199838" y="5011742"/>
            <a:ext cx="9514600" cy="8650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59A1"/>
              </a:buClr>
              <a:buSzPts val="2400"/>
              <a:buFont typeface="Arial"/>
              <a:buNone/>
            </a:pPr>
            <a:r>
              <a:rPr lang="fr-FR"/>
              <a:t>RÉSUMÉ PRATIQUE – FILIÈRE DÉVELOPPEMENT DIGITAL</a:t>
            </a:r>
            <a:endParaRPr/>
          </a:p>
          <a:p>
            <a:pPr indent="0" lvl="0" marL="0" rtl="0" algn="ctr">
              <a:spcBef>
                <a:spcPts val="0"/>
              </a:spcBef>
              <a:spcAft>
                <a:spcPts val="0"/>
              </a:spcAft>
              <a:buClr>
                <a:srgbClr val="0059A1"/>
              </a:buClr>
              <a:buSzPts val="2400"/>
              <a:buFont typeface="Arial"/>
              <a:buNone/>
            </a:pPr>
            <a:r>
              <a:rPr lang="fr-FR"/>
              <a:t>Option – Application mobiles</a:t>
            </a:r>
            <a:endParaRPr/>
          </a:p>
          <a:p>
            <a:pPr indent="0" lvl="0" marL="0" rtl="0" algn="ctr">
              <a:spcBef>
                <a:spcPts val="0"/>
              </a:spcBef>
              <a:spcAft>
                <a:spcPts val="0"/>
              </a:spcAft>
              <a:buClr>
                <a:srgbClr val="0059A1"/>
              </a:buClr>
              <a:buSzPts val="2400"/>
              <a:buNone/>
            </a:pPr>
            <a:r>
              <a:rPr lang="fr-FR"/>
              <a:t>M206 - Élaborer une application Android sécurisée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g220a4a3572b_0_37"/>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1</a:t>
            </a:r>
            <a:endParaRPr/>
          </a:p>
        </p:txBody>
      </p:sp>
      <p:sp>
        <p:nvSpPr>
          <p:cNvPr id="910" name="Google Shape;910;g220a4a3572b_0_37"/>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fr-FR"/>
              <a:t>Consommation d’une API REST</a:t>
            </a:r>
            <a:endParaRPr/>
          </a:p>
        </p:txBody>
      </p:sp>
      <p:sp>
        <p:nvSpPr>
          <p:cNvPr id="911" name="Google Shape;911;g220a4a3572b_0_37"/>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t/>
            </a:r>
            <a:endParaRPr/>
          </a:p>
          <a:p>
            <a:pPr indent="0" lvl="0" marL="0" rtl="0" algn="just">
              <a:lnSpc>
                <a:spcPct val="133333"/>
              </a:lnSpc>
              <a:spcBef>
                <a:spcPts val="0"/>
              </a:spcBef>
              <a:spcAft>
                <a:spcPts val="0"/>
              </a:spcAft>
              <a:buClr>
                <a:srgbClr val="565656"/>
              </a:buClr>
              <a:buSzPts val="1200"/>
              <a:buFont typeface="Arial"/>
              <a:buNone/>
            </a:pPr>
            <a:r>
              <a:t/>
            </a:r>
            <a:endParaRPr/>
          </a:p>
          <a:p>
            <a:pPr indent="0" lvl="0" marL="0" rtl="0" algn="just">
              <a:lnSpc>
                <a:spcPct val="133333"/>
              </a:lnSpc>
              <a:spcBef>
                <a:spcPts val="0"/>
              </a:spcBef>
              <a:spcAft>
                <a:spcPts val="0"/>
              </a:spcAft>
              <a:buClr>
                <a:srgbClr val="565656"/>
              </a:buClr>
              <a:buSzPts val="1200"/>
              <a:buFont typeface="Arial"/>
              <a:buNone/>
            </a:pPr>
            <a:r>
              <a:t/>
            </a:r>
            <a:endParaRPr/>
          </a:p>
        </p:txBody>
      </p:sp>
      <p:sp>
        <p:nvSpPr>
          <p:cNvPr id="912" name="Google Shape;912;g220a4a3572b_0_37"/>
          <p:cNvSpPr txBox="1"/>
          <p:nvPr>
            <p:ph idx="3" type="body"/>
          </p:nvPr>
        </p:nvSpPr>
        <p:spPr>
          <a:xfrm>
            <a:off x="6438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fr-FR"/>
              <a:t>Consommation d’une API REST</a:t>
            </a:r>
            <a:endParaRPr/>
          </a:p>
          <a:p>
            <a:pPr indent="0" lvl="0" marL="0" rtl="0" algn="l">
              <a:lnSpc>
                <a:spcPct val="100000"/>
              </a:lnSpc>
              <a:spcBef>
                <a:spcPts val="0"/>
              </a:spcBef>
              <a:spcAft>
                <a:spcPts val="0"/>
              </a:spcAft>
              <a:buClr>
                <a:srgbClr val="007842"/>
              </a:buClr>
              <a:buSzPts val="1600"/>
              <a:buNone/>
            </a:pPr>
            <a:r>
              <a:t/>
            </a:r>
            <a:endParaRPr/>
          </a:p>
        </p:txBody>
      </p:sp>
      <p:sp>
        <p:nvSpPr>
          <p:cNvPr id="913" name="Google Shape;913;g220a4a3572b_0_37"/>
          <p:cNvSpPr txBox="1"/>
          <p:nvPr/>
        </p:nvSpPr>
        <p:spPr>
          <a:xfrm>
            <a:off x="3467975" y="1577350"/>
            <a:ext cx="4630200" cy="4925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class </a:t>
            </a:r>
            <a:r>
              <a:rPr b="1" lang="fr-FR" sz="1100">
                <a:solidFill>
                  <a:schemeClr val="dk1"/>
                </a:solidFill>
                <a:highlight>
                  <a:srgbClr val="FFFFFF"/>
                </a:highlight>
                <a:latin typeface="Courier New"/>
                <a:ea typeface="Courier New"/>
                <a:cs typeface="Courier New"/>
                <a:sym typeface="Courier New"/>
              </a:rPr>
              <a:t>MainActivity </a:t>
            </a:r>
            <a:r>
              <a:rPr b="1" lang="fr-FR" sz="1100">
                <a:solidFill>
                  <a:srgbClr val="080808"/>
                </a:solidFill>
                <a:highlight>
                  <a:srgbClr val="FFFFFF"/>
                </a:highlight>
                <a:latin typeface="Courier New"/>
                <a:ea typeface="Courier New"/>
                <a:cs typeface="Courier New"/>
                <a:sym typeface="Courier New"/>
              </a:rPr>
              <a:t>: AppCompatActivity()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onCreate</a:t>
            </a:r>
            <a:r>
              <a:rPr b="1" lang="fr-FR" sz="1100">
                <a:solidFill>
                  <a:srgbClr val="080808"/>
                </a:solidFill>
                <a:highlight>
                  <a:srgbClr val="FFFFFF"/>
                </a:highlight>
                <a:latin typeface="Courier New"/>
                <a:ea typeface="Courier New"/>
                <a:cs typeface="Courier New"/>
                <a:sym typeface="Courier New"/>
              </a:rPr>
              <a:t>(savedInstanceState: </a:t>
            </a:r>
            <a:r>
              <a:rPr b="1" lang="fr-FR" sz="1100">
                <a:solidFill>
                  <a:schemeClr val="dk1"/>
                </a:solidFill>
                <a:highlight>
                  <a:srgbClr val="FFFFFF"/>
                </a:highlight>
                <a:latin typeface="Courier New"/>
                <a:ea typeface="Courier New"/>
                <a:cs typeface="Courier New"/>
                <a:sym typeface="Courier New"/>
              </a:rPr>
              <a:t>Bundle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super</a:t>
            </a:r>
            <a:r>
              <a:rPr b="1" lang="fr-FR" sz="1100">
                <a:solidFill>
                  <a:srgbClr val="080808"/>
                </a:solidFill>
                <a:highlight>
                  <a:srgbClr val="FFFFFF"/>
                </a:highlight>
                <a:latin typeface="Courier New"/>
                <a:ea typeface="Courier New"/>
                <a:cs typeface="Courier New"/>
                <a:sym typeface="Courier New"/>
              </a:rPr>
              <a:t>.onCreate(savedInstanceState)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setContentView(</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layout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activity_main</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chemeClr val="dk1"/>
                </a:solidFill>
                <a:highlight>
                  <a:srgbClr val="FFFFFF"/>
                </a:highlight>
                <a:latin typeface="Courier New"/>
                <a:ea typeface="Courier New"/>
                <a:cs typeface="Courier New"/>
                <a:sym typeface="Courier New"/>
              </a:rPr>
              <a:t>url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"https://dummyjson.com/products/"</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chemeClr val="dk1"/>
                </a:solidFill>
                <a:highlight>
                  <a:srgbClr val="FFFFFF"/>
                </a:highlight>
                <a:latin typeface="Courier New"/>
                <a:ea typeface="Courier New"/>
                <a:cs typeface="Courier New"/>
                <a:sym typeface="Courier New"/>
              </a:rPr>
              <a:t>retrofit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Retrofit</a:t>
            </a:r>
            <a:r>
              <a:rPr b="1" lang="fr-FR" sz="1100">
                <a:solidFill>
                  <a:srgbClr val="080808"/>
                </a:solidFill>
                <a:highlight>
                  <a:srgbClr val="FFFFFF"/>
                </a:highlight>
                <a:latin typeface="Courier New"/>
                <a:ea typeface="Courier New"/>
                <a:cs typeface="Courier New"/>
                <a:sym typeface="Courier New"/>
              </a:rPr>
              <a:t>.Builder()</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.baseUrl(</a:t>
            </a:r>
            <a:r>
              <a:rPr b="1" lang="fr-FR" sz="1100">
                <a:solidFill>
                  <a:schemeClr val="dk1"/>
                </a:solidFill>
                <a:highlight>
                  <a:srgbClr val="FFFFFF"/>
                </a:highlight>
                <a:latin typeface="Courier New"/>
                <a:ea typeface="Courier New"/>
                <a:cs typeface="Courier New"/>
                <a:sym typeface="Courier New"/>
              </a:rPr>
              <a:t>url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.addConverterFactory(</a:t>
            </a:r>
            <a:r>
              <a:rPr b="1" lang="fr-FR" sz="1100">
                <a:solidFill>
                  <a:schemeClr val="dk1"/>
                </a:solidFill>
                <a:highlight>
                  <a:srgbClr val="FFFFFF"/>
                </a:highlight>
                <a:latin typeface="Courier New"/>
                <a:ea typeface="Courier New"/>
                <a:cs typeface="Courier New"/>
                <a:sym typeface="Courier New"/>
              </a:rPr>
              <a:t>GsonConverterFactory</a:t>
            </a:r>
            <a:r>
              <a:rPr b="1" lang="fr-FR" sz="1100">
                <a:solidFill>
                  <a:srgbClr val="080808"/>
                </a:solidFill>
                <a:highlight>
                  <a:srgbClr val="FFFFFF"/>
                </a:highlight>
                <a:latin typeface="Courier New"/>
                <a:ea typeface="Courier New"/>
                <a:cs typeface="Courier New"/>
                <a:sym typeface="Courier New"/>
              </a:rPr>
              <a:t>.create())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.build()</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service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GetDataService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retrofit</a:t>
            </a:r>
            <a:r>
              <a:rPr b="1" lang="fr-FR" sz="1100">
                <a:solidFill>
                  <a:srgbClr val="080808"/>
                </a:solidFill>
                <a:highlight>
                  <a:srgbClr val="FFFFFF"/>
                </a:highlight>
                <a:latin typeface="Courier New"/>
                <a:ea typeface="Courier New"/>
                <a:cs typeface="Courier New"/>
                <a:sym typeface="Courier New"/>
              </a:rPr>
              <a:t>.create(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GetDataService</a:t>
            </a:r>
            <a:r>
              <a:rPr b="1" lang="fr-FR" sz="1100">
                <a:solidFill>
                  <a:srgbClr val="080808"/>
                </a:solidFill>
                <a:highlight>
                  <a:srgbClr val="FFFFFF"/>
                </a:highlight>
                <a:latin typeface="Courier New"/>
                <a:ea typeface="Courier New"/>
                <a:cs typeface="Courier New"/>
                <a:sym typeface="Courier New"/>
              </a:rPr>
              <a:t>::</a:t>
            </a:r>
            <a:r>
              <a:rPr b="1" lang="fr-FR" sz="1100">
                <a:solidFill>
                  <a:srgbClr val="0033B3"/>
                </a:solidFill>
                <a:highlight>
                  <a:srgbClr val="FFFFFF"/>
                </a:highlight>
                <a:latin typeface="Courier New"/>
                <a:ea typeface="Courier New"/>
                <a:cs typeface="Courier New"/>
                <a:sym typeface="Courier New"/>
              </a:rPr>
              <a:t>class</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java</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call</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Call</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JsonObject</a:t>
            </a:r>
            <a:r>
              <a:rPr b="1" lang="fr-FR" sz="1100">
                <a:solidFill>
                  <a:srgbClr val="080808"/>
                </a:solidFill>
                <a:highlight>
                  <a:srgbClr val="FFFFFF"/>
                </a:highlight>
                <a:latin typeface="Courier New"/>
                <a:ea typeface="Courier New"/>
                <a:cs typeface="Courier New"/>
                <a:sym typeface="Courier New"/>
              </a:rPr>
              <a:t>?&gt;? = </a:t>
            </a:r>
            <a:r>
              <a:rPr b="1" lang="fr-FR" sz="1100">
                <a:solidFill>
                  <a:schemeClr val="dk1"/>
                </a:solidFill>
                <a:highlight>
                  <a:srgbClr val="FFFFFF"/>
                </a:highlight>
                <a:latin typeface="Courier New"/>
                <a:ea typeface="Courier New"/>
                <a:cs typeface="Courier New"/>
                <a:sym typeface="Courier New"/>
              </a:rPr>
              <a:t>service</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product</a:t>
            </a:r>
            <a:endParaRPr b="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871094"/>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call</a:t>
            </a:r>
            <a:r>
              <a:rPr b="1" lang="fr-FR" sz="1100">
                <a:solidFill>
                  <a:srgbClr val="080808"/>
                </a:solidFill>
                <a:highlight>
                  <a:srgbClr val="FFFFFF"/>
                </a:highlight>
                <a:latin typeface="Courier New"/>
                <a:ea typeface="Courier New"/>
                <a:cs typeface="Courier New"/>
                <a:sym typeface="Courier New"/>
              </a:rPr>
              <a:t>?.enqueue(</a:t>
            </a:r>
            <a:r>
              <a:rPr b="1" lang="fr-FR" sz="1100">
                <a:solidFill>
                  <a:srgbClr val="0033B3"/>
                </a:solidFill>
                <a:highlight>
                  <a:srgbClr val="FFFFFF"/>
                </a:highlight>
                <a:latin typeface="Courier New"/>
                <a:ea typeface="Courier New"/>
                <a:cs typeface="Courier New"/>
                <a:sym typeface="Courier New"/>
              </a:rPr>
              <a:t>object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Callback</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JsonObject</a:t>
            </a:r>
            <a:r>
              <a:rPr b="1" lang="fr-FR" sz="1100">
                <a:solidFill>
                  <a:srgbClr val="080808"/>
                </a:solidFill>
                <a:highlight>
                  <a:srgbClr val="FFFFFF"/>
                </a:highlight>
                <a:latin typeface="Courier New"/>
                <a:ea typeface="Courier New"/>
                <a:cs typeface="Courier New"/>
                <a:sym typeface="Courier New"/>
              </a:rPr>
              <a:t>?&gt;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onResponse</a:t>
            </a:r>
            <a:r>
              <a:rPr b="1" lang="fr-FR" sz="1100">
                <a:solidFill>
                  <a:srgbClr val="080808"/>
                </a:solidFill>
                <a:highlight>
                  <a:srgbClr val="FFFFFF"/>
                </a:highlight>
                <a:latin typeface="Courier New"/>
                <a:ea typeface="Courier New"/>
                <a:cs typeface="Courier New"/>
                <a:sym typeface="Courier New"/>
              </a:rPr>
              <a:t>(call: </a:t>
            </a:r>
            <a:r>
              <a:rPr b="1" lang="fr-FR" sz="1100">
                <a:solidFill>
                  <a:schemeClr val="dk1"/>
                </a:solidFill>
                <a:highlight>
                  <a:srgbClr val="FFFFFF"/>
                </a:highlight>
                <a:latin typeface="Courier New"/>
                <a:ea typeface="Courier New"/>
                <a:cs typeface="Courier New"/>
                <a:sym typeface="Courier New"/>
              </a:rPr>
              <a:t>Call</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JsonObject</a:t>
            </a:r>
            <a:r>
              <a:rPr b="1" lang="fr-FR" sz="1100">
                <a:solidFill>
                  <a:srgbClr val="080808"/>
                </a:solidFill>
                <a:highlight>
                  <a:srgbClr val="FFFFFF"/>
                </a:highlight>
                <a:latin typeface="Courier New"/>
                <a:ea typeface="Courier New"/>
                <a:cs typeface="Courier New"/>
                <a:sym typeface="Courier New"/>
              </a:rPr>
              <a:t>?&gt;, response: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JsonObject</a:t>
            </a:r>
            <a:r>
              <a:rPr b="1" lang="fr-FR" sz="1100">
                <a:solidFill>
                  <a:srgbClr val="080808"/>
                </a:solidFill>
                <a:highlight>
                  <a:srgbClr val="FFFFFF"/>
                </a:highlight>
                <a:latin typeface="Courier New"/>
                <a:ea typeface="Courier New"/>
                <a:cs typeface="Courier New"/>
                <a:sym typeface="Courier New"/>
              </a:rPr>
              <a:t>?&gt;)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findViewById&lt;</a:t>
            </a:r>
            <a:r>
              <a:rPr b="1" lang="fr-FR" sz="1100">
                <a:solidFill>
                  <a:schemeClr val="dk1"/>
                </a:solidFill>
                <a:highlight>
                  <a:srgbClr val="FFFFFF"/>
                </a:highlight>
                <a:latin typeface="Courier New"/>
                <a:ea typeface="Courier New"/>
                <a:cs typeface="Courier New"/>
                <a:sym typeface="Courier New"/>
              </a:rPr>
              <a:t>TextView</a:t>
            </a:r>
            <a:r>
              <a:rPr b="1" lang="fr-FR" sz="1100">
                <a:solidFill>
                  <a:srgbClr val="080808"/>
                </a:solidFill>
                <a:highlight>
                  <a:srgbClr val="FFFFFF"/>
                </a:highlight>
                <a:latin typeface="Courier New"/>
                <a:ea typeface="Courier New"/>
                <a:cs typeface="Courier New"/>
                <a:sym typeface="Courier New"/>
              </a:rPr>
              <a:t>&gt;(</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id</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text</a:t>
            </a:r>
            <a:r>
              <a:rPr b="1" lang="fr-FR" sz="1100">
                <a:solidFill>
                  <a:srgbClr val="080808"/>
                </a:solidFill>
                <a:highlight>
                  <a:srgbClr val="FFFFFF"/>
                </a:highlight>
                <a:latin typeface="Courier New"/>
                <a:ea typeface="Courier New"/>
                <a:cs typeface="Courier New"/>
                <a:sym typeface="Courier New"/>
              </a:rPr>
              <a:t>).setText(response.body().</a:t>
            </a:r>
            <a:r>
              <a:rPr b="1" i="1" lang="fr-FR" sz="1100">
                <a:solidFill>
                  <a:srgbClr val="00627A"/>
                </a:solidFill>
                <a:highlight>
                  <a:srgbClr val="FFFFFF"/>
                </a:highlight>
                <a:latin typeface="Courier New"/>
                <a:ea typeface="Courier New"/>
                <a:cs typeface="Courier New"/>
                <a:sym typeface="Courier New"/>
              </a:rPr>
              <a:t>toString</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onFailure</a:t>
            </a:r>
            <a:r>
              <a:rPr b="1" lang="fr-FR" sz="1100">
                <a:solidFill>
                  <a:srgbClr val="080808"/>
                </a:solidFill>
                <a:highlight>
                  <a:srgbClr val="FFFFFF"/>
                </a:highlight>
                <a:latin typeface="Courier New"/>
                <a:ea typeface="Courier New"/>
                <a:cs typeface="Courier New"/>
                <a:sym typeface="Courier New"/>
              </a:rPr>
              <a:t>(call: </a:t>
            </a:r>
            <a:r>
              <a:rPr b="1" lang="fr-FR" sz="1100">
                <a:solidFill>
                  <a:schemeClr val="dk1"/>
                </a:solidFill>
                <a:highlight>
                  <a:srgbClr val="FFFFFF"/>
                </a:highlight>
                <a:latin typeface="Courier New"/>
                <a:ea typeface="Courier New"/>
                <a:cs typeface="Courier New"/>
                <a:sym typeface="Courier New"/>
              </a:rPr>
              <a:t>Call</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JsonObject</a:t>
            </a:r>
            <a:r>
              <a:rPr b="1" lang="fr-FR" sz="1100">
                <a:solidFill>
                  <a:srgbClr val="080808"/>
                </a:solidFill>
                <a:highlight>
                  <a:srgbClr val="FFFFFF"/>
                </a:highlight>
                <a:latin typeface="Courier New"/>
                <a:ea typeface="Courier New"/>
                <a:cs typeface="Courier New"/>
                <a:sym typeface="Courier New"/>
              </a:rPr>
              <a:t>?&gt;, t: </a:t>
            </a:r>
            <a:r>
              <a:rPr b="1" lang="fr-FR" sz="1100">
                <a:solidFill>
                  <a:schemeClr val="dk1"/>
                </a:solidFill>
                <a:highlight>
                  <a:srgbClr val="FFFFFF"/>
                </a:highlight>
                <a:latin typeface="Courier New"/>
                <a:ea typeface="Courier New"/>
                <a:cs typeface="Courier New"/>
                <a:sym typeface="Courier New"/>
              </a:rPr>
              <a:t>Throwable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Log</a:t>
            </a:r>
            <a:r>
              <a:rPr b="1" lang="fr-FR" sz="1100">
                <a:solidFill>
                  <a:srgbClr val="080808"/>
                </a:solidFill>
                <a:highlight>
                  <a:srgbClr val="FFFFFF"/>
                </a:highlight>
                <a:latin typeface="Courier New"/>
                <a:ea typeface="Courier New"/>
                <a:cs typeface="Courier New"/>
                <a:sym typeface="Courier New"/>
              </a:rPr>
              <a:t>.e(</a:t>
            </a:r>
            <a:r>
              <a:rPr b="1" lang="fr-FR" sz="1100">
                <a:solidFill>
                  <a:srgbClr val="067D17"/>
                </a:solidFill>
                <a:highlight>
                  <a:srgbClr val="FFFFFF"/>
                </a:highlight>
                <a:latin typeface="Courier New"/>
                <a:ea typeface="Courier New"/>
                <a:cs typeface="Courier New"/>
                <a:sym typeface="Courier New"/>
              </a:rPr>
              <a:t>"TAG"</a:t>
            </a:r>
            <a:r>
              <a:rPr b="1" lang="fr-FR" sz="1100">
                <a:solidFill>
                  <a:srgbClr val="080808"/>
                </a:solidFill>
                <a:highlight>
                  <a:srgbClr val="FFFFFF"/>
                </a:highlight>
                <a:latin typeface="Courier New"/>
                <a:ea typeface="Courier New"/>
                <a:cs typeface="Courier New"/>
                <a:sym typeface="Courier New"/>
              </a:rPr>
              <a:t>,t.</a:t>
            </a:r>
            <a:r>
              <a:rPr b="1" lang="fr-FR" sz="1100">
                <a:solidFill>
                  <a:srgbClr val="871094"/>
                </a:solidFill>
                <a:highlight>
                  <a:srgbClr val="FFFFFF"/>
                </a:highlight>
                <a:latin typeface="Courier New"/>
                <a:ea typeface="Courier New"/>
                <a:cs typeface="Courier New"/>
                <a:sym typeface="Courier New"/>
              </a:rPr>
              <a:t>message</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00627A"/>
                </a:solidFill>
                <a:highlight>
                  <a:srgbClr val="FFFFFF"/>
                </a:highlight>
                <a:latin typeface="Courier New"/>
                <a:ea typeface="Courier New"/>
                <a:cs typeface="Courier New"/>
                <a:sym typeface="Courier New"/>
              </a:rPr>
              <a:t>toString</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 }}</a:t>
            </a:r>
            <a:endParaRPr b="1" sz="1200">
              <a:solidFill>
                <a:srgbClr val="0033B3"/>
              </a:solidFill>
              <a:highlight>
                <a:srgbClr val="FFFFFF"/>
              </a:highlight>
              <a:latin typeface="Courier New"/>
              <a:ea typeface="Courier New"/>
              <a:cs typeface="Courier New"/>
              <a:sym typeface="Courier New"/>
            </a:endParaRPr>
          </a:p>
        </p:txBody>
      </p:sp>
      <p:pic>
        <p:nvPicPr>
          <p:cNvPr id="914" name="Google Shape;914;g220a4a3572b_0_37"/>
          <p:cNvPicPr preferRelativeResize="0"/>
          <p:nvPr/>
        </p:nvPicPr>
        <p:blipFill>
          <a:blip r:embed="rId3">
            <a:alphaModFix/>
          </a:blip>
          <a:stretch>
            <a:fillRect/>
          </a:stretch>
        </p:blipFill>
        <p:spPr>
          <a:xfrm>
            <a:off x="8177806" y="1729750"/>
            <a:ext cx="3381044" cy="4248300"/>
          </a:xfrm>
          <a:prstGeom prst="rect">
            <a:avLst/>
          </a:prstGeom>
          <a:noFill/>
          <a:ln>
            <a:noFill/>
          </a:ln>
        </p:spPr>
      </p:pic>
      <p:sp>
        <p:nvSpPr>
          <p:cNvPr id="915" name="Google Shape;915;g220a4a3572b_0_37"/>
          <p:cNvSpPr txBox="1"/>
          <p:nvPr/>
        </p:nvSpPr>
        <p:spPr>
          <a:xfrm>
            <a:off x="652800" y="1954600"/>
            <a:ext cx="2789400" cy="176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En utilisant la librairie </a:t>
            </a:r>
            <a:r>
              <a:rPr b="1" lang="fr-FR" sz="1300"/>
              <a:t>Retrofit</a:t>
            </a:r>
            <a:r>
              <a:rPr lang="fr-FR" sz="1300"/>
              <a:t> </a:t>
            </a:r>
            <a:r>
              <a:rPr lang="fr-FR" sz="1300"/>
              <a:t>on peut exécuter une requête HTTP pour récupérer le contenu JSON </a:t>
            </a:r>
            <a:endParaRPr sz="1300"/>
          </a:p>
          <a:p>
            <a:pPr indent="0" lvl="0" marL="0" rtl="0" algn="l">
              <a:lnSpc>
                <a:spcPct val="115000"/>
              </a:lnSpc>
              <a:spcBef>
                <a:spcPts val="0"/>
              </a:spcBef>
              <a:spcAft>
                <a:spcPts val="0"/>
              </a:spcAft>
              <a:buClr>
                <a:schemeClr val="dk1"/>
              </a:buClr>
              <a:buSzPts val="1100"/>
              <a:buFont typeface="Arial"/>
              <a:buNone/>
            </a:pPr>
            <a:r>
              <a:rPr lang="fr-FR" sz="1300"/>
              <a:t>d’un site d’e-commerce disponible sur l’endPoint (URL) de l’API Rest.</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None/>
            </a:pPr>
            <a:r>
              <a:t/>
            </a:r>
            <a:endParaRPr sz="1300"/>
          </a:p>
        </p:txBody>
      </p:sp>
      <p:sp>
        <p:nvSpPr>
          <p:cNvPr id="916" name="Google Shape;916;g220a4a3572b_0_37"/>
          <p:cNvSpPr txBox="1"/>
          <p:nvPr/>
        </p:nvSpPr>
        <p:spPr>
          <a:xfrm>
            <a:off x="8279425" y="6009175"/>
            <a:ext cx="2789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1200"/>
              <a:t>L’exécution</a:t>
            </a:r>
            <a:endParaRPr sz="1200"/>
          </a:p>
        </p:txBody>
      </p:sp>
      <p:sp>
        <p:nvSpPr>
          <p:cNvPr id="917" name="Google Shape;917;g220a4a3572b_0_37"/>
          <p:cNvSpPr txBox="1"/>
          <p:nvPr/>
        </p:nvSpPr>
        <p:spPr>
          <a:xfrm>
            <a:off x="675200" y="3725150"/>
            <a:ext cx="2638500" cy="12468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interface </a:t>
            </a:r>
            <a:r>
              <a:rPr b="1" lang="fr-FR" sz="1100">
                <a:solidFill>
                  <a:schemeClr val="dk1"/>
                </a:solidFill>
                <a:highlight>
                  <a:srgbClr val="FFFFFF"/>
                </a:highlight>
                <a:latin typeface="Courier New"/>
                <a:ea typeface="Courier New"/>
                <a:cs typeface="Courier New"/>
                <a:sym typeface="Courier New"/>
              </a:rPr>
              <a:t>GetDataService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9E880D"/>
                </a:solidFill>
                <a:highlight>
                  <a:srgbClr val="FFFFFF"/>
                </a:highlight>
                <a:latin typeface="Courier New"/>
                <a:ea typeface="Courier New"/>
                <a:cs typeface="Courier New"/>
                <a:sym typeface="Courier New"/>
              </a:rPr>
              <a:t>@get:GET</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"3"</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rgbClr val="871094"/>
                </a:solidFill>
                <a:highlight>
                  <a:srgbClr val="FFFFFF"/>
                </a:highlight>
                <a:latin typeface="Courier New"/>
                <a:ea typeface="Courier New"/>
                <a:cs typeface="Courier New"/>
                <a:sym typeface="Courier New"/>
              </a:rPr>
              <a:t>product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Call</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JsonObject</a:t>
            </a:r>
            <a:r>
              <a:rPr b="1" lang="fr-FR" sz="1100">
                <a:solidFill>
                  <a:srgbClr val="080808"/>
                </a:solidFill>
                <a:highlight>
                  <a:srgbClr val="FFFFFF"/>
                </a:highlight>
                <a:latin typeface="Courier New"/>
                <a:ea typeface="Courier New"/>
                <a:cs typeface="Courier New"/>
                <a:sym typeface="Courier New"/>
              </a:rPr>
              <a:t>?&gt;?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g3a1d166e43091317_7"/>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7842"/>
              </a:buClr>
              <a:buSzPts val="2800"/>
              <a:buNone/>
            </a:pPr>
            <a:r>
              <a:rPr lang="fr-FR"/>
              <a:t>Activité 2</a:t>
            </a:r>
            <a:endParaRPr/>
          </a:p>
        </p:txBody>
      </p:sp>
      <p:sp>
        <p:nvSpPr>
          <p:cNvPr id="923" name="Google Shape;923;g3a1d166e43091317_7"/>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7842"/>
              </a:buClr>
              <a:buSzPts val="2400"/>
              <a:buNone/>
            </a:pPr>
            <a:r>
              <a:rPr lang="fr-FR"/>
              <a:t>Utilisation d’une API SOAP</a:t>
            </a:r>
            <a:endParaRPr/>
          </a:p>
        </p:txBody>
      </p:sp>
      <p:sp>
        <p:nvSpPr>
          <p:cNvPr id="924" name="Google Shape;924;g3a1d166e43091317_7"/>
          <p:cNvSpPr txBox="1"/>
          <p:nvPr>
            <p:ph idx="4"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02 heures</a:t>
            </a:r>
            <a:endParaRPr/>
          </a:p>
        </p:txBody>
      </p:sp>
      <p:sp>
        <p:nvSpPr>
          <p:cNvPr id="925" name="Google Shape;925;g3a1d166e43091317_7"/>
          <p:cNvSpPr txBox="1"/>
          <p:nvPr>
            <p:ph idx="3" type="body"/>
          </p:nvPr>
        </p:nvSpPr>
        <p:spPr>
          <a:xfrm>
            <a:off x="6300000" y="2700000"/>
            <a:ext cx="5580000" cy="12606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Comprendre le protocole HTTP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Consommer un API SOAP</a:t>
            </a:r>
            <a:endParaRPr sz="1300">
              <a:solidFill>
                <a:schemeClr val="dk1"/>
              </a:solidFill>
              <a:latin typeface="Arial"/>
              <a:ea typeface="Arial"/>
              <a:cs typeface="Arial"/>
              <a:sym typeface="Arial"/>
            </a:endParaRPr>
          </a:p>
        </p:txBody>
      </p:sp>
      <p:sp>
        <p:nvSpPr>
          <p:cNvPr id="926" name="Google Shape;926;g3a1d166e43091317_7"/>
          <p:cNvSpPr txBox="1"/>
          <p:nvPr>
            <p:ph idx="5" type="body"/>
          </p:nvPr>
        </p:nvSpPr>
        <p:spPr>
          <a:xfrm>
            <a:off x="6300000" y="4680000"/>
            <a:ext cx="5580000" cy="12288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Suivre les instructions du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Préparer la machine pour réaliser le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les codes sur l’IDE</a:t>
            </a:r>
            <a:endParaRPr sz="13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Font typeface="Arial"/>
              <a:buNone/>
            </a:pPr>
            <a:r>
              <a:t/>
            </a:r>
            <a:endParaRPr sz="13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g3a1d166e43091317_15"/>
          <p:cNvSpPr txBox="1"/>
          <p:nvPr>
            <p:ph idx="5" type="body"/>
          </p:nvPr>
        </p:nvSpPr>
        <p:spPr>
          <a:xfrm>
            <a:off x="6245570" y="564975"/>
            <a:ext cx="5760000" cy="313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Font typeface="Calibri"/>
              <a:buNone/>
            </a:pPr>
            <a:r>
              <a:rPr lang="fr-FR"/>
              <a:t>Pour le formateur</a:t>
            </a:r>
            <a:endParaRPr/>
          </a:p>
        </p:txBody>
      </p:sp>
      <p:sp>
        <p:nvSpPr>
          <p:cNvPr id="932" name="Google Shape;932;g3a1d166e43091317_15"/>
          <p:cNvSpPr txBox="1"/>
          <p:nvPr>
            <p:ph idx="6" type="body"/>
          </p:nvPr>
        </p:nvSpPr>
        <p:spPr>
          <a:xfrm>
            <a:off x="6245570" y="2075762"/>
            <a:ext cx="5760000" cy="313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Font typeface="Calibri"/>
              <a:buNone/>
            </a:pPr>
            <a:r>
              <a:rPr lang="fr-FR"/>
              <a:t>Pour l’apprenant</a:t>
            </a:r>
            <a:endParaRPr/>
          </a:p>
        </p:txBody>
      </p:sp>
      <p:sp>
        <p:nvSpPr>
          <p:cNvPr id="933" name="Google Shape;933;g3a1d166e43091317_15"/>
          <p:cNvSpPr txBox="1"/>
          <p:nvPr>
            <p:ph idx="7" type="body"/>
          </p:nvPr>
        </p:nvSpPr>
        <p:spPr>
          <a:xfrm>
            <a:off x="6245570" y="3751648"/>
            <a:ext cx="5760000" cy="313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a:t>Conditions de réalisation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rgbClr val="007842"/>
              </a:buClr>
              <a:buSzPts val="1600"/>
              <a:buFont typeface="Calibri"/>
              <a:buNone/>
            </a:pPr>
            <a:r>
              <a:t/>
            </a:r>
            <a:endParaRPr/>
          </a:p>
        </p:txBody>
      </p:sp>
      <p:sp>
        <p:nvSpPr>
          <p:cNvPr id="934" name="Google Shape;934;g3a1d166e43091317_15"/>
          <p:cNvSpPr txBox="1"/>
          <p:nvPr>
            <p:ph idx="8" type="body"/>
          </p:nvPr>
        </p:nvSpPr>
        <p:spPr>
          <a:xfrm>
            <a:off x="6245570" y="5374471"/>
            <a:ext cx="5760000" cy="313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a:t>Critère de réussite</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935" name="Google Shape;935;g3a1d166e43091317_15"/>
          <p:cNvSpPr txBox="1"/>
          <p:nvPr>
            <p:ph idx="1" type="body"/>
          </p:nvPr>
        </p:nvSpPr>
        <p:spPr>
          <a:xfrm>
            <a:off x="6245570" y="903777"/>
            <a:ext cx="5760000" cy="11556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suivre les étapes de l’énnoncé</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et exécuter le code fourni</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réaliser le travail sur leurs</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machines</a:t>
            </a:r>
            <a:endParaRPr sz="1300">
              <a:solidFill>
                <a:schemeClr val="dk1"/>
              </a:solidFill>
              <a:latin typeface="Arial"/>
              <a:ea typeface="Arial"/>
              <a:cs typeface="Arial"/>
              <a:sym typeface="Arial"/>
            </a:endParaRPr>
          </a:p>
          <a:p>
            <a:pPr indent="-266700" lvl="0" marL="342900" rtl="0" algn="just">
              <a:lnSpc>
                <a:spcPct val="100000"/>
              </a:lnSpc>
              <a:spcBef>
                <a:spcPts val="0"/>
              </a:spcBef>
              <a:spcAft>
                <a:spcPts val="0"/>
              </a:spcAft>
              <a:buClr>
                <a:srgbClr val="565656"/>
              </a:buClr>
              <a:buSzPts val="1200"/>
              <a:buFont typeface="Arial"/>
              <a:buNone/>
            </a:pPr>
            <a:r>
              <a:t/>
            </a:r>
            <a:endParaRPr sz="1300">
              <a:solidFill>
                <a:schemeClr val="dk1"/>
              </a:solidFill>
              <a:latin typeface="Arial"/>
              <a:ea typeface="Arial"/>
              <a:cs typeface="Arial"/>
              <a:sym typeface="Arial"/>
            </a:endParaRPr>
          </a:p>
        </p:txBody>
      </p:sp>
      <p:sp>
        <p:nvSpPr>
          <p:cNvPr id="936" name="Google Shape;936;g3a1d166e43091317_15"/>
          <p:cNvSpPr txBox="1"/>
          <p:nvPr>
            <p:ph idx="2" type="body"/>
          </p:nvPr>
        </p:nvSpPr>
        <p:spPr>
          <a:xfrm>
            <a:off x="6245570" y="2406183"/>
            <a:ext cx="5760000" cy="1328700"/>
          </a:xfrm>
          <a:prstGeom prst="rect">
            <a:avLst/>
          </a:prstGeom>
          <a:noFill/>
          <a:ln>
            <a:noFill/>
          </a:ln>
        </p:spPr>
        <p:txBody>
          <a:bodyPr anchorCtr="0" anchor="t" bIns="45700" lIns="91425" spcFirstLastPara="1" rIns="91425" wrap="square" tIns="45700">
            <a:noAutofit/>
          </a:bodyPr>
          <a:lstStyle/>
          <a:p>
            <a:pPr indent="-311150" lvl="0" marL="457200" marR="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Créer un projet du travail</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une requête HTTP</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Parser le flux XML</a:t>
            </a:r>
            <a:endParaRPr sz="1300">
              <a:solidFill>
                <a:schemeClr val="dk1"/>
              </a:solidFill>
              <a:latin typeface="Arial"/>
              <a:ea typeface="Arial"/>
              <a:cs typeface="Arial"/>
              <a:sym typeface="Arial"/>
            </a:endParaRPr>
          </a:p>
        </p:txBody>
      </p:sp>
      <p:sp>
        <p:nvSpPr>
          <p:cNvPr id="937" name="Google Shape;937;g3a1d166e43091317_15"/>
          <p:cNvSpPr txBox="1"/>
          <p:nvPr>
            <p:ph idx="3" type="body"/>
          </p:nvPr>
        </p:nvSpPr>
        <p:spPr>
          <a:xfrm>
            <a:off x="6245570" y="4083661"/>
            <a:ext cx="5760000" cy="12744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Support de résumé théorique</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Android Studio installé</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Retrofit ou Volley</a:t>
            </a:r>
            <a:endParaRPr sz="1300">
              <a:solidFill>
                <a:schemeClr val="dk1"/>
              </a:solidFill>
              <a:latin typeface="Arial"/>
              <a:ea typeface="Arial"/>
              <a:cs typeface="Arial"/>
              <a:sym typeface="Arial"/>
            </a:endParaRPr>
          </a:p>
        </p:txBody>
      </p:sp>
      <p:sp>
        <p:nvSpPr>
          <p:cNvPr id="938" name="Google Shape;938;g3a1d166e43091317_15"/>
          <p:cNvSpPr txBox="1"/>
          <p:nvPr>
            <p:ph idx="4" type="body"/>
          </p:nvPr>
        </p:nvSpPr>
        <p:spPr>
          <a:xfrm>
            <a:off x="6245570" y="5708000"/>
            <a:ext cx="5760000" cy="11499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Le stagiaire est-il capable de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Manipuler un service Web API SOAP</a:t>
            </a:r>
            <a:endParaRPr sz="13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g3a1d166e43091317_2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2</a:t>
            </a:r>
            <a:endParaRPr/>
          </a:p>
        </p:txBody>
      </p:sp>
      <p:sp>
        <p:nvSpPr>
          <p:cNvPr id="944" name="Google Shape;944;g3a1d166e43091317_26"/>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Utilisation d’une API SOAP</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rgbClr val="007842"/>
              </a:buClr>
              <a:buSzPts val="1600"/>
              <a:buNone/>
            </a:pPr>
            <a:r>
              <a:t/>
            </a:r>
            <a:endParaRPr/>
          </a:p>
        </p:txBody>
      </p:sp>
      <p:sp>
        <p:nvSpPr>
          <p:cNvPr id="945" name="Google Shape;945;g3a1d166e43091317_26"/>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rPr lang="fr-FR"/>
              <a:t> </a:t>
            </a:r>
            <a:endParaRPr/>
          </a:p>
        </p:txBody>
      </p:sp>
      <p:sp>
        <p:nvSpPr>
          <p:cNvPr id="946" name="Google Shape;946;g3a1d166e43091317_26"/>
          <p:cNvSpPr txBox="1"/>
          <p:nvPr>
            <p:ph idx="3"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a:t>Utilisation d’une API SOAP</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rgbClr val="007842"/>
              </a:buClr>
              <a:buSzPts val="1600"/>
              <a:buNone/>
            </a:pPr>
            <a:r>
              <a:t/>
            </a:r>
            <a:endParaRPr/>
          </a:p>
        </p:txBody>
      </p:sp>
      <p:sp>
        <p:nvSpPr>
          <p:cNvPr id="947" name="Google Shape;947;g3a1d166e43091317_26"/>
          <p:cNvSpPr txBox="1"/>
          <p:nvPr/>
        </p:nvSpPr>
        <p:spPr>
          <a:xfrm>
            <a:off x="720000" y="1985000"/>
            <a:ext cx="5844900" cy="441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onCreate</a:t>
            </a:r>
            <a:r>
              <a:rPr b="1" lang="fr-FR" sz="1100">
                <a:solidFill>
                  <a:srgbClr val="080808"/>
                </a:solidFill>
                <a:highlight>
                  <a:srgbClr val="FFFFFF"/>
                </a:highlight>
                <a:latin typeface="Courier New"/>
                <a:ea typeface="Courier New"/>
                <a:cs typeface="Courier New"/>
                <a:sym typeface="Courier New"/>
              </a:rPr>
              <a:t>(savedInstanceState: </a:t>
            </a:r>
            <a:r>
              <a:rPr b="1" lang="fr-FR" sz="1100">
                <a:solidFill>
                  <a:schemeClr val="dk1"/>
                </a:solidFill>
                <a:highlight>
                  <a:srgbClr val="FFFFFF"/>
                </a:highlight>
                <a:latin typeface="Courier New"/>
                <a:ea typeface="Courier New"/>
                <a:cs typeface="Courier New"/>
                <a:sym typeface="Courier New"/>
              </a:rPr>
              <a:t>Bundle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super</a:t>
            </a:r>
            <a:r>
              <a:rPr b="1" lang="fr-FR" sz="1100">
                <a:solidFill>
                  <a:srgbClr val="080808"/>
                </a:solidFill>
                <a:highlight>
                  <a:srgbClr val="FFFFFF"/>
                </a:highlight>
                <a:latin typeface="Courier New"/>
                <a:ea typeface="Courier New"/>
                <a:cs typeface="Courier New"/>
                <a:sym typeface="Courier New"/>
              </a:rPr>
              <a:t>.onCreate(savedInstanceState)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setContentView(</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layout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activity_main</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chemeClr val="dk1"/>
                </a:solidFill>
                <a:highlight>
                  <a:srgbClr val="FFFFFF"/>
                </a:highlight>
                <a:latin typeface="Courier New"/>
                <a:ea typeface="Courier New"/>
                <a:cs typeface="Courier New"/>
                <a:sym typeface="Courier New"/>
              </a:rPr>
              <a:t>tv1 </a:t>
            </a:r>
            <a:r>
              <a:rPr b="1" lang="fr-FR" sz="1100">
                <a:solidFill>
                  <a:srgbClr val="080808"/>
                </a:solidFill>
                <a:highlight>
                  <a:srgbClr val="FFFFFF"/>
                </a:highlight>
                <a:latin typeface="Courier New"/>
                <a:ea typeface="Courier New"/>
                <a:cs typeface="Courier New"/>
                <a:sym typeface="Courier New"/>
              </a:rPr>
              <a:t>= findViewById&lt;</a:t>
            </a:r>
            <a:r>
              <a:rPr b="1" lang="fr-FR" sz="1100">
                <a:solidFill>
                  <a:schemeClr val="dk1"/>
                </a:solidFill>
                <a:highlight>
                  <a:srgbClr val="FFFFFF"/>
                </a:highlight>
                <a:latin typeface="Courier New"/>
                <a:ea typeface="Courier New"/>
                <a:cs typeface="Courier New"/>
                <a:sym typeface="Courier New"/>
              </a:rPr>
              <a:t>View</a:t>
            </a:r>
            <a:r>
              <a:rPr b="1" lang="fr-FR" sz="1100">
                <a:solidFill>
                  <a:srgbClr val="080808"/>
                </a:solidFill>
                <a:highlight>
                  <a:srgbClr val="FFFFFF"/>
                </a:highlight>
                <a:latin typeface="Courier New"/>
                <a:ea typeface="Courier New"/>
                <a:cs typeface="Courier New"/>
                <a:sym typeface="Courier New"/>
              </a:rPr>
              <a:t>&gt;(</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id</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text</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as </a:t>
            </a:r>
            <a:r>
              <a:rPr b="1" lang="fr-FR" sz="1100">
                <a:solidFill>
                  <a:schemeClr val="dk1"/>
                </a:solidFill>
                <a:highlight>
                  <a:srgbClr val="FFFFFF"/>
                </a:highlight>
                <a:latin typeface="Courier New"/>
                <a:ea typeface="Courier New"/>
                <a:cs typeface="Courier New"/>
                <a:sym typeface="Courier New"/>
              </a:rPr>
              <a:t>TextView</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try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`is`</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InputStream </a:t>
            </a:r>
            <a:r>
              <a:rPr b="1" lang="fr-FR" sz="1100">
                <a:solidFill>
                  <a:srgbClr val="080808"/>
                </a:solidFill>
                <a:highlight>
                  <a:srgbClr val="FFFFFF"/>
                </a:highlight>
                <a:latin typeface="Courier New"/>
                <a:ea typeface="Courier New"/>
                <a:cs typeface="Courier New"/>
                <a:sym typeface="Courier New"/>
              </a:rPr>
              <a:t>= </a:t>
            </a:r>
            <a:r>
              <a:rPr b="1" i="1" lang="fr-FR" sz="1100">
                <a:solidFill>
                  <a:srgbClr val="871094"/>
                </a:solidFill>
                <a:highlight>
                  <a:srgbClr val="FFFFFF"/>
                </a:highlight>
                <a:latin typeface="Courier New"/>
                <a:ea typeface="Courier New"/>
                <a:cs typeface="Courier New"/>
                <a:sym typeface="Courier New"/>
              </a:rPr>
              <a:t>assets</a:t>
            </a:r>
            <a:r>
              <a:rPr b="1" lang="fr-FR" sz="1100">
                <a:solidFill>
                  <a:srgbClr val="080808"/>
                </a:solidFill>
                <a:highlight>
                  <a:srgbClr val="FFFFFF"/>
                </a:highlight>
                <a:latin typeface="Courier New"/>
                <a:ea typeface="Courier New"/>
                <a:cs typeface="Courier New"/>
                <a:sym typeface="Courier New"/>
              </a:rPr>
              <a:t>.open(</a:t>
            </a:r>
            <a:r>
              <a:rPr b="1" lang="fr-FR" sz="1100">
                <a:solidFill>
                  <a:srgbClr val="067D17"/>
                </a:solidFill>
                <a:highlight>
                  <a:srgbClr val="FFFFFF"/>
                </a:highlight>
                <a:latin typeface="Courier New"/>
                <a:ea typeface="Courier New"/>
                <a:cs typeface="Courier New"/>
                <a:sym typeface="Courier New"/>
              </a:rPr>
              <a:t>"file.xml"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dbFactory</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DocumentBuilderFactory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DocumentBuilderFactory</a:t>
            </a:r>
            <a:r>
              <a:rPr b="1" lang="fr-FR" sz="1100">
                <a:solidFill>
                  <a:srgbClr val="080808"/>
                </a:solidFill>
                <a:highlight>
                  <a:srgbClr val="FFFFFF"/>
                </a:highlight>
                <a:latin typeface="Courier New"/>
                <a:ea typeface="Courier New"/>
                <a:cs typeface="Courier New"/>
                <a:sym typeface="Courier New"/>
              </a:rPr>
              <a:t>.newInstance()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dBuilder</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DocumentBuilder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dbFactory</a:t>
            </a:r>
            <a:r>
              <a:rPr b="1" lang="fr-FR" sz="1100">
                <a:solidFill>
                  <a:srgbClr val="080808"/>
                </a:solidFill>
                <a:highlight>
                  <a:srgbClr val="FFFFFF"/>
                </a:highlight>
                <a:latin typeface="Courier New"/>
                <a:ea typeface="Courier New"/>
                <a:cs typeface="Courier New"/>
                <a:sym typeface="Courier New"/>
              </a:rPr>
              <a:t>.newDocumentBuilder()</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doc</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Document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dBuilder</a:t>
            </a:r>
            <a:r>
              <a:rPr b="1" lang="fr-FR" sz="1100">
                <a:solidFill>
                  <a:srgbClr val="080808"/>
                </a:solidFill>
                <a:highlight>
                  <a:srgbClr val="FFFFFF"/>
                </a:highlight>
                <a:latin typeface="Courier New"/>
                <a:ea typeface="Courier New"/>
                <a:cs typeface="Courier New"/>
                <a:sym typeface="Courier New"/>
              </a:rPr>
              <a:t>.parse(</a:t>
            </a:r>
            <a:r>
              <a:rPr b="1" lang="fr-FR" sz="1100">
                <a:solidFill>
                  <a:schemeClr val="dk1"/>
                </a:solidFill>
                <a:highlight>
                  <a:srgbClr val="FFFFFF"/>
                </a:highlight>
                <a:latin typeface="Courier New"/>
                <a:ea typeface="Courier New"/>
                <a:cs typeface="Courier New"/>
                <a:sym typeface="Courier New"/>
              </a:rPr>
              <a:t>`is`</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element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Element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doc</a:t>
            </a:r>
            <a:r>
              <a:rPr b="1" lang="fr-FR" sz="1100">
                <a:solidFill>
                  <a:srgbClr val="080808"/>
                </a:solidFill>
                <a:highlight>
                  <a:srgbClr val="FFFFFF"/>
                </a:highlight>
                <a:latin typeface="Courier New"/>
                <a:ea typeface="Courier New"/>
                <a:cs typeface="Courier New"/>
                <a:sym typeface="Courier New"/>
              </a:rPr>
              <a:t>.getDocumentElement()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element</a:t>
            </a:r>
            <a:r>
              <a:rPr b="1" lang="fr-FR" sz="1100">
                <a:solidFill>
                  <a:srgbClr val="080808"/>
                </a:solidFill>
                <a:highlight>
                  <a:srgbClr val="FFFFFF"/>
                </a:highlight>
                <a:latin typeface="Courier New"/>
                <a:ea typeface="Courier New"/>
                <a:cs typeface="Courier New"/>
                <a:sym typeface="Courier New"/>
              </a:rPr>
              <a:t>.normalize()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nList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NodeList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doc</a:t>
            </a:r>
            <a:r>
              <a:rPr b="1" lang="fr-FR" sz="1100">
                <a:solidFill>
                  <a:srgbClr val="080808"/>
                </a:solidFill>
                <a:highlight>
                  <a:srgbClr val="FFFFFF"/>
                </a:highlight>
                <a:latin typeface="Courier New"/>
                <a:ea typeface="Courier New"/>
                <a:cs typeface="Courier New"/>
                <a:sym typeface="Courier New"/>
              </a:rPr>
              <a:t>.getElementsByTagName(</a:t>
            </a:r>
            <a:r>
              <a:rPr b="1" lang="fr-FR" sz="1100">
                <a:solidFill>
                  <a:srgbClr val="067D17"/>
                </a:solidFill>
                <a:highlight>
                  <a:srgbClr val="FFFFFF"/>
                </a:highlight>
                <a:latin typeface="Courier New"/>
                <a:ea typeface="Courier New"/>
                <a:cs typeface="Courier New"/>
                <a:sym typeface="Courier New"/>
              </a:rPr>
              <a:t>"product"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for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i </a:t>
            </a:r>
            <a:r>
              <a:rPr b="1" lang="fr-FR" sz="1100">
                <a:solidFill>
                  <a:srgbClr val="0033B3"/>
                </a:solidFill>
                <a:highlight>
                  <a:srgbClr val="FFFFFF"/>
                </a:highlight>
                <a:latin typeface="Courier New"/>
                <a:ea typeface="Courier New"/>
                <a:cs typeface="Courier New"/>
                <a:sym typeface="Courier New"/>
              </a:rPr>
              <a:t>in </a:t>
            </a:r>
            <a:r>
              <a:rPr b="1" lang="fr-FR" sz="1100">
                <a:solidFill>
                  <a:srgbClr val="1750EB"/>
                </a:solidFill>
                <a:highlight>
                  <a:srgbClr val="FFFFFF"/>
                </a:highlight>
                <a:latin typeface="Courier New"/>
                <a:ea typeface="Courier New"/>
                <a:cs typeface="Courier New"/>
                <a:sym typeface="Courier New"/>
              </a:rPr>
              <a:t>0 </a:t>
            </a:r>
            <a:r>
              <a:rPr b="1" i="1" lang="fr-FR" sz="1100">
                <a:solidFill>
                  <a:srgbClr val="00627A"/>
                </a:solidFill>
                <a:highlight>
                  <a:srgbClr val="FFFFFF"/>
                </a:highlight>
                <a:latin typeface="Courier New"/>
                <a:ea typeface="Courier New"/>
                <a:cs typeface="Courier New"/>
                <a:sym typeface="Courier New"/>
              </a:rPr>
              <a:t>until </a:t>
            </a:r>
            <a:r>
              <a:rPr b="1" lang="fr-FR" sz="1100">
                <a:solidFill>
                  <a:schemeClr val="dk1"/>
                </a:solidFill>
                <a:highlight>
                  <a:srgbClr val="FFFFFF"/>
                </a:highlight>
                <a:latin typeface="Courier New"/>
                <a:ea typeface="Courier New"/>
                <a:cs typeface="Courier New"/>
                <a:sym typeface="Courier New"/>
              </a:rPr>
              <a:t>nList</a:t>
            </a:r>
            <a:r>
              <a:rPr b="1" lang="fr-FR" sz="1100">
                <a:solidFill>
                  <a:srgbClr val="080808"/>
                </a:solidFill>
                <a:highlight>
                  <a:srgbClr val="FFFFFF"/>
                </a:highlight>
                <a:latin typeface="Courier New"/>
                <a:ea typeface="Courier New"/>
                <a:cs typeface="Courier New"/>
                <a:sym typeface="Courier New"/>
              </a:rPr>
              <a:t>.getLength())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node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Node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nList</a:t>
            </a:r>
            <a:r>
              <a:rPr b="1" lang="fr-FR" sz="1100">
                <a:solidFill>
                  <a:srgbClr val="080808"/>
                </a:solidFill>
                <a:highlight>
                  <a:srgbClr val="FFFFFF"/>
                </a:highlight>
                <a:latin typeface="Courier New"/>
                <a:ea typeface="Courier New"/>
                <a:cs typeface="Courier New"/>
                <a:sym typeface="Courier New"/>
              </a:rPr>
              <a:t>.item(</a:t>
            </a:r>
            <a:r>
              <a:rPr b="1" lang="fr-FR" sz="1100">
                <a:solidFill>
                  <a:schemeClr val="dk1"/>
                </a:solidFill>
                <a:highlight>
                  <a:srgbClr val="FFFFFF"/>
                </a:highlight>
                <a:latin typeface="Courier New"/>
                <a:ea typeface="Courier New"/>
                <a:cs typeface="Courier New"/>
                <a:sym typeface="Courier New"/>
              </a:rPr>
              <a:t>i</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if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node</a:t>
            </a:r>
            <a:r>
              <a:rPr b="1" lang="fr-FR" sz="1100">
                <a:solidFill>
                  <a:srgbClr val="080808"/>
                </a:solidFill>
                <a:highlight>
                  <a:srgbClr val="FFFFFF"/>
                </a:highlight>
                <a:latin typeface="Courier New"/>
                <a:ea typeface="Courier New"/>
                <a:cs typeface="Courier New"/>
                <a:sym typeface="Courier New"/>
              </a:rPr>
              <a:t>.getNodeType() === </a:t>
            </a:r>
            <a:r>
              <a:rPr b="1" lang="fr-FR" sz="1100">
                <a:solidFill>
                  <a:schemeClr val="dk1"/>
                </a:solidFill>
                <a:highlight>
                  <a:srgbClr val="FFFFFF"/>
                </a:highlight>
                <a:latin typeface="Courier New"/>
                <a:ea typeface="Courier New"/>
                <a:cs typeface="Courier New"/>
                <a:sym typeface="Courier New"/>
              </a:rPr>
              <a:t>Node</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ELEMENT_NODE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element2</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Element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node </a:t>
            </a:r>
            <a:r>
              <a:rPr b="1" lang="fr-FR" sz="1100">
                <a:solidFill>
                  <a:srgbClr val="0033B3"/>
                </a:solidFill>
                <a:highlight>
                  <a:srgbClr val="FFFFFF"/>
                </a:highlight>
                <a:latin typeface="Courier New"/>
                <a:ea typeface="Courier New"/>
                <a:cs typeface="Courier New"/>
                <a:sym typeface="Courier New"/>
              </a:rPr>
              <a:t>as </a:t>
            </a:r>
            <a:r>
              <a:rPr b="1" lang="fr-FR" sz="1100">
                <a:solidFill>
                  <a:schemeClr val="dk1"/>
                </a:solidFill>
                <a:highlight>
                  <a:srgbClr val="FFFFFF"/>
                </a:highlight>
                <a:latin typeface="Courier New"/>
                <a:ea typeface="Courier New"/>
                <a:cs typeface="Courier New"/>
                <a:sym typeface="Courier New"/>
              </a:rPr>
              <a:t>Element</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chemeClr val="dk1"/>
                </a:solidFill>
                <a:highlight>
                  <a:srgbClr val="FFFFFF"/>
                </a:highlight>
                <a:latin typeface="Courier New"/>
                <a:ea typeface="Courier New"/>
                <a:cs typeface="Courier New"/>
                <a:sym typeface="Courier New"/>
              </a:rPr>
              <a:t>               tv1</a:t>
            </a:r>
            <a:r>
              <a:rPr b="1" lang="fr-FR" sz="1100">
                <a:solidFill>
                  <a:srgbClr val="080808"/>
                </a:solidFill>
                <a:highlight>
                  <a:srgbClr val="FFFFFF"/>
                </a:highlight>
                <a:latin typeface="Courier New"/>
                <a:ea typeface="Courier New"/>
                <a:cs typeface="Courier New"/>
                <a:sym typeface="Courier New"/>
              </a:rPr>
              <a:t>.setText((</a:t>
            </a:r>
            <a:r>
              <a:rPr b="1" lang="fr-FR" sz="1100">
                <a:solidFill>
                  <a:schemeClr val="dk1"/>
                </a:solidFill>
                <a:highlight>
                  <a:srgbClr val="FFFFFF"/>
                </a:highlight>
                <a:latin typeface="Courier New"/>
                <a:ea typeface="Courier New"/>
                <a:cs typeface="Courier New"/>
                <a:sym typeface="Courier New"/>
              </a:rPr>
              <a:t>tv1</a:t>
            </a:r>
            <a:r>
              <a:rPr b="1" lang="fr-FR" sz="1100">
                <a:solidFill>
                  <a:srgbClr val="080808"/>
                </a:solidFill>
                <a:highlight>
                  <a:srgbClr val="FFFFFF"/>
                </a:highlight>
                <a:latin typeface="Courier New"/>
                <a:ea typeface="Courier New"/>
                <a:cs typeface="Courier New"/>
                <a:sym typeface="Courier New"/>
              </a:rPr>
              <a:t>.getText() .toString()+ </a:t>
            </a:r>
            <a:r>
              <a:rPr b="1" lang="fr-FR" sz="1100">
                <a:solidFill>
                  <a:srgbClr val="067D17"/>
                </a:solidFill>
                <a:highlight>
                  <a:srgbClr val="FFFFFF"/>
                </a:highlight>
                <a:latin typeface="Courier New"/>
                <a:ea typeface="Courier New"/>
                <a:cs typeface="Courier New"/>
                <a:sym typeface="Courier New"/>
              </a:rPr>
              <a:t>"</a:t>
            </a:r>
            <a:r>
              <a:rPr b="1" lang="fr-FR" sz="1100">
                <a:solidFill>
                  <a:srgbClr val="0037A6"/>
                </a:solidFill>
                <a:highlight>
                  <a:srgbClr val="FFFFFF"/>
                </a:highlight>
                <a:latin typeface="Courier New"/>
                <a:ea typeface="Courier New"/>
                <a:cs typeface="Courier New"/>
                <a:sym typeface="Courier New"/>
              </a:rPr>
              <a:t>\n</a:t>
            </a:r>
            <a:r>
              <a:rPr b="1" lang="fr-FR" sz="1100">
                <a:solidFill>
                  <a:srgbClr val="067D17"/>
                </a:solidFill>
                <a:highlight>
                  <a:srgbClr val="FFFFFF"/>
                </a:highlight>
                <a:latin typeface="Courier New"/>
                <a:ea typeface="Courier New"/>
                <a:cs typeface="Courier New"/>
                <a:sym typeface="Courier New"/>
              </a:rPr>
              <a:t>Nom : " </a:t>
            </a:r>
            <a:r>
              <a:rPr b="1" lang="fr-FR" sz="1100">
                <a:solidFill>
                  <a:srgbClr val="080808"/>
                </a:solidFill>
                <a:highlight>
                  <a:srgbClr val="FFFFFF"/>
                </a:highlight>
                <a:latin typeface="Courier New"/>
                <a:ea typeface="Courier New"/>
                <a:cs typeface="Courier New"/>
                <a:sym typeface="Courier New"/>
              </a:rPr>
              <a:t>+ getValue(</a:t>
            </a:r>
            <a:r>
              <a:rPr b="1" lang="fr-FR" sz="1100">
                <a:solidFill>
                  <a:srgbClr val="067D17"/>
                </a:solidFill>
                <a:highlight>
                  <a:srgbClr val="FFFFFF"/>
                </a:highlight>
                <a:latin typeface="Courier New"/>
                <a:ea typeface="Courier New"/>
                <a:cs typeface="Courier New"/>
                <a:sym typeface="Courier New"/>
              </a:rPr>
              <a:t>"name"</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element2</a:t>
            </a:r>
            <a:r>
              <a:rPr b="1" lang="fr-FR" sz="1100">
                <a:solidFill>
                  <a:srgbClr val="080808"/>
                </a:solidFill>
                <a:highlight>
                  <a:srgbClr val="FFFFFF"/>
                </a:highlight>
                <a:latin typeface="Courier New"/>
                <a:ea typeface="Courier New"/>
                <a:cs typeface="Courier New"/>
                <a:sym typeface="Courier New"/>
              </a:rPr>
              <a:t>)).toString() + </a:t>
            </a:r>
            <a:r>
              <a:rPr b="1" lang="fr-FR" sz="1100">
                <a:solidFill>
                  <a:srgbClr val="067D17"/>
                </a:solidFill>
                <a:highlight>
                  <a:srgbClr val="FFFFFF"/>
                </a:highlight>
                <a:latin typeface="Courier New"/>
                <a:ea typeface="Courier New"/>
                <a:cs typeface="Courier New"/>
                <a:sym typeface="Courier New"/>
              </a:rPr>
              <a:t>"</a:t>
            </a:r>
            <a:r>
              <a:rPr b="1" lang="fr-FR" sz="1100">
                <a:solidFill>
                  <a:srgbClr val="0037A6"/>
                </a:solidFill>
                <a:highlight>
                  <a:srgbClr val="FFFFFF"/>
                </a:highlight>
                <a:latin typeface="Courier New"/>
                <a:ea typeface="Courier New"/>
                <a:cs typeface="Courier New"/>
                <a:sym typeface="Courier New"/>
              </a:rPr>
              <a:t>\n</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tv1</a:t>
            </a:r>
            <a:r>
              <a:rPr b="1" lang="fr-FR" sz="1100">
                <a:solidFill>
                  <a:srgbClr val="080808"/>
                </a:solidFill>
                <a:highlight>
                  <a:srgbClr val="FFFFFF"/>
                </a:highlight>
                <a:latin typeface="Courier New"/>
                <a:ea typeface="Courier New"/>
                <a:cs typeface="Courier New"/>
                <a:sym typeface="Courier New"/>
              </a:rPr>
              <a:t>.setText( (</a:t>
            </a:r>
            <a:r>
              <a:rPr b="1" lang="fr-FR" sz="1100">
                <a:solidFill>
                  <a:schemeClr val="dk1"/>
                </a:solidFill>
                <a:highlight>
                  <a:srgbClr val="FFFFFF"/>
                </a:highlight>
                <a:latin typeface="Courier New"/>
                <a:ea typeface="Courier New"/>
                <a:cs typeface="Courier New"/>
                <a:sym typeface="Courier New"/>
              </a:rPr>
              <a:t>tv1</a:t>
            </a:r>
            <a:r>
              <a:rPr b="1" lang="fr-FR" sz="1100">
                <a:solidFill>
                  <a:srgbClr val="080808"/>
                </a:solidFill>
                <a:highlight>
                  <a:srgbClr val="FFFFFF"/>
                </a:highlight>
                <a:latin typeface="Courier New"/>
                <a:ea typeface="Courier New"/>
                <a:cs typeface="Courier New"/>
                <a:sym typeface="Courier New"/>
              </a:rPr>
              <a:t>.getText().toString()+  </a:t>
            </a:r>
            <a:r>
              <a:rPr b="1" lang="fr-FR" sz="1100">
                <a:solidFill>
                  <a:srgbClr val="067D17"/>
                </a:solidFill>
                <a:highlight>
                  <a:srgbClr val="FFFFFF"/>
                </a:highlight>
                <a:latin typeface="Courier New"/>
                <a:ea typeface="Courier New"/>
                <a:cs typeface="Courier New"/>
                <a:sym typeface="Courier New"/>
              </a:rPr>
              <a:t>"Prix : " </a:t>
            </a:r>
            <a:r>
              <a:rPr b="1" lang="fr-FR" sz="1100">
                <a:solidFill>
                  <a:srgbClr val="080808"/>
                </a:solidFill>
                <a:highlight>
                  <a:srgbClr val="FFFFFF"/>
                </a:highlight>
                <a:latin typeface="Courier New"/>
                <a:ea typeface="Courier New"/>
                <a:cs typeface="Courier New"/>
                <a:sym typeface="Courier New"/>
              </a:rPr>
              <a:t>+ getValue( </a:t>
            </a:r>
            <a:r>
              <a:rPr b="1" lang="fr-FR" sz="1100">
                <a:solidFill>
                  <a:srgbClr val="067D17"/>
                </a:solidFill>
                <a:highlight>
                  <a:srgbClr val="FFFFFF"/>
                </a:highlight>
                <a:latin typeface="Courier New"/>
                <a:ea typeface="Courier New"/>
                <a:cs typeface="Courier New"/>
                <a:sym typeface="Courier New"/>
              </a:rPr>
              <a:t>"price"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element2</a:t>
            </a:r>
            <a:r>
              <a:rPr b="1" lang="fr-FR" sz="1100">
                <a:solidFill>
                  <a:srgbClr val="080808"/>
                </a:solidFill>
                <a:highlight>
                  <a:srgbClr val="FFFFFF"/>
                </a:highlight>
                <a:latin typeface="Courier New"/>
                <a:ea typeface="Courier New"/>
                <a:cs typeface="Courier New"/>
                <a:sym typeface="Courier New"/>
              </a:rPr>
              <a:t>)).toString() + </a:t>
            </a:r>
            <a:r>
              <a:rPr b="1" lang="fr-FR" sz="1100">
                <a:solidFill>
                  <a:srgbClr val="067D17"/>
                </a:solidFill>
                <a:highlight>
                  <a:srgbClr val="FFFFFF"/>
                </a:highlight>
                <a:latin typeface="Courier New"/>
                <a:ea typeface="Courier New"/>
                <a:cs typeface="Courier New"/>
                <a:sym typeface="Courier New"/>
              </a:rPr>
              <a:t>"</a:t>
            </a:r>
            <a:r>
              <a:rPr b="1" lang="fr-FR" sz="1100">
                <a:solidFill>
                  <a:srgbClr val="0037A6"/>
                </a:solidFill>
                <a:highlight>
                  <a:srgbClr val="FFFFFF"/>
                </a:highlight>
                <a:latin typeface="Courier New"/>
                <a:ea typeface="Courier New"/>
                <a:cs typeface="Courier New"/>
                <a:sym typeface="Courier New"/>
              </a:rPr>
              <a:t>\n</a:t>
            </a: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tv1</a:t>
            </a:r>
            <a:r>
              <a:rPr b="1" lang="fr-FR" sz="1100">
                <a:solidFill>
                  <a:srgbClr val="080808"/>
                </a:solidFill>
                <a:highlight>
                  <a:srgbClr val="FFFFFF"/>
                </a:highlight>
                <a:latin typeface="Courier New"/>
                <a:ea typeface="Courier New"/>
                <a:cs typeface="Courier New"/>
                <a:sym typeface="Courier New"/>
              </a:rPr>
              <a:t>.setText(</a:t>
            </a:r>
            <a:r>
              <a:rPr b="1" lang="fr-FR" sz="1100">
                <a:solidFill>
                  <a:schemeClr val="dk1"/>
                </a:solidFill>
                <a:highlight>
                  <a:srgbClr val="FFFFFF"/>
                </a:highlight>
                <a:latin typeface="Courier New"/>
                <a:ea typeface="Courier New"/>
                <a:cs typeface="Courier New"/>
                <a:sym typeface="Courier New"/>
              </a:rPr>
              <a:t>tv1</a:t>
            </a:r>
            <a:r>
              <a:rPr b="1" lang="fr-FR" sz="1100">
                <a:solidFill>
                  <a:srgbClr val="080808"/>
                </a:solidFill>
                <a:highlight>
                  <a:srgbClr val="FFFFFF"/>
                </a:highlight>
                <a:latin typeface="Courier New"/>
                <a:ea typeface="Courier New"/>
                <a:cs typeface="Courier New"/>
                <a:sym typeface="Courier New"/>
              </a:rPr>
              <a:t>.getText() .toString()+</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 }}} </a:t>
            </a:r>
            <a:r>
              <a:rPr b="1" lang="fr-FR" sz="1100">
                <a:solidFill>
                  <a:srgbClr val="0033B3"/>
                </a:solidFill>
                <a:highlight>
                  <a:srgbClr val="FFFFFF"/>
                </a:highlight>
                <a:latin typeface="Courier New"/>
                <a:ea typeface="Courier New"/>
                <a:cs typeface="Courier New"/>
                <a:sym typeface="Courier New"/>
              </a:rPr>
              <a:t>catch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Exception</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e</a:t>
            </a:r>
            <a:r>
              <a:rPr b="1" lang="fr-FR" sz="1100">
                <a:solidFill>
                  <a:srgbClr val="080808"/>
                </a:solidFill>
                <a:highlight>
                  <a:srgbClr val="FFFFFF"/>
                </a:highlight>
                <a:latin typeface="Courier New"/>
                <a:ea typeface="Courier New"/>
                <a:cs typeface="Courier New"/>
                <a:sym typeface="Courier New"/>
              </a:rPr>
              <a:t>.printStackTrace()}}</a:t>
            </a:r>
            <a:endParaRPr b="1"/>
          </a:p>
        </p:txBody>
      </p:sp>
      <p:pic>
        <p:nvPicPr>
          <p:cNvPr id="948" name="Google Shape;948;g3a1d166e43091317_26"/>
          <p:cNvPicPr preferRelativeResize="0"/>
          <p:nvPr/>
        </p:nvPicPr>
        <p:blipFill>
          <a:blip r:embed="rId3">
            <a:alphaModFix/>
          </a:blip>
          <a:stretch>
            <a:fillRect/>
          </a:stretch>
        </p:blipFill>
        <p:spPr>
          <a:xfrm>
            <a:off x="7532663" y="2190075"/>
            <a:ext cx="3187626" cy="1905375"/>
          </a:xfrm>
          <a:prstGeom prst="rect">
            <a:avLst/>
          </a:prstGeom>
          <a:noFill/>
          <a:ln>
            <a:noFill/>
          </a:ln>
        </p:spPr>
      </p:pic>
      <p:sp>
        <p:nvSpPr>
          <p:cNvPr id="949" name="Google Shape;949;g3a1d166e43091317_26"/>
          <p:cNvSpPr txBox="1"/>
          <p:nvPr/>
        </p:nvSpPr>
        <p:spPr>
          <a:xfrm>
            <a:off x="7211138" y="4892825"/>
            <a:ext cx="38307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Pour manipuler un flux, on </a:t>
            </a:r>
            <a:r>
              <a:rPr lang="fr-FR" sz="1300"/>
              <a:t>peut passer par Volley/Retrofit en cas d’un API </a:t>
            </a:r>
            <a:r>
              <a:rPr lang="fr-FR" sz="1300">
                <a:solidFill>
                  <a:schemeClr val="dk1"/>
                </a:solidFill>
              </a:rPr>
              <a:t>(Rest ou SOAP)</a:t>
            </a:r>
            <a:r>
              <a:rPr lang="fr-FR" sz="1300"/>
              <a:t> à travers une requête HTTP, ou bien on peut utiliser un fichier interne.</a:t>
            </a:r>
            <a:endParaRPr sz="1300"/>
          </a:p>
          <a:p>
            <a:pPr indent="0" lvl="0" marL="0" rtl="0" algn="l">
              <a:spcBef>
                <a:spcPts val="0"/>
              </a:spcBef>
              <a:spcAft>
                <a:spcPts val="0"/>
              </a:spcAft>
              <a:buNone/>
            </a:pPr>
            <a:r>
              <a:t/>
            </a:r>
            <a:endParaRPr sz="1300"/>
          </a:p>
        </p:txBody>
      </p:sp>
      <p:sp>
        <p:nvSpPr>
          <p:cNvPr id="950" name="Google Shape;950;g3a1d166e43091317_26"/>
          <p:cNvSpPr txBox="1"/>
          <p:nvPr/>
        </p:nvSpPr>
        <p:spPr>
          <a:xfrm>
            <a:off x="8656275" y="4046275"/>
            <a:ext cx="1932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t>Flux XML interne</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g220a4a3572b_0_6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842"/>
              </a:buClr>
              <a:buSzPts val="2000"/>
              <a:buFont typeface="Calibri"/>
              <a:buNone/>
            </a:pPr>
            <a:r>
              <a:rPr lang="fr-FR"/>
              <a:t>Activité 2</a:t>
            </a:r>
            <a:endParaRPr/>
          </a:p>
        </p:txBody>
      </p:sp>
      <p:sp>
        <p:nvSpPr>
          <p:cNvPr id="956" name="Google Shape;956;g220a4a3572b_0_66"/>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a:t>Utilisation d’une API SOAP</a:t>
            </a:r>
            <a:endParaRPr/>
          </a:p>
        </p:txBody>
      </p:sp>
      <p:sp>
        <p:nvSpPr>
          <p:cNvPr id="957" name="Google Shape;957;g220a4a3572b_0_66"/>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rPr lang="fr-FR"/>
              <a:t> </a:t>
            </a:r>
            <a:endParaRPr/>
          </a:p>
        </p:txBody>
      </p:sp>
      <p:sp>
        <p:nvSpPr>
          <p:cNvPr id="958" name="Google Shape;958;g220a4a3572b_0_66"/>
          <p:cNvSpPr txBox="1"/>
          <p:nvPr>
            <p:ph idx="3"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a:t>Utilisation d’une API SOAP</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rgbClr val="007842"/>
              </a:buClr>
              <a:buSzPts val="1600"/>
              <a:buNone/>
            </a:pPr>
            <a:r>
              <a:t/>
            </a:r>
            <a:endParaRPr/>
          </a:p>
        </p:txBody>
      </p:sp>
      <p:pic>
        <p:nvPicPr>
          <p:cNvPr id="959" name="Google Shape;959;g220a4a3572b_0_66"/>
          <p:cNvPicPr preferRelativeResize="0"/>
          <p:nvPr/>
        </p:nvPicPr>
        <p:blipFill rotWithShape="1">
          <a:blip r:embed="rId3">
            <a:alphaModFix/>
          </a:blip>
          <a:srcRect b="0" l="2197" r="4701" t="0"/>
          <a:stretch/>
        </p:blipFill>
        <p:spPr>
          <a:xfrm>
            <a:off x="5866675" y="1981433"/>
            <a:ext cx="3224675" cy="4292591"/>
          </a:xfrm>
          <a:prstGeom prst="rect">
            <a:avLst/>
          </a:prstGeom>
          <a:noFill/>
          <a:ln cap="flat" cmpd="sng" w="9525">
            <a:solidFill>
              <a:schemeClr val="dk2"/>
            </a:solidFill>
            <a:prstDash val="solid"/>
            <a:round/>
            <a:headEnd len="sm" w="sm" type="none"/>
            <a:tailEnd len="sm" w="sm" type="none"/>
          </a:ln>
        </p:spPr>
      </p:pic>
      <p:sp>
        <p:nvSpPr>
          <p:cNvPr id="960" name="Google Shape;960;g220a4a3572b_0_66"/>
          <p:cNvSpPr txBox="1"/>
          <p:nvPr/>
        </p:nvSpPr>
        <p:spPr>
          <a:xfrm>
            <a:off x="6366500" y="6262075"/>
            <a:ext cx="2363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1200"/>
              <a:t>L’exécution</a:t>
            </a:r>
            <a:endParaRPr sz="1200"/>
          </a:p>
        </p:txBody>
      </p:sp>
      <p:sp>
        <p:nvSpPr>
          <p:cNvPr id="961" name="Google Shape;961;g220a4a3572b_0_66"/>
          <p:cNvSpPr txBox="1"/>
          <p:nvPr/>
        </p:nvSpPr>
        <p:spPr>
          <a:xfrm>
            <a:off x="893450" y="2556575"/>
            <a:ext cx="4121700" cy="15393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private fun </a:t>
            </a:r>
            <a:r>
              <a:rPr b="1" lang="fr-FR" sz="1100">
                <a:solidFill>
                  <a:srgbClr val="00627A"/>
                </a:solidFill>
                <a:highlight>
                  <a:srgbClr val="FFFFFF"/>
                </a:highlight>
                <a:latin typeface="Courier New"/>
                <a:ea typeface="Courier New"/>
                <a:cs typeface="Courier New"/>
                <a:sym typeface="Courier New"/>
              </a:rPr>
              <a:t>getValue</a:t>
            </a:r>
            <a:r>
              <a:rPr b="1" lang="fr-FR" sz="1100">
                <a:solidFill>
                  <a:srgbClr val="080808"/>
                </a:solidFill>
                <a:highlight>
                  <a:srgbClr val="FFFFFF"/>
                </a:highlight>
                <a:latin typeface="Courier New"/>
                <a:ea typeface="Courier New"/>
                <a:cs typeface="Courier New"/>
                <a:sym typeface="Courier New"/>
              </a:rPr>
              <a:t>(tag: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element: </a:t>
            </a:r>
            <a:r>
              <a:rPr b="1" lang="fr-FR" sz="1100">
                <a:solidFill>
                  <a:schemeClr val="dk1"/>
                </a:solidFill>
                <a:highlight>
                  <a:srgbClr val="FFFFFF"/>
                </a:highlight>
                <a:latin typeface="Courier New"/>
                <a:ea typeface="Courier New"/>
                <a:cs typeface="Courier New"/>
                <a:sym typeface="Courier New"/>
              </a:rPr>
              <a:t>Element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nodeList </a:t>
            </a:r>
            <a:r>
              <a:rPr b="1" lang="fr-FR" sz="1100">
                <a:solidFill>
                  <a:srgbClr val="080808"/>
                </a:solidFill>
                <a:highlight>
                  <a:srgbClr val="FFFFFF"/>
                </a:highlight>
                <a:latin typeface="Courier New"/>
                <a:ea typeface="Courier New"/>
                <a:cs typeface="Courier New"/>
                <a:sym typeface="Courier New"/>
              </a:rPr>
              <a:t>= element.getElementsByTagName(tag).item(</a:t>
            </a:r>
            <a:r>
              <a:rPr b="1" lang="fr-FR" sz="1100">
                <a:solidFill>
                  <a:srgbClr val="1750EB"/>
                </a:solidFill>
                <a:highlight>
                  <a:srgbClr val="FFFFFF"/>
                </a:highlight>
                <a:latin typeface="Courier New"/>
                <a:ea typeface="Courier New"/>
                <a:cs typeface="Courier New"/>
                <a:sym typeface="Courier New"/>
              </a:rPr>
              <a:t>0</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childNodes</a:t>
            </a:r>
            <a:endParaRPr b="1" i="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i="1" lang="fr-FR" sz="1100">
                <a:solidFill>
                  <a:srgbClr val="871094"/>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node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nodeList</a:t>
            </a:r>
            <a:r>
              <a:rPr b="1" lang="fr-FR" sz="1100">
                <a:solidFill>
                  <a:srgbClr val="080808"/>
                </a:solidFill>
                <a:highlight>
                  <a:srgbClr val="FFFFFF"/>
                </a:highlight>
                <a:latin typeface="Courier New"/>
                <a:ea typeface="Courier New"/>
                <a:cs typeface="Courier New"/>
                <a:sym typeface="Courier New"/>
              </a:rPr>
              <a:t>.item(</a:t>
            </a:r>
            <a:r>
              <a:rPr b="1" lang="fr-FR" sz="1100">
                <a:solidFill>
                  <a:srgbClr val="1750EB"/>
                </a:solidFill>
                <a:highlight>
                  <a:srgbClr val="FFFFFF"/>
                </a:highlight>
                <a:latin typeface="Courier New"/>
                <a:ea typeface="Courier New"/>
                <a:cs typeface="Courier New"/>
                <a:sym typeface="Courier New"/>
              </a:rPr>
              <a:t>0</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a:t>
            </a:r>
            <a:r>
              <a:rPr b="1" lang="fr-FR" sz="1100">
                <a:solidFill>
                  <a:schemeClr val="dk1"/>
                </a:solidFill>
                <a:highlight>
                  <a:srgbClr val="FFFFFF"/>
                </a:highlight>
                <a:latin typeface="Courier New"/>
                <a:ea typeface="Courier New"/>
                <a:cs typeface="Courier New"/>
                <a:sym typeface="Courier New"/>
              </a:rPr>
              <a:t>node</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nodeValue</a:t>
            </a:r>
            <a:endParaRPr b="1" i="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a:p>
        </p:txBody>
      </p:sp>
      <p:sp>
        <p:nvSpPr>
          <p:cNvPr id="962" name="Google Shape;962;g220a4a3572b_0_66"/>
          <p:cNvSpPr txBox="1"/>
          <p:nvPr/>
        </p:nvSpPr>
        <p:spPr>
          <a:xfrm>
            <a:off x="1087375" y="4416100"/>
            <a:ext cx="3529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La méthode </a:t>
            </a:r>
            <a:r>
              <a:rPr b="1" lang="fr-FR" sz="1300"/>
              <a:t>getValue</a:t>
            </a:r>
            <a:r>
              <a:rPr lang="fr-FR" sz="1300"/>
              <a:t> qui permet de parser les valeurs de chaque membre de l’arbre XML.</a:t>
            </a: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g3a1d166e43091317_34"/>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7842"/>
              </a:buClr>
              <a:buSzPts val="2800"/>
              <a:buNone/>
            </a:pPr>
            <a:r>
              <a:rPr lang="fr-FR"/>
              <a:t>Activité 3</a:t>
            </a:r>
            <a:endParaRPr/>
          </a:p>
        </p:txBody>
      </p:sp>
      <p:sp>
        <p:nvSpPr>
          <p:cNvPr id="968" name="Google Shape;968;g3a1d166e43091317_34"/>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7842"/>
              </a:buClr>
              <a:buSzPts val="2400"/>
              <a:buNone/>
            </a:pPr>
            <a:r>
              <a:rPr lang="fr-FR"/>
              <a:t>Sécuriser une application qui communique avec un serveur</a:t>
            </a:r>
            <a:endParaRPr/>
          </a:p>
        </p:txBody>
      </p:sp>
      <p:sp>
        <p:nvSpPr>
          <p:cNvPr id="969" name="Google Shape;969;g3a1d166e43091317_34"/>
          <p:cNvSpPr txBox="1"/>
          <p:nvPr>
            <p:ph idx="4"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08 heures</a:t>
            </a:r>
            <a:endParaRPr/>
          </a:p>
        </p:txBody>
      </p:sp>
      <p:sp>
        <p:nvSpPr>
          <p:cNvPr id="970" name="Google Shape;970;g3a1d166e43091317_34"/>
          <p:cNvSpPr txBox="1"/>
          <p:nvPr>
            <p:ph idx="3" type="body"/>
          </p:nvPr>
        </p:nvSpPr>
        <p:spPr>
          <a:xfrm>
            <a:off x="6300000" y="2700000"/>
            <a:ext cx="5580000" cy="12606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Comprendre le OAuth</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Comprendre le SSL</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Manipuler Proguard</a:t>
            </a:r>
            <a:endParaRPr sz="1300">
              <a:solidFill>
                <a:schemeClr val="dk1"/>
              </a:solidFill>
              <a:latin typeface="Arial"/>
              <a:ea typeface="Arial"/>
              <a:cs typeface="Arial"/>
              <a:sym typeface="Arial"/>
            </a:endParaRPr>
          </a:p>
        </p:txBody>
      </p:sp>
      <p:sp>
        <p:nvSpPr>
          <p:cNvPr id="971" name="Google Shape;971;g3a1d166e43091317_34"/>
          <p:cNvSpPr txBox="1"/>
          <p:nvPr>
            <p:ph idx="5" type="body"/>
          </p:nvPr>
        </p:nvSpPr>
        <p:spPr>
          <a:xfrm>
            <a:off x="6300000" y="4680000"/>
            <a:ext cx="5580000" cy="12288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Suivre les instructions du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Préparer la machine pour réaliser le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les codes sur l’IDE</a:t>
            </a:r>
            <a:endParaRPr sz="13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Font typeface="Arial"/>
              <a:buNone/>
            </a:pPr>
            <a:r>
              <a:t/>
            </a:r>
            <a:endParaRPr sz="13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g3a1d166e43091317_42"/>
          <p:cNvSpPr txBox="1"/>
          <p:nvPr>
            <p:ph idx="5" type="body"/>
          </p:nvPr>
        </p:nvSpPr>
        <p:spPr>
          <a:xfrm>
            <a:off x="6245570" y="564975"/>
            <a:ext cx="5760000" cy="313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Font typeface="Calibri"/>
              <a:buNone/>
            </a:pPr>
            <a:r>
              <a:rPr lang="fr-FR"/>
              <a:t>Pour le formateur</a:t>
            </a:r>
            <a:endParaRPr/>
          </a:p>
        </p:txBody>
      </p:sp>
      <p:sp>
        <p:nvSpPr>
          <p:cNvPr id="977" name="Google Shape;977;g3a1d166e43091317_42"/>
          <p:cNvSpPr txBox="1"/>
          <p:nvPr>
            <p:ph idx="6" type="body"/>
          </p:nvPr>
        </p:nvSpPr>
        <p:spPr>
          <a:xfrm>
            <a:off x="6245570" y="2075762"/>
            <a:ext cx="5760000" cy="313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Font typeface="Calibri"/>
              <a:buNone/>
            </a:pPr>
            <a:r>
              <a:rPr lang="fr-FR"/>
              <a:t>Pour l’apprenant</a:t>
            </a:r>
            <a:endParaRPr/>
          </a:p>
        </p:txBody>
      </p:sp>
      <p:sp>
        <p:nvSpPr>
          <p:cNvPr id="978" name="Google Shape;978;g3a1d166e43091317_42"/>
          <p:cNvSpPr txBox="1"/>
          <p:nvPr>
            <p:ph idx="7" type="body"/>
          </p:nvPr>
        </p:nvSpPr>
        <p:spPr>
          <a:xfrm>
            <a:off x="6245570" y="3751648"/>
            <a:ext cx="5760000" cy="31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7842"/>
              </a:buClr>
              <a:buSzPts val="1600"/>
              <a:buFont typeface="Calibri"/>
              <a:buNone/>
            </a:pPr>
            <a:r>
              <a:rPr lang="fr-FR"/>
              <a:t>Conditions de réalisation</a:t>
            </a:r>
            <a:endParaRPr/>
          </a:p>
          <a:p>
            <a:pPr indent="0" lvl="0" marL="0" rtl="0" algn="l">
              <a:lnSpc>
                <a:spcPct val="100000"/>
              </a:lnSpc>
              <a:spcBef>
                <a:spcPts val="0"/>
              </a:spcBef>
              <a:spcAft>
                <a:spcPts val="0"/>
              </a:spcAft>
              <a:buClr>
                <a:srgbClr val="007842"/>
              </a:buClr>
              <a:buSzPts val="1600"/>
              <a:buFont typeface="Calibri"/>
              <a:buNone/>
            </a:pPr>
            <a:r>
              <a:t/>
            </a:r>
            <a:endParaRPr/>
          </a:p>
        </p:txBody>
      </p:sp>
      <p:sp>
        <p:nvSpPr>
          <p:cNvPr id="979" name="Google Shape;979;g3a1d166e43091317_42"/>
          <p:cNvSpPr txBox="1"/>
          <p:nvPr>
            <p:ph idx="8" type="body"/>
          </p:nvPr>
        </p:nvSpPr>
        <p:spPr>
          <a:xfrm>
            <a:off x="6245570" y="5374471"/>
            <a:ext cx="5760000" cy="31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Critère de réussite</a:t>
            </a:r>
            <a:endParaRPr/>
          </a:p>
          <a:p>
            <a:pPr indent="0" lvl="0" marL="0" rtl="0" algn="l">
              <a:lnSpc>
                <a:spcPct val="100000"/>
              </a:lnSpc>
              <a:spcBef>
                <a:spcPts val="0"/>
              </a:spcBef>
              <a:spcAft>
                <a:spcPts val="0"/>
              </a:spcAft>
              <a:buClr>
                <a:srgbClr val="007842"/>
              </a:buClr>
              <a:buSzPts val="1600"/>
              <a:buFont typeface="Calibri"/>
              <a:buNone/>
            </a:pPr>
            <a:r>
              <a:t/>
            </a:r>
            <a:endParaRPr/>
          </a:p>
        </p:txBody>
      </p:sp>
      <p:sp>
        <p:nvSpPr>
          <p:cNvPr id="980" name="Google Shape;980;g3a1d166e43091317_42"/>
          <p:cNvSpPr txBox="1"/>
          <p:nvPr>
            <p:ph idx="1" type="body"/>
          </p:nvPr>
        </p:nvSpPr>
        <p:spPr>
          <a:xfrm>
            <a:off x="6245570" y="903777"/>
            <a:ext cx="5760000" cy="11556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suivre les étapes de l’énnoncé</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et exécuter le code fourni</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réaliser le travail sur leurs</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machines</a:t>
            </a:r>
            <a:endParaRPr sz="1300">
              <a:solidFill>
                <a:schemeClr val="dk1"/>
              </a:solidFill>
              <a:latin typeface="Arial"/>
              <a:ea typeface="Arial"/>
              <a:cs typeface="Arial"/>
              <a:sym typeface="Arial"/>
            </a:endParaRPr>
          </a:p>
          <a:p>
            <a:pPr indent="-266700" lvl="0" marL="342900" rtl="0" algn="just">
              <a:lnSpc>
                <a:spcPct val="100000"/>
              </a:lnSpc>
              <a:spcBef>
                <a:spcPts val="0"/>
              </a:spcBef>
              <a:spcAft>
                <a:spcPts val="0"/>
              </a:spcAft>
              <a:buClr>
                <a:srgbClr val="565656"/>
              </a:buClr>
              <a:buSzPts val="1200"/>
              <a:buFont typeface="Arial"/>
              <a:buNone/>
            </a:pPr>
            <a:r>
              <a:t/>
            </a:r>
            <a:endParaRPr sz="1300">
              <a:solidFill>
                <a:schemeClr val="dk1"/>
              </a:solidFill>
              <a:latin typeface="Arial"/>
              <a:ea typeface="Arial"/>
              <a:cs typeface="Arial"/>
              <a:sym typeface="Arial"/>
            </a:endParaRPr>
          </a:p>
        </p:txBody>
      </p:sp>
      <p:sp>
        <p:nvSpPr>
          <p:cNvPr id="981" name="Google Shape;981;g3a1d166e43091317_42"/>
          <p:cNvSpPr txBox="1"/>
          <p:nvPr>
            <p:ph idx="2" type="body"/>
          </p:nvPr>
        </p:nvSpPr>
        <p:spPr>
          <a:xfrm>
            <a:off x="6245570" y="2406183"/>
            <a:ext cx="5760000" cy="1328700"/>
          </a:xfrm>
          <a:prstGeom prst="rect">
            <a:avLst/>
          </a:prstGeom>
          <a:noFill/>
          <a:ln>
            <a:noFill/>
          </a:ln>
        </p:spPr>
        <p:txBody>
          <a:bodyPr anchorCtr="0" anchor="t" bIns="45700" lIns="91425" spcFirstLastPara="1" rIns="91425" wrap="square" tIns="45700">
            <a:noAutofit/>
          </a:bodyPr>
          <a:lstStyle/>
          <a:p>
            <a:pPr indent="-311150" lvl="0" marL="457200" marR="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Créer un projet du travail</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Sécuriser l’échange de l’application</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Protéger le code de l’APK</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Optimiser la taille de l’APK</a:t>
            </a:r>
            <a:endParaRPr sz="1300">
              <a:solidFill>
                <a:schemeClr val="dk1"/>
              </a:solidFill>
              <a:latin typeface="Arial"/>
              <a:ea typeface="Arial"/>
              <a:cs typeface="Arial"/>
              <a:sym typeface="Arial"/>
            </a:endParaRPr>
          </a:p>
          <a:p>
            <a:pPr indent="0" lvl="0" marL="457200" marR="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982" name="Google Shape;982;g3a1d166e43091317_42"/>
          <p:cNvSpPr txBox="1"/>
          <p:nvPr>
            <p:ph idx="3" type="body"/>
          </p:nvPr>
        </p:nvSpPr>
        <p:spPr>
          <a:xfrm>
            <a:off x="6245570" y="4083661"/>
            <a:ext cx="5760000" cy="12744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Support de résumé théorique</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Android Studio installé</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Compte OAuth</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Certificat de SSL</a:t>
            </a:r>
            <a:endParaRPr sz="1300">
              <a:solidFill>
                <a:schemeClr val="dk1"/>
              </a:solidFill>
              <a:latin typeface="Arial"/>
              <a:ea typeface="Arial"/>
              <a:cs typeface="Arial"/>
              <a:sym typeface="Arial"/>
            </a:endParaRPr>
          </a:p>
        </p:txBody>
      </p:sp>
      <p:sp>
        <p:nvSpPr>
          <p:cNvPr id="983" name="Google Shape;983;g3a1d166e43091317_42"/>
          <p:cNvSpPr txBox="1"/>
          <p:nvPr>
            <p:ph idx="4" type="body"/>
          </p:nvPr>
        </p:nvSpPr>
        <p:spPr>
          <a:xfrm>
            <a:off x="6245570" y="5708000"/>
            <a:ext cx="5760000" cy="11499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Le stagiaire est-il capable de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Sécuriser l’échange entre l’application et le serveur</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a:t>
            </a:r>
            <a:r>
              <a:rPr lang="fr-FR" sz="1300">
                <a:solidFill>
                  <a:schemeClr val="dk1"/>
                </a:solidFill>
                <a:latin typeface="Arial"/>
                <a:ea typeface="Arial"/>
                <a:cs typeface="Arial"/>
                <a:sym typeface="Arial"/>
              </a:rPr>
              <a:t>Obfusquer</a:t>
            </a:r>
            <a:r>
              <a:rPr lang="fr-FR" sz="1300">
                <a:solidFill>
                  <a:schemeClr val="dk1"/>
                </a:solidFill>
                <a:latin typeface="Arial"/>
                <a:ea typeface="Arial"/>
                <a:cs typeface="Arial"/>
                <a:sym typeface="Arial"/>
              </a:rPr>
              <a:t> le code source de l’application</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g3a1d166e43091317_53"/>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3</a:t>
            </a:r>
            <a:endParaRPr/>
          </a:p>
        </p:txBody>
      </p:sp>
      <p:sp>
        <p:nvSpPr>
          <p:cNvPr id="989" name="Google Shape;989;g3a1d166e43091317_53"/>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fr-FR"/>
              <a:t>Sécuriser une application qui communique avec un serveur</a:t>
            </a:r>
            <a:endParaRPr/>
          </a:p>
        </p:txBody>
      </p:sp>
      <p:sp>
        <p:nvSpPr>
          <p:cNvPr id="990" name="Google Shape;990;g3a1d166e43091317_53"/>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spcBef>
                <a:spcPts val="60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p:txBody>
      </p:sp>
      <p:sp>
        <p:nvSpPr>
          <p:cNvPr id="991" name="Google Shape;991;g3a1d166e43091317_53"/>
          <p:cNvSpPr txBox="1"/>
          <p:nvPr>
            <p:ph idx="3" type="body"/>
          </p:nvPr>
        </p:nvSpPr>
        <p:spPr>
          <a:xfrm>
            <a:off x="6438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a:t>Utiliser OAUTH : Google Sign-In</a:t>
            </a:r>
            <a:endParaRPr/>
          </a:p>
        </p:txBody>
      </p:sp>
      <p:sp>
        <p:nvSpPr>
          <p:cNvPr id="992" name="Google Shape;992;g3a1d166e43091317_53"/>
          <p:cNvSpPr txBox="1"/>
          <p:nvPr/>
        </p:nvSpPr>
        <p:spPr>
          <a:xfrm>
            <a:off x="692425" y="1905225"/>
            <a:ext cx="6005100" cy="1262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just">
              <a:lnSpc>
                <a:spcPct val="133333"/>
              </a:lnSpc>
              <a:spcBef>
                <a:spcPts val="60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apply </a:t>
            </a:r>
            <a:r>
              <a:rPr b="1" lang="fr-FR" sz="1100">
                <a:solidFill>
                  <a:srgbClr val="067D17"/>
                </a:solidFill>
                <a:highlight>
                  <a:srgbClr val="FFFFFF"/>
                </a:highlight>
                <a:latin typeface="Courier New"/>
                <a:ea typeface="Courier New"/>
                <a:cs typeface="Courier New"/>
                <a:sym typeface="Courier New"/>
              </a:rPr>
              <a:t>plugin</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'com.android.application'</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60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dependencies {</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60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implementation </a:t>
            </a:r>
            <a:r>
              <a:rPr b="1" lang="fr-FR" sz="1100">
                <a:solidFill>
                  <a:srgbClr val="067D17"/>
                </a:solidFill>
                <a:highlight>
                  <a:srgbClr val="FFFFFF"/>
                </a:highlight>
                <a:latin typeface="Courier New"/>
                <a:ea typeface="Courier New"/>
                <a:cs typeface="Courier New"/>
                <a:sym typeface="Courier New"/>
              </a:rPr>
              <a:t>'com.google.android.gms:play-services-auth:20.4.1'</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60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a:p>
        </p:txBody>
      </p:sp>
      <p:sp>
        <p:nvSpPr>
          <p:cNvPr id="993" name="Google Shape;993;g3a1d166e43091317_53"/>
          <p:cNvSpPr txBox="1"/>
          <p:nvPr/>
        </p:nvSpPr>
        <p:spPr>
          <a:xfrm>
            <a:off x="7594100" y="1828100"/>
            <a:ext cx="4382400" cy="585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300"/>
              <a:t>Ajouter les dépendances de Google dans le fichier Build.gradle</a:t>
            </a:r>
            <a:endParaRPr sz="1300"/>
          </a:p>
        </p:txBody>
      </p:sp>
      <p:cxnSp>
        <p:nvCxnSpPr>
          <p:cNvPr id="994" name="Google Shape;994;g3a1d166e43091317_53"/>
          <p:cNvCxnSpPr/>
          <p:nvPr/>
        </p:nvCxnSpPr>
        <p:spPr>
          <a:xfrm flipH="1">
            <a:off x="6757775" y="2266725"/>
            <a:ext cx="752700" cy="142200"/>
          </a:xfrm>
          <a:prstGeom prst="straightConnector1">
            <a:avLst/>
          </a:prstGeom>
          <a:noFill/>
          <a:ln cap="flat" cmpd="sng" w="9525">
            <a:solidFill>
              <a:schemeClr val="dk2"/>
            </a:solidFill>
            <a:prstDash val="solid"/>
            <a:round/>
            <a:headEnd len="med" w="med" type="none"/>
            <a:tailEnd len="med" w="med" type="stealth"/>
          </a:ln>
        </p:spPr>
      </p:cxnSp>
      <p:sp>
        <p:nvSpPr>
          <p:cNvPr id="995" name="Google Shape;995;g3a1d166e43091317_53"/>
          <p:cNvSpPr txBox="1"/>
          <p:nvPr/>
        </p:nvSpPr>
        <p:spPr>
          <a:xfrm>
            <a:off x="777925" y="3320500"/>
            <a:ext cx="10479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Sur la page "</a:t>
            </a:r>
            <a:r>
              <a:rPr b="1" lang="fr-FR" sz="1300"/>
              <a:t>Identifiants</a:t>
            </a:r>
            <a:r>
              <a:rPr lang="fr-FR" sz="1300"/>
              <a:t>", créez un ID client de type </a:t>
            </a:r>
            <a:r>
              <a:rPr b="1" lang="fr-FR" sz="1300"/>
              <a:t>Android</a:t>
            </a:r>
            <a:r>
              <a:rPr lang="fr-FR" sz="1300"/>
              <a:t> pour votre application, si vous n'en avez pas déjà un. Vous devrez spécifier le nom du package de votre application et l'empreinte du certificat SHA-1.</a:t>
            </a:r>
            <a:endParaRPr sz="1300"/>
          </a:p>
        </p:txBody>
      </p:sp>
      <p:pic>
        <p:nvPicPr>
          <p:cNvPr id="996" name="Google Shape;996;g3a1d166e43091317_53"/>
          <p:cNvPicPr preferRelativeResize="0"/>
          <p:nvPr/>
        </p:nvPicPr>
        <p:blipFill>
          <a:blip r:embed="rId3">
            <a:alphaModFix/>
          </a:blip>
          <a:stretch>
            <a:fillRect/>
          </a:stretch>
        </p:blipFill>
        <p:spPr>
          <a:xfrm>
            <a:off x="796200" y="4208900"/>
            <a:ext cx="4862051" cy="1988164"/>
          </a:xfrm>
          <a:prstGeom prst="rect">
            <a:avLst/>
          </a:prstGeom>
          <a:noFill/>
          <a:ln>
            <a:noFill/>
          </a:ln>
        </p:spPr>
      </p:pic>
      <p:pic>
        <p:nvPicPr>
          <p:cNvPr id="997" name="Google Shape;997;g3a1d166e43091317_53"/>
          <p:cNvPicPr preferRelativeResize="0"/>
          <p:nvPr/>
        </p:nvPicPr>
        <p:blipFill>
          <a:blip r:embed="rId4">
            <a:alphaModFix/>
          </a:blip>
          <a:stretch>
            <a:fillRect/>
          </a:stretch>
        </p:blipFill>
        <p:spPr>
          <a:xfrm>
            <a:off x="5954875" y="4134400"/>
            <a:ext cx="5632275" cy="2091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g220a4a3572b_0_469"/>
          <p:cNvSpPr txBox="1"/>
          <p:nvPr>
            <p:ph idx="3" type="body"/>
          </p:nvPr>
        </p:nvSpPr>
        <p:spPr>
          <a:xfrm>
            <a:off x="6438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fr-FR"/>
              <a:t>Utiliser OAUTH</a:t>
            </a:r>
            <a:r>
              <a:rPr lang="fr-FR"/>
              <a:t> : Google Sign-In</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lang="fr-FR"/>
              <a:t> </a:t>
            </a:r>
            <a:endParaRPr/>
          </a:p>
          <a:p>
            <a:pPr indent="0" lvl="0" marL="0" rtl="0" algn="l">
              <a:lnSpc>
                <a:spcPct val="100000"/>
              </a:lnSpc>
              <a:spcBef>
                <a:spcPts val="0"/>
              </a:spcBef>
              <a:spcAft>
                <a:spcPts val="0"/>
              </a:spcAft>
              <a:buClr>
                <a:srgbClr val="007842"/>
              </a:buClr>
              <a:buSzPts val="1600"/>
              <a:buNone/>
            </a:pPr>
            <a:r>
              <a:rPr lang="fr-FR"/>
              <a:t> </a:t>
            </a:r>
            <a:endParaRPr/>
          </a:p>
        </p:txBody>
      </p:sp>
      <p:sp>
        <p:nvSpPr>
          <p:cNvPr id="1003" name="Google Shape;1003;g220a4a3572b_0_469"/>
          <p:cNvSpPr txBox="1"/>
          <p:nvPr/>
        </p:nvSpPr>
        <p:spPr>
          <a:xfrm>
            <a:off x="669200" y="2049275"/>
            <a:ext cx="5620200" cy="7851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Char char="●"/>
            </a:pPr>
            <a:r>
              <a:rPr lang="fr-FR" sz="1300"/>
              <a:t>Dans la méthode </a:t>
            </a:r>
            <a:r>
              <a:rPr b="1" lang="fr-FR" sz="1300"/>
              <a:t>onCreate</a:t>
            </a:r>
            <a:r>
              <a:rPr lang="fr-FR" sz="1300"/>
              <a:t> de votre activité de connexion, configurez Google Sign-In pour demander les données utilisateur requises par votre application</a:t>
            </a:r>
            <a:endParaRPr sz="1300"/>
          </a:p>
        </p:txBody>
      </p:sp>
      <p:sp>
        <p:nvSpPr>
          <p:cNvPr id="1004" name="Google Shape;1004;g220a4a3572b_0_469"/>
          <p:cNvSpPr txBox="1"/>
          <p:nvPr/>
        </p:nvSpPr>
        <p:spPr>
          <a:xfrm>
            <a:off x="676650" y="2903275"/>
            <a:ext cx="5512500" cy="15393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gso</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GoogleSignInOptions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GoogleSignInOptions</a:t>
            </a:r>
            <a:r>
              <a:rPr b="1" lang="fr-FR" sz="1100">
                <a:solidFill>
                  <a:srgbClr val="080808"/>
                </a:solidFill>
                <a:highlight>
                  <a:srgbClr val="FFFFFF"/>
                </a:highlight>
                <a:latin typeface="Courier New"/>
                <a:ea typeface="Courier New"/>
                <a:cs typeface="Courier New"/>
                <a:sym typeface="Courier New"/>
              </a:rPr>
              <a:t>.Builder(</a:t>
            </a:r>
            <a:r>
              <a:rPr b="1" lang="fr-FR" sz="1100">
                <a:solidFill>
                  <a:schemeClr val="dk1"/>
                </a:solidFill>
                <a:highlight>
                  <a:srgbClr val="FFFFFF"/>
                </a:highlight>
                <a:latin typeface="Courier New"/>
                <a:ea typeface="Courier New"/>
                <a:cs typeface="Courier New"/>
                <a:sym typeface="Courier New"/>
              </a:rPr>
              <a:t>GoogleSignInOptions</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DEFAULT_SIGN_IN</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.requestEmail()</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.build()</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chemeClr val="dk1"/>
                </a:solidFill>
                <a:highlight>
                  <a:srgbClr val="FFFFFF"/>
                </a:highlight>
                <a:latin typeface="Courier New"/>
                <a:ea typeface="Courier New"/>
                <a:cs typeface="Courier New"/>
                <a:sym typeface="Courier New"/>
              </a:rPr>
              <a:t>mGoogleSignInClient </a:t>
            </a:r>
            <a:r>
              <a:rPr b="1" lang="fr-FR" sz="1100">
                <a:solidFill>
                  <a:srgbClr val="080808"/>
                </a:solidFill>
                <a:highlight>
                  <a:srgbClr val="FFFFFF"/>
                </a:highlight>
                <a:latin typeface="Courier New"/>
                <a:ea typeface="Courier New"/>
                <a:cs typeface="Courier New"/>
                <a:sym typeface="Courier New"/>
              </a:rPr>
              <a:t>= GoogleSignIn.getClient(</a:t>
            </a:r>
            <a:r>
              <a:rPr b="1" lang="fr-FR" sz="1100">
                <a:solidFill>
                  <a:srgbClr val="0033B3"/>
                </a:solidFill>
                <a:highlight>
                  <a:srgbClr val="FFFFFF"/>
                </a:highlight>
                <a:latin typeface="Courier New"/>
                <a:ea typeface="Courier New"/>
                <a:cs typeface="Courier New"/>
                <a:sym typeface="Courier New"/>
              </a:rPr>
              <a:t>this</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gso</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033B3"/>
              </a:solidFill>
              <a:highlight>
                <a:srgbClr val="FFFFFF"/>
              </a:highlight>
              <a:latin typeface="Courier New"/>
              <a:ea typeface="Courier New"/>
              <a:cs typeface="Courier New"/>
              <a:sym typeface="Courier New"/>
            </a:endParaRPr>
          </a:p>
        </p:txBody>
      </p:sp>
      <p:sp>
        <p:nvSpPr>
          <p:cNvPr id="1005" name="Google Shape;1005;g220a4a3572b_0_469"/>
          <p:cNvSpPr txBox="1"/>
          <p:nvPr/>
        </p:nvSpPr>
        <p:spPr>
          <a:xfrm>
            <a:off x="6389775" y="2031600"/>
            <a:ext cx="5011500" cy="845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1200"/>
              </a:spcBef>
              <a:spcAft>
                <a:spcPts val="0"/>
              </a:spcAft>
              <a:buSzPts val="1300"/>
              <a:buChar char="●"/>
            </a:pPr>
            <a:r>
              <a:rPr lang="fr-FR" sz="1300">
                <a:solidFill>
                  <a:srgbClr val="202124"/>
                </a:solidFill>
                <a:highlight>
                  <a:srgbClr val="FFFFFF"/>
                </a:highlight>
              </a:rPr>
              <a:t>Dans la méthode </a:t>
            </a:r>
            <a:r>
              <a:rPr b="1" lang="fr-FR" sz="1300">
                <a:solidFill>
                  <a:schemeClr val="dk1"/>
                </a:solidFill>
                <a:highlight>
                  <a:srgbClr val="FFFFFF"/>
                </a:highlight>
              </a:rPr>
              <a:t>onStart</a:t>
            </a:r>
            <a:r>
              <a:rPr lang="fr-FR" sz="1300">
                <a:solidFill>
                  <a:srgbClr val="202124"/>
                </a:solidFill>
                <a:highlight>
                  <a:srgbClr val="FFFFFF"/>
                </a:highlight>
              </a:rPr>
              <a:t> de votre activité, vérifiez si un utilisateur s'est déjà connecté à votre application avec Google.</a:t>
            </a:r>
            <a:endParaRPr sz="1300"/>
          </a:p>
        </p:txBody>
      </p:sp>
      <p:sp>
        <p:nvSpPr>
          <p:cNvPr id="1006" name="Google Shape;1006;g220a4a3572b_0_469"/>
          <p:cNvSpPr txBox="1"/>
          <p:nvPr/>
        </p:nvSpPr>
        <p:spPr>
          <a:xfrm>
            <a:off x="6331225" y="2913475"/>
            <a:ext cx="4968000" cy="5232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account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GoogleSignIn</a:t>
            </a:r>
            <a:r>
              <a:rPr b="1" lang="fr-FR" sz="1100">
                <a:solidFill>
                  <a:srgbClr val="080808"/>
                </a:solidFill>
                <a:highlight>
                  <a:srgbClr val="FFFFFF"/>
                </a:highlight>
                <a:latin typeface="Courier New"/>
                <a:ea typeface="Courier New"/>
                <a:cs typeface="Courier New"/>
                <a:sym typeface="Courier New"/>
              </a:rPr>
              <a:t>.getLastSignedInAccount(</a:t>
            </a:r>
            <a:r>
              <a:rPr b="1" lang="fr-FR" sz="1100">
                <a:solidFill>
                  <a:srgbClr val="0033B3"/>
                </a:solidFill>
                <a:highlight>
                  <a:srgbClr val="FFFFFF"/>
                </a:highlight>
                <a:latin typeface="Courier New"/>
                <a:ea typeface="Courier New"/>
                <a:cs typeface="Courier New"/>
                <a:sym typeface="Courier New"/>
              </a:rPr>
              <a:t>this</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updateUI(</a:t>
            </a:r>
            <a:r>
              <a:rPr b="1" lang="fr-FR" sz="1100">
                <a:solidFill>
                  <a:schemeClr val="dk1"/>
                </a:solidFill>
                <a:highlight>
                  <a:srgbClr val="FFFFFF"/>
                </a:highlight>
                <a:latin typeface="Courier New"/>
                <a:ea typeface="Courier New"/>
                <a:cs typeface="Courier New"/>
                <a:sym typeface="Courier New"/>
              </a:rPr>
              <a:t>account</a:t>
            </a:r>
            <a:r>
              <a:rPr b="1" lang="fr-FR" sz="1100">
                <a:solidFill>
                  <a:srgbClr val="080808"/>
                </a:solidFill>
                <a:highlight>
                  <a:srgbClr val="FFFFFF"/>
                </a:highlight>
                <a:latin typeface="Courier New"/>
                <a:ea typeface="Courier New"/>
                <a:cs typeface="Courier New"/>
                <a:sym typeface="Courier New"/>
              </a:rPr>
              <a:t>)</a:t>
            </a:r>
            <a:endParaRPr b="1"/>
          </a:p>
        </p:txBody>
      </p:sp>
      <p:pic>
        <p:nvPicPr>
          <p:cNvPr id="1007" name="Google Shape;1007;g220a4a3572b_0_469"/>
          <p:cNvPicPr preferRelativeResize="0"/>
          <p:nvPr/>
        </p:nvPicPr>
        <p:blipFill>
          <a:blip r:embed="rId3">
            <a:alphaModFix/>
          </a:blip>
          <a:stretch>
            <a:fillRect/>
          </a:stretch>
        </p:blipFill>
        <p:spPr>
          <a:xfrm>
            <a:off x="2569663" y="5813225"/>
            <a:ext cx="1819275" cy="438150"/>
          </a:xfrm>
          <a:prstGeom prst="rect">
            <a:avLst/>
          </a:prstGeom>
          <a:noFill/>
          <a:ln>
            <a:noFill/>
          </a:ln>
        </p:spPr>
      </p:pic>
      <p:sp>
        <p:nvSpPr>
          <p:cNvPr id="1008" name="Google Shape;1008;g220a4a3572b_0_469"/>
          <p:cNvSpPr txBox="1"/>
          <p:nvPr/>
        </p:nvSpPr>
        <p:spPr>
          <a:xfrm>
            <a:off x="1254625" y="5202275"/>
            <a:ext cx="4758900" cy="615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202124"/>
              </a:buClr>
              <a:buSzPts val="1300"/>
              <a:buChar char="●"/>
            </a:pPr>
            <a:r>
              <a:rPr lang="fr-FR" sz="1300">
                <a:solidFill>
                  <a:srgbClr val="202124"/>
                </a:solidFill>
                <a:highlight>
                  <a:srgbClr val="FFFFFF"/>
                </a:highlight>
              </a:rPr>
              <a:t>Ajoutez le </a:t>
            </a:r>
            <a:r>
              <a:rPr b="1" lang="fr-FR" sz="1300">
                <a:solidFill>
                  <a:srgbClr val="202124"/>
                </a:solidFill>
                <a:highlight>
                  <a:srgbClr val="FFFFFF"/>
                </a:highlight>
              </a:rPr>
              <a:t>SignInButton</a:t>
            </a:r>
            <a:r>
              <a:rPr lang="fr-FR" sz="1300">
                <a:solidFill>
                  <a:srgbClr val="202124"/>
                </a:solidFill>
                <a:highlight>
                  <a:srgbClr val="FFFFFF"/>
                </a:highlight>
              </a:rPr>
              <a:t> dans la mise en page de votre application:</a:t>
            </a:r>
            <a:endParaRPr sz="1300"/>
          </a:p>
        </p:txBody>
      </p:sp>
      <p:sp>
        <p:nvSpPr>
          <p:cNvPr id="1009" name="Google Shape;1009;g220a4a3572b_0_469"/>
          <p:cNvSpPr txBox="1"/>
          <p:nvPr/>
        </p:nvSpPr>
        <p:spPr>
          <a:xfrm>
            <a:off x="7280000" y="4503450"/>
            <a:ext cx="3412500" cy="1362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&lt;</a:t>
            </a:r>
            <a:r>
              <a:rPr b="1" lang="fr-FR" sz="1100">
                <a:solidFill>
                  <a:srgbClr val="0033B3"/>
                </a:solidFill>
                <a:highlight>
                  <a:srgbClr val="FFFFFF"/>
                </a:highlight>
                <a:latin typeface="Courier New"/>
                <a:ea typeface="Courier New"/>
                <a:cs typeface="Courier New"/>
                <a:sym typeface="Courier New"/>
              </a:rPr>
              <a:t>com.google.android.gms.common.SignInButton</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android</a:t>
            </a:r>
            <a:r>
              <a:rPr b="1" lang="fr-FR" sz="1100">
                <a:solidFill>
                  <a:srgbClr val="174AD4"/>
                </a:solidFill>
                <a:highlight>
                  <a:srgbClr val="FFFFFF"/>
                </a:highlight>
                <a:latin typeface="Courier New"/>
                <a:ea typeface="Courier New"/>
                <a:cs typeface="Courier New"/>
                <a:sym typeface="Courier New"/>
              </a:rPr>
              <a:t>:id</a:t>
            </a:r>
            <a:r>
              <a:rPr b="1" lang="fr-FR" sz="1100">
                <a:solidFill>
                  <a:srgbClr val="067D17"/>
                </a:solidFill>
                <a:highlight>
                  <a:srgbClr val="FFFFFF"/>
                </a:highlight>
                <a:latin typeface="Courier New"/>
                <a:ea typeface="Courier New"/>
                <a:cs typeface="Courier New"/>
                <a:sym typeface="Courier New"/>
              </a:rPr>
              <a:t>="@+id/sign_in_button"</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android</a:t>
            </a:r>
            <a:r>
              <a:rPr b="1" lang="fr-FR" sz="1100">
                <a:solidFill>
                  <a:srgbClr val="174AD4"/>
                </a:solidFill>
                <a:highlight>
                  <a:srgbClr val="FFFFFF"/>
                </a:highlight>
                <a:latin typeface="Courier New"/>
                <a:ea typeface="Courier New"/>
                <a:cs typeface="Courier New"/>
                <a:sym typeface="Courier New"/>
              </a:rPr>
              <a:t>:layout_width</a:t>
            </a:r>
            <a:r>
              <a:rPr b="1" lang="fr-FR" sz="1100">
                <a:solidFill>
                  <a:srgbClr val="067D17"/>
                </a:solidFill>
                <a:highlight>
                  <a:srgbClr val="FFFFFF"/>
                </a:highlight>
                <a:latin typeface="Courier New"/>
                <a:ea typeface="Courier New"/>
                <a:cs typeface="Courier New"/>
                <a:sym typeface="Courier New"/>
              </a:rPr>
              <a:t>="wrap_content"</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android</a:t>
            </a:r>
            <a:r>
              <a:rPr b="1" lang="fr-FR" sz="1100">
                <a:solidFill>
                  <a:srgbClr val="174AD4"/>
                </a:solidFill>
                <a:highlight>
                  <a:srgbClr val="FFFFFF"/>
                </a:highlight>
                <a:latin typeface="Courier New"/>
                <a:ea typeface="Courier New"/>
                <a:cs typeface="Courier New"/>
                <a:sym typeface="Courier New"/>
              </a:rPr>
              <a:t>:layout_height</a:t>
            </a:r>
            <a:r>
              <a:rPr b="1" lang="fr-FR" sz="1100">
                <a:solidFill>
                  <a:srgbClr val="067D17"/>
                </a:solidFill>
                <a:highlight>
                  <a:srgbClr val="FFFFFF"/>
                </a:highlight>
                <a:latin typeface="Courier New"/>
                <a:ea typeface="Courier New"/>
                <a:cs typeface="Courier New"/>
                <a:sym typeface="Courier New"/>
              </a:rPr>
              <a:t>="wrap_content" </a:t>
            </a:r>
            <a:r>
              <a:rPr b="1" lang="fr-FR" sz="1100">
                <a:solidFill>
                  <a:srgbClr val="080808"/>
                </a:solidFill>
                <a:highlight>
                  <a:srgbClr val="FFFFFF"/>
                </a:highlight>
                <a:latin typeface="Courier New"/>
                <a:ea typeface="Courier New"/>
                <a:cs typeface="Courier New"/>
                <a:sym typeface="Courier New"/>
              </a:rPr>
              <a:t>/&gt;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050">
              <a:solidFill>
                <a:schemeClr val="dk1"/>
              </a:solidFill>
            </a:endParaRPr>
          </a:p>
        </p:txBody>
      </p:sp>
      <p:sp>
        <p:nvSpPr>
          <p:cNvPr id="1010" name="Google Shape;1010;g220a4a3572b_0_469"/>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3</a:t>
            </a:r>
            <a:endParaRPr/>
          </a:p>
        </p:txBody>
      </p:sp>
      <p:sp>
        <p:nvSpPr>
          <p:cNvPr id="1011" name="Google Shape;1011;g220a4a3572b_0_469"/>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fr-FR"/>
              <a:t>Sécuriser une application qui communique avec un serveur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g220a4a3572b_0_510"/>
          <p:cNvSpPr txBox="1"/>
          <p:nvPr>
            <p:ph idx="3" type="body"/>
          </p:nvPr>
        </p:nvSpPr>
        <p:spPr>
          <a:xfrm>
            <a:off x="6438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Utiliser OAUTH : Google Sign-In</a:t>
            </a:r>
            <a:endParaRPr/>
          </a:p>
        </p:txBody>
      </p:sp>
      <p:sp>
        <p:nvSpPr>
          <p:cNvPr id="1017" name="Google Shape;1017;g220a4a3572b_0_510"/>
          <p:cNvSpPr txBox="1"/>
          <p:nvPr/>
        </p:nvSpPr>
        <p:spPr>
          <a:xfrm>
            <a:off x="643800" y="1905225"/>
            <a:ext cx="49599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Char char="●"/>
            </a:pPr>
            <a:r>
              <a:rPr lang="fr-FR" sz="1300"/>
              <a:t>Démarrer le parcours de connexion</a:t>
            </a:r>
            <a:endParaRPr sz="1300"/>
          </a:p>
        </p:txBody>
      </p:sp>
      <p:pic>
        <p:nvPicPr>
          <p:cNvPr id="1018" name="Google Shape;1018;g220a4a3572b_0_510"/>
          <p:cNvPicPr preferRelativeResize="0"/>
          <p:nvPr/>
        </p:nvPicPr>
        <p:blipFill>
          <a:blip r:embed="rId3">
            <a:alphaModFix/>
          </a:blip>
          <a:stretch>
            <a:fillRect/>
          </a:stretch>
        </p:blipFill>
        <p:spPr>
          <a:xfrm>
            <a:off x="6741050" y="1627175"/>
            <a:ext cx="3055199" cy="2194926"/>
          </a:xfrm>
          <a:prstGeom prst="rect">
            <a:avLst/>
          </a:prstGeom>
          <a:noFill/>
          <a:ln>
            <a:noFill/>
          </a:ln>
        </p:spPr>
      </p:pic>
      <p:sp>
        <p:nvSpPr>
          <p:cNvPr id="1019" name="Google Shape;1019;g220a4a3572b_0_510"/>
          <p:cNvSpPr txBox="1"/>
          <p:nvPr/>
        </p:nvSpPr>
        <p:spPr>
          <a:xfrm>
            <a:off x="930325" y="3462675"/>
            <a:ext cx="4539600" cy="2385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var </a:t>
            </a:r>
            <a:r>
              <a:rPr b="1" lang="fr-FR" sz="1100">
                <a:solidFill>
                  <a:srgbClr val="871094"/>
                </a:solidFill>
                <a:highlight>
                  <a:srgbClr val="FFFFFF"/>
                </a:highlight>
                <a:latin typeface="Courier New"/>
                <a:ea typeface="Courier New"/>
                <a:cs typeface="Courier New"/>
                <a:sym typeface="Courier New"/>
              </a:rPr>
              <a:t>someActivityResultLauncher</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ActivityResultLauncher</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Intent</a:t>
            </a:r>
            <a:r>
              <a:rPr b="1" lang="fr-FR" sz="1100">
                <a:solidFill>
                  <a:srgbClr val="080808"/>
                </a:solidFill>
                <a:highlight>
                  <a:srgbClr val="FFFFFF"/>
                </a:highlight>
                <a:latin typeface="Courier New"/>
                <a:ea typeface="Courier New"/>
                <a:cs typeface="Courier New"/>
                <a:sym typeface="Courier New"/>
              </a:rPr>
              <a:t>&gt; = registerForActivityResult(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StartActivityForResult(),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00627A"/>
                </a:solidFill>
                <a:highlight>
                  <a:srgbClr val="FFFFFF"/>
                </a:highlight>
                <a:latin typeface="Courier New"/>
                <a:ea typeface="Courier New"/>
                <a:cs typeface="Courier New"/>
                <a:sym typeface="Courier New"/>
              </a:rPr>
              <a:t>ActivityResultCallback</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Any</a:t>
            </a:r>
            <a:r>
              <a:rPr b="1" lang="fr-FR" sz="1100">
                <a:solidFill>
                  <a:srgbClr val="080808"/>
                </a:solidFill>
                <a:highlight>
                  <a:srgbClr val="FFFFFF"/>
                </a:highlight>
                <a:latin typeface="Courier New"/>
                <a:ea typeface="Courier New"/>
                <a:cs typeface="Courier New"/>
                <a:sym typeface="Courier New"/>
              </a:rPr>
              <a:t>&gt; { result -&gt;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if </a:t>
            </a:r>
            <a:r>
              <a:rPr b="1" lang="fr-FR" sz="1100">
                <a:solidFill>
                  <a:srgbClr val="080808"/>
                </a:solidFill>
                <a:highlight>
                  <a:srgbClr val="FFFFFF"/>
                </a:highlight>
                <a:latin typeface="Courier New"/>
                <a:ea typeface="Courier New"/>
                <a:cs typeface="Courier New"/>
                <a:sym typeface="Courier New"/>
              </a:rPr>
              <a:t>(result.getResultCode() === </a:t>
            </a:r>
            <a:r>
              <a:rPr b="1" i="1" lang="fr-FR" sz="1100">
                <a:solidFill>
                  <a:srgbClr val="871094"/>
                </a:solidFill>
                <a:highlight>
                  <a:srgbClr val="FFFFFF"/>
                </a:highlight>
                <a:latin typeface="Courier New"/>
                <a:ea typeface="Courier New"/>
                <a:cs typeface="Courier New"/>
                <a:sym typeface="Courier New"/>
              </a:rPr>
              <a:t>RESULT_OK</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8C8C8C"/>
                </a:solidFill>
                <a:highlight>
                  <a:srgbClr val="FFFFFF"/>
                </a:highlight>
                <a:latin typeface="Courier New"/>
                <a:ea typeface="Courier New"/>
                <a:cs typeface="Courier New"/>
                <a:sym typeface="Courier New"/>
              </a:rPr>
              <a:t>// There are no request codes</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data</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Intent </a:t>
            </a:r>
            <a:r>
              <a:rPr b="1" lang="fr-FR" sz="1100">
                <a:solidFill>
                  <a:srgbClr val="080808"/>
                </a:solidFill>
                <a:highlight>
                  <a:srgbClr val="FFFFFF"/>
                </a:highlight>
                <a:latin typeface="Courier New"/>
                <a:ea typeface="Courier New"/>
                <a:cs typeface="Courier New"/>
                <a:sym typeface="Courier New"/>
              </a:rPr>
              <a:t>= result.getData()</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task</a:t>
            </a:r>
            <a:r>
              <a:rPr b="1" lang="fr-FR" sz="1100">
                <a:solidFill>
                  <a:srgbClr val="080808"/>
                </a:solidFill>
                <a:highlight>
                  <a:srgbClr val="FFFFFF"/>
                </a:highlight>
                <a:latin typeface="Courier New"/>
                <a:ea typeface="Courier New"/>
                <a:cs typeface="Courier New"/>
                <a:sym typeface="Courier New"/>
              </a:rPr>
              <a:t>: Task&lt;GoogleSignInAccount&gt;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GoogleSignIn</a:t>
            </a:r>
            <a:r>
              <a:rPr b="1" lang="fr-FR" sz="1100">
                <a:solidFill>
                  <a:srgbClr val="080808"/>
                </a:solidFill>
                <a:highlight>
                  <a:srgbClr val="FFFFFF"/>
                </a:highlight>
                <a:latin typeface="Courier New"/>
                <a:ea typeface="Courier New"/>
                <a:cs typeface="Courier New"/>
                <a:sym typeface="Courier New"/>
              </a:rPr>
              <a:t>.getSignedInAccountFromIntent(</a:t>
            </a:r>
            <a:r>
              <a:rPr b="1" lang="fr-FR" sz="1100">
                <a:solidFill>
                  <a:schemeClr val="dk1"/>
                </a:solidFill>
                <a:highlight>
                  <a:srgbClr val="FFFFFF"/>
                </a:highlight>
                <a:latin typeface="Courier New"/>
                <a:ea typeface="Courier New"/>
                <a:cs typeface="Courier New"/>
                <a:sym typeface="Courier New"/>
              </a:rPr>
              <a:t>data</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handleSignInResult(</a:t>
            </a:r>
            <a:r>
              <a:rPr b="1" lang="fr-FR" sz="1100">
                <a:solidFill>
                  <a:schemeClr val="dk1"/>
                </a:solidFill>
                <a:highlight>
                  <a:srgbClr val="FFFFFF"/>
                </a:highlight>
                <a:latin typeface="Courier New"/>
                <a:ea typeface="Courier New"/>
                <a:cs typeface="Courier New"/>
                <a:sym typeface="Courier New"/>
              </a:rPr>
              <a:t>task</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a:p>
        </p:txBody>
      </p:sp>
      <p:sp>
        <p:nvSpPr>
          <p:cNvPr id="1020" name="Google Shape;1020;g220a4a3572b_0_510"/>
          <p:cNvSpPr txBox="1"/>
          <p:nvPr/>
        </p:nvSpPr>
        <p:spPr>
          <a:xfrm>
            <a:off x="911750" y="2339200"/>
            <a:ext cx="4558200" cy="1031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private fun </a:t>
            </a:r>
            <a:r>
              <a:rPr b="1" lang="fr-FR" sz="1100">
                <a:solidFill>
                  <a:srgbClr val="00627A"/>
                </a:solidFill>
                <a:highlight>
                  <a:srgbClr val="FFFFFF"/>
                </a:highlight>
                <a:latin typeface="Courier New"/>
                <a:ea typeface="Courier New"/>
                <a:cs typeface="Courier New"/>
                <a:sym typeface="Courier New"/>
              </a:rPr>
              <a:t>signIn</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signInIntent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Intent </a:t>
            </a:r>
            <a:r>
              <a:rPr b="1" lang="fr-FR" sz="1100">
                <a:solidFill>
                  <a:srgbClr val="080808"/>
                </a:solidFill>
                <a:highlight>
                  <a:srgbClr val="FFFFFF"/>
                </a:highlight>
                <a:latin typeface="Courier New"/>
                <a:ea typeface="Courier New"/>
                <a:cs typeface="Courier New"/>
                <a:sym typeface="Courier New"/>
              </a:rPr>
              <a:t>= mGoogleSignInClient.getSignInIntent()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someActivityResultLauncher.launch(</a:t>
            </a:r>
            <a:r>
              <a:rPr b="1" lang="fr-FR" sz="1100">
                <a:solidFill>
                  <a:schemeClr val="dk1"/>
                </a:solidFill>
                <a:highlight>
                  <a:srgbClr val="FFFFFF"/>
                </a:highlight>
                <a:latin typeface="Courier New"/>
                <a:ea typeface="Courier New"/>
                <a:cs typeface="Courier New"/>
                <a:sym typeface="Courier New"/>
              </a:rPr>
              <a:t>signInIntent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a:t>
            </a:r>
            <a:endParaRPr/>
          </a:p>
        </p:txBody>
      </p:sp>
      <p:sp>
        <p:nvSpPr>
          <p:cNvPr id="1021" name="Google Shape;1021;g220a4a3572b_0_510"/>
          <p:cNvSpPr txBox="1"/>
          <p:nvPr/>
        </p:nvSpPr>
        <p:spPr>
          <a:xfrm>
            <a:off x="5603700" y="3718225"/>
            <a:ext cx="5411100" cy="20472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private fun </a:t>
            </a:r>
            <a:r>
              <a:rPr b="1" lang="fr-FR" sz="1100">
                <a:solidFill>
                  <a:srgbClr val="00627A"/>
                </a:solidFill>
                <a:highlight>
                  <a:srgbClr val="FFFFFF"/>
                </a:highlight>
                <a:latin typeface="Courier New"/>
                <a:ea typeface="Courier New"/>
                <a:cs typeface="Courier New"/>
                <a:sym typeface="Courier New"/>
              </a:rPr>
              <a:t>handleSignInResult</a:t>
            </a:r>
            <a:r>
              <a:rPr b="1" lang="fr-FR" sz="1100">
                <a:solidFill>
                  <a:srgbClr val="080808"/>
                </a:solidFill>
                <a:highlight>
                  <a:srgbClr val="FFFFFF"/>
                </a:highlight>
                <a:latin typeface="Courier New"/>
                <a:ea typeface="Courier New"/>
                <a:cs typeface="Courier New"/>
                <a:sym typeface="Courier New"/>
              </a:rPr>
              <a:t>(completedTask: Task&lt;</a:t>
            </a:r>
            <a:r>
              <a:rPr b="1" lang="fr-FR" sz="1100">
                <a:solidFill>
                  <a:schemeClr val="dk1"/>
                </a:solidFill>
                <a:highlight>
                  <a:srgbClr val="FFFFFF"/>
                </a:highlight>
                <a:latin typeface="Courier New"/>
                <a:ea typeface="Courier New"/>
                <a:cs typeface="Courier New"/>
                <a:sym typeface="Courier New"/>
              </a:rPr>
              <a:t>GoogleSignInAccount</a:t>
            </a:r>
            <a:r>
              <a:rPr b="1" lang="fr-FR" sz="1100">
                <a:solidFill>
                  <a:srgbClr val="080808"/>
                </a:solidFill>
                <a:highlight>
                  <a:srgbClr val="FFFFFF"/>
                </a:highlight>
                <a:latin typeface="Courier New"/>
                <a:ea typeface="Courier New"/>
                <a:cs typeface="Courier New"/>
                <a:sym typeface="Courier New"/>
              </a:rPr>
              <a:t>&gt;)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try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account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GoogleSignInAccount </a:t>
            </a:r>
            <a:r>
              <a:rPr b="1" lang="fr-FR" sz="1100">
                <a:solidFill>
                  <a:srgbClr val="080808"/>
                </a:solidFill>
                <a:highlight>
                  <a:srgbClr val="FFFFFF"/>
                </a:highlight>
                <a:latin typeface="Courier New"/>
                <a:ea typeface="Courier New"/>
                <a:cs typeface="Courier New"/>
                <a:sym typeface="Courier New"/>
              </a:rPr>
              <a:t>= completedTask.getResult(</a:t>
            </a:r>
            <a:r>
              <a:rPr b="1" lang="fr-FR" sz="1100">
                <a:solidFill>
                  <a:schemeClr val="dk1"/>
                </a:solidFill>
                <a:highlight>
                  <a:srgbClr val="FFFFFF"/>
                </a:highlight>
                <a:latin typeface="Courier New"/>
                <a:ea typeface="Courier New"/>
                <a:cs typeface="Courier New"/>
                <a:sym typeface="Courier New"/>
              </a:rPr>
              <a:t>ApiException</a:t>
            </a:r>
            <a:r>
              <a:rPr b="1" lang="fr-FR" sz="1100">
                <a:solidFill>
                  <a:srgbClr val="080808"/>
                </a:solidFill>
                <a:highlight>
                  <a:srgbClr val="FFFFFF"/>
                </a:highlight>
                <a:latin typeface="Courier New"/>
                <a:ea typeface="Courier New"/>
                <a:cs typeface="Courier New"/>
                <a:sym typeface="Courier New"/>
              </a:rPr>
              <a:t>::</a:t>
            </a:r>
            <a:r>
              <a:rPr b="1" lang="fr-FR" sz="1100">
                <a:solidFill>
                  <a:srgbClr val="0033B3"/>
                </a:solidFill>
                <a:highlight>
                  <a:srgbClr val="FFFFFF"/>
                </a:highlight>
                <a:latin typeface="Courier New"/>
                <a:ea typeface="Courier New"/>
                <a:cs typeface="Courier New"/>
                <a:sym typeface="Courier New"/>
              </a:rPr>
              <a:t>class</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java</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updateUI(</a:t>
            </a:r>
            <a:r>
              <a:rPr b="1" lang="fr-FR" sz="1100">
                <a:solidFill>
                  <a:schemeClr val="dk1"/>
                </a:solidFill>
                <a:highlight>
                  <a:srgbClr val="FFFFFF"/>
                </a:highlight>
                <a:latin typeface="Courier New"/>
                <a:ea typeface="Courier New"/>
                <a:cs typeface="Courier New"/>
                <a:sym typeface="Courier New"/>
              </a:rPr>
              <a:t>account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 </a:t>
            </a:r>
            <a:r>
              <a:rPr b="1" lang="fr-FR" sz="1100">
                <a:solidFill>
                  <a:srgbClr val="0033B3"/>
                </a:solidFill>
                <a:highlight>
                  <a:srgbClr val="FFFFFF"/>
                </a:highlight>
                <a:latin typeface="Courier New"/>
                <a:ea typeface="Courier New"/>
                <a:cs typeface="Courier New"/>
                <a:sym typeface="Courier New"/>
              </a:rPr>
              <a:t>catch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ApiException</a:t>
            </a:r>
            <a:r>
              <a:rPr b="1" lang="fr-FR" sz="1100">
                <a:solidFill>
                  <a:srgbClr val="080808"/>
                </a:solidFill>
                <a:highlight>
                  <a:srgbClr val="FFFFFF"/>
                </a:highlight>
                <a:latin typeface="Courier New"/>
                <a:ea typeface="Courier New"/>
                <a:cs typeface="Courier New"/>
                <a:sym typeface="Courier New"/>
              </a:rPr>
              <a:t>) {     </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Log.w(TAG, </a:t>
            </a:r>
            <a:r>
              <a:rPr b="1" lang="fr-FR" sz="1100">
                <a:solidFill>
                  <a:srgbClr val="067D17"/>
                </a:solidFill>
                <a:highlight>
                  <a:srgbClr val="FFFFFF"/>
                </a:highlight>
                <a:latin typeface="Courier New"/>
                <a:ea typeface="Courier New"/>
                <a:cs typeface="Courier New"/>
                <a:sym typeface="Courier New"/>
              </a:rPr>
              <a:t>"signInResult:failed code="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e</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statusCode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a:p>
        </p:txBody>
      </p:sp>
      <p:sp>
        <p:nvSpPr>
          <p:cNvPr id="1022" name="Google Shape;1022;g220a4a3572b_0_510"/>
          <p:cNvSpPr txBox="1"/>
          <p:nvPr/>
        </p:nvSpPr>
        <p:spPr>
          <a:xfrm>
            <a:off x="978650" y="5954975"/>
            <a:ext cx="10119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solidFill>
                  <a:srgbClr val="202124"/>
                </a:solidFill>
                <a:highlight>
                  <a:srgbClr val="FFFFFF"/>
                </a:highlight>
              </a:rPr>
              <a:t>Vous pouvez obtenir l'adresse e-mail de l'utilisateur avec </a:t>
            </a:r>
            <a:r>
              <a:rPr b="1" lang="fr-FR" sz="1300">
                <a:solidFill>
                  <a:srgbClr val="202124"/>
                </a:solidFill>
                <a:highlight>
                  <a:srgbClr val="FFFFFF"/>
                </a:highlight>
              </a:rPr>
              <a:t>getEmail</a:t>
            </a:r>
            <a:r>
              <a:rPr lang="fr-FR" sz="1300"/>
              <a:t>.</a:t>
            </a:r>
            <a:endParaRPr sz="1300"/>
          </a:p>
        </p:txBody>
      </p:sp>
      <p:sp>
        <p:nvSpPr>
          <p:cNvPr id="1023" name="Google Shape;1023;g220a4a3572b_0_510"/>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3</a:t>
            </a:r>
            <a:endParaRPr/>
          </a:p>
        </p:txBody>
      </p:sp>
      <p:sp>
        <p:nvSpPr>
          <p:cNvPr id="1024" name="Google Shape;1024;g220a4a3572b_0_510"/>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fr-FR"/>
              <a:t>Sécuriser une application qui communique avec un serveur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2"/>
          <p:cNvSpPr txBox="1"/>
          <p:nvPr>
            <p:ph idx="1" type="body"/>
          </p:nvPr>
        </p:nvSpPr>
        <p:spPr>
          <a:xfrm>
            <a:off x="7102775" y="747925"/>
            <a:ext cx="4664400" cy="5211900"/>
          </a:xfrm>
          <a:prstGeom prst="rect">
            <a:avLst/>
          </a:prstGeom>
          <a:noFill/>
          <a:ln>
            <a:noFill/>
          </a:ln>
        </p:spPr>
        <p:txBody>
          <a:bodyPr anchorCtr="0" anchor="ctr" bIns="72000" lIns="91425" spcFirstLastPara="1" rIns="91425" wrap="square" tIns="144000">
            <a:noAutofit/>
          </a:bodyPr>
          <a:lstStyle/>
          <a:p>
            <a:pPr indent="0" lvl="0" marL="0" rtl="0" algn="ctr">
              <a:lnSpc>
                <a:spcPct val="80000"/>
              </a:lnSpc>
              <a:spcBef>
                <a:spcPts val="0"/>
              </a:spcBef>
              <a:spcAft>
                <a:spcPts val="0"/>
              </a:spcAft>
              <a:buNone/>
            </a:pPr>
            <a:r>
              <a:t/>
            </a:r>
            <a:endParaRPr/>
          </a:p>
          <a:p>
            <a:pPr indent="0" lvl="0" marL="0" rtl="0" algn="ctr">
              <a:lnSpc>
                <a:spcPct val="80000"/>
              </a:lnSpc>
              <a:spcBef>
                <a:spcPts val="0"/>
              </a:spcBef>
              <a:spcAft>
                <a:spcPts val="0"/>
              </a:spcAft>
              <a:buNone/>
            </a:pPr>
            <a:r>
              <a:t/>
            </a:r>
            <a:endParaRPr/>
          </a:p>
          <a:p>
            <a:pPr indent="-288000" lvl="0" marL="288000" rtl="0" algn="ctr">
              <a:lnSpc>
                <a:spcPct val="80000"/>
              </a:lnSpc>
              <a:spcBef>
                <a:spcPts val="0"/>
              </a:spcBef>
              <a:spcAft>
                <a:spcPts val="0"/>
              </a:spcAft>
              <a:buSzPts val="2000"/>
              <a:buAutoNum type="arabicPeriod"/>
            </a:pPr>
            <a:r>
              <a:rPr lang="fr-FR"/>
              <a:t>Manipuler les services Web sous Android</a:t>
            </a:r>
            <a:endParaRPr sz="2000">
              <a:solidFill>
                <a:srgbClr val="565656"/>
              </a:solidFill>
            </a:endParaRPr>
          </a:p>
          <a:p>
            <a:pPr indent="-144000" lvl="0" marL="144000" rtl="0" algn="ctr">
              <a:lnSpc>
                <a:spcPct val="100000"/>
              </a:lnSpc>
              <a:spcBef>
                <a:spcPts val="600"/>
              </a:spcBef>
              <a:spcAft>
                <a:spcPts val="0"/>
              </a:spcAft>
              <a:buClr>
                <a:srgbClr val="565656"/>
              </a:buClr>
              <a:buSzPts val="1400"/>
              <a:buFont typeface="Arial"/>
              <a:buChar char="•"/>
            </a:pPr>
            <a:r>
              <a:rPr b="0" lang="fr-FR" sz="1400">
                <a:solidFill>
                  <a:schemeClr val="dk1"/>
                </a:solidFill>
              </a:rPr>
              <a:t>Activité 1 : Consommation d’une API REST</a:t>
            </a:r>
            <a:endParaRPr b="0" sz="1400">
              <a:solidFill>
                <a:schemeClr val="dk1"/>
              </a:solidFill>
            </a:endParaRPr>
          </a:p>
          <a:p>
            <a:pPr indent="-144000" lvl="0" marL="144000" rtl="0" algn="ctr">
              <a:lnSpc>
                <a:spcPct val="114285"/>
              </a:lnSpc>
              <a:spcBef>
                <a:spcPts val="600"/>
              </a:spcBef>
              <a:spcAft>
                <a:spcPts val="0"/>
              </a:spcAft>
              <a:buClr>
                <a:srgbClr val="565656"/>
              </a:buClr>
              <a:buSzPts val="1400"/>
              <a:buFont typeface="Arial"/>
              <a:buChar char="•"/>
            </a:pPr>
            <a:r>
              <a:rPr b="0" lang="fr-FR" sz="1400">
                <a:solidFill>
                  <a:schemeClr val="dk1"/>
                </a:solidFill>
              </a:rPr>
              <a:t>Activité 2 : </a:t>
            </a:r>
            <a:r>
              <a:rPr b="0" lang="fr-FR" sz="1400">
                <a:solidFill>
                  <a:schemeClr val="dk1"/>
                </a:solidFill>
              </a:rPr>
              <a:t>Utilisation d’une API SOAP</a:t>
            </a:r>
            <a:endParaRPr b="0" sz="1400">
              <a:solidFill>
                <a:schemeClr val="dk1"/>
              </a:solidFill>
            </a:endParaRPr>
          </a:p>
          <a:p>
            <a:pPr indent="-144000" lvl="0" marL="144000" rtl="0" algn="ctr">
              <a:lnSpc>
                <a:spcPct val="100000"/>
              </a:lnSpc>
              <a:spcBef>
                <a:spcPts val="600"/>
              </a:spcBef>
              <a:spcAft>
                <a:spcPts val="0"/>
              </a:spcAft>
              <a:buClr>
                <a:srgbClr val="565656"/>
              </a:buClr>
              <a:buSzPts val="1400"/>
              <a:buChar char="•"/>
            </a:pPr>
            <a:r>
              <a:rPr b="0" lang="fr-FR" sz="1400">
                <a:solidFill>
                  <a:schemeClr val="dk1"/>
                </a:solidFill>
              </a:rPr>
              <a:t>Activité 3 : </a:t>
            </a:r>
            <a:r>
              <a:rPr b="0" lang="fr-FR" sz="1400">
                <a:solidFill>
                  <a:schemeClr val="dk1"/>
                </a:solidFill>
              </a:rPr>
              <a:t>Sécuriser une application qui communique avec un serveur</a:t>
            </a:r>
            <a:endParaRPr b="0" sz="1400">
              <a:solidFill>
                <a:srgbClr val="565656"/>
              </a:solidFill>
            </a:endParaRPr>
          </a:p>
          <a:p>
            <a:pPr indent="-288000" lvl="0" marL="288000" rtl="0" algn="ctr">
              <a:lnSpc>
                <a:spcPct val="80000"/>
              </a:lnSpc>
              <a:spcBef>
                <a:spcPts val="1200"/>
              </a:spcBef>
              <a:spcAft>
                <a:spcPts val="0"/>
              </a:spcAft>
              <a:buSzPts val="2000"/>
              <a:buFont typeface="Calibri"/>
              <a:buAutoNum type="arabicPeriod" startAt="2"/>
            </a:pPr>
            <a:r>
              <a:rPr lang="fr-FR"/>
              <a:t>Gérer les différentes méthodes de stockage de données sous Android</a:t>
            </a:r>
            <a:endParaRPr sz="2000">
              <a:solidFill>
                <a:srgbClr val="565656"/>
              </a:solidFill>
            </a:endParaRPr>
          </a:p>
          <a:p>
            <a:pPr indent="-144000" lvl="0" marL="144000" marR="0" rtl="0" algn="ctr">
              <a:lnSpc>
                <a:spcPct val="114285"/>
              </a:lnSpc>
              <a:spcBef>
                <a:spcPts val="600"/>
              </a:spcBef>
              <a:spcAft>
                <a:spcPts val="0"/>
              </a:spcAft>
              <a:buClr>
                <a:srgbClr val="565656"/>
              </a:buClr>
              <a:buSzPts val="1400"/>
              <a:buFont typeface="Arial"/>
              <a:buChar char="•"/>
            </a:pPr>
            <a:r>
              <a:rPr b="0" lang="fr-FR" sz="1400">
                <a:solidFill>
                  <a:schemeClr val="dk1"/>
                </a:solidFill>
              </a:rPr>
              <a:t>Activité 1 : </a:t>
            </a:r>
            <a:r>
              <a:rPr b="0" lang="fr-FR" sz="1400">
                <a:solidFill>
                  <a:schemeClr val="dk1"/>
                </a:solidFill>
              </a:rPr>
              <a:t>Création d’une application qui consomme une API et qui sauvegarde des données sur le téléphone.</a:t>
            </a:r>
            <a:endParaRPr b="0" sz="1400">
              <a:solidFill>
                <a:schemeClr val="dk1"/>
              </a:solidFill>
            </a:endParaRPr>
          </a:p>
          <a:p>
            <a:pPr indent="-144000" lvl="0" marL="144000" marR="0" rtl="0" algn="ctr">
              <a:lnSpc>
                <a:spcPct val="100000"/>
              </a:lnSpc>
              <a:spcBef>
                <a:spcPts val="600"/>
              </a:spcBef>
              <a:spcAft>
                <a:spcPts val="0"/>
              </a:spcAft>
              <a:buClr>
                <a:srgbClr val="565656"/>
              </a:buClr>
              <a:buSzPts val="1400"/>
              <a:buFont typeface="Arial"/>
              <a:buChar char="•"/>
            </a:pPr>
            <a:r>
              <a:rPr b="0" lang="fr-FR" sz="1400">
                <a:solidFill>
                  <a:schemeClr val="dk1"/>
                </a:solidFill>
              </a:rPr>
              <a:t>Activité 2 : </a:t>
            </a:r>
            <a:r>
              <a:rPr b="0" lang="fr-FR" sz="1400">
                <a:solidFill>
                  <a:schemeClr val="dk1"/>
                </a:solidFill>
              </a:rPr>
              <a:t>Sauvegarder des données dans des fichiers sur le téléphone</a:t>
            </a:r>
            <a:endParaRPr b="0" sz="1400">
              <a:solidFill>
                <a:schemeClr val="dk1"/>
              </a:solidFill>
            </a:endParaRPr>
          </a:p>
          <a:p>
            <a:pPr indent="-144000" lvl="0" marL="144000" marR="0" rtl="0" algn="ctr">
              <a:lnSpc>
                <a:spcPct val="114285"/>
              </a:lnSpc>
              <a:spcBef>
                <a:spcPts val="600"/>
              </a:spcBef>
              <a:spcAft>
                <a:spcPts val="0"/>
              </a:spcAft>
              <a:buClr>
                <a:srgbClr val="565656"/>
              </a:buClr>
              <a:buSzPts val="1400"/>
              <a:buFont typeface="Arial"/>
              <a:buChar char="•"/>
            </a:pPr>
            <a:r>
              <a:rPr b="0" lang="fr-FR" sz="1400">
                <a:solidFill>
                  <a:schemeClr val="dk1"/>
                </a:solidFill>
              </a:rPr>
              <a:t>Activité 3 : </a:t>
            </a:r>
            <a:r>
              <a:rPr b="0" lang="fr-FR" sz="1400">
                <a:solidFill>
                  <a:schemeClr val="dk1"/>
                </a:solidFill>
              </a:rPr>
              <a:t>Partager des données entre deux applications</a:t>
            </a:r>
            <a:endParaRPr/>
          </a:p>
          <a:p>
            <a:pPr indent="-288000" lvl="0" marL="288000" rtl="0" algn="ctr">
              <a:lnSpc>
                <a:spcPct val="80000"/>
              </a:lnSpc>
              <a:spcBef>
                <a:spcPts val="1200"/>
              </a:spcBef>
              <a:spcAft>
                <a:spcPts val="0"/>
              </a:spcAft>
              <a:buSzPts val="2000"/>
              <a:buFont typeface="Calibri"/>
              <a:buAutoNum type="arabicPeriod" startAt="3"/>
            </a:pPr>
            <a:r>
              <a:rPr lang="fr-FR"/>
              <a:t>Publier une application sur le store</a:t>
            </a:r>
            <a:endParaRPr sz="2000">
              <a:solidFill>
                <a:srgbClr val="565656"/>
              </a:solidFill>
            </a:endParaRPr>
          </a:p>
          <a:p>
            <a:pPr indent="-144000" lvl="0" marL="144000" rtl="0" algn="ctr">
              <a:lnSpc>
                <a:spcPct val="100000"/>
              </a:lnSpc>
              <a:spcBef>
                <a:spcPts val="600"/>
              </a:spcBef>
              <a:spcAft>
                <a:spcPts val="0"/>
              </a:spcAft>
              <a:buClr>
                <a:srgbClr val="565656"/>
              </a:buClr>
              <a:buSzPts val="1400"/>
              <a:buFont typeface="Arial"/>
              <a:buChar char="•"/>
            </a:pPr>
            <a:r>
              <a:rPr b="0" lang="fr-FR" sz="1400">
                <a:solidFill>
                  <a:schemeClr val="dk1"/>
                </a:solidFill>
              </a:rPr>
              <a:t>Activité 1 : Gérer les signatures et versions</a:t>
            </a:r>
            <a:endParaRPr b="0" sz="1400">
              <a:solidFill>
                <a:schemeClr val="dk1"/>
              </a:solidFill>
            </a:endParaRPr>
          </a:p>
          <a:p>
            <a:pPr indent="-144000" lvl="0" marL="144000" rtl="0" algn="ctr">
              <a:lnSpc>
                <a:spcPct val="100000"/>
              </a:lnSpc>
              <a:spcBef>
                <a:spcPts val="600"/>
              </a:spcBef>
              <a:spcAft>
                <a:spcPts val="0"/>
              </a:spcAft>
              <a:buClr>
                <a:srgbClr val="565656"/>
              </a:buClr>
              <a:buSzPts val="1400"/>
              <a:buChar char="•"/>
            </a:pPr>
            <a:r>
              <a:rPr b="0" lang="fr-FR" sz="1400">
                <a:solidFill>
                  <a:schemeClr val="dk1"/>
                </a:solidFill>
              </a:rPr>
              <a:t>Activité 2 : Utiliser des plateformes d’intégration </a:t>
            </a:r>
            <a:endParaRPr b="0" sz="1400">
              <a:solidFill>
                <a:schemeClr val="dk1"/>
              </a:solidFill>
            </a:endParaRPr>
          </a:p>
          <a:p>
            <a:pPr indent="0" lvl="0" marL="0" rtl="0" algn="ctr">
              <a:lnSpc>
                <a:spcPct val="100000"/>
              </a:lnSpc>
              <a:spcBef>
                <a:spcPts val="600"/>
              </a:spcBef>
              <a:spcAft>
                <a:spcPts val="0"/>
              </a:spcAft>
              <a:buNone/>
            </a:pPr>
            <a:r>
              <a:rPr b="0" lang="fr-FR" sz="1400">
                <a:solidFill>
                  <a:schemeClr val="dk1"/>
                </a:solidFill>
              </a:rPr>
              <a:t>et déploiements continus</a:t>
            </a:r>
            <a:endParaRPr b="0" sz="1400">
              <a:solidFill>
                <a:schemeClr val="dk1"/>
              </a:solidFill>
            </a:endParaRPr>
          </a:p>
          <a:p>
            <a:pPr indent="0" lvl="0" marL="0" rtl="0" algn="l">
              <a:lnSpc>
                <a:spcPct val="100000"/>
              </a:lnSpc>
              <a:spcBef>
                <a:spcPts val="600"/>
              </a:spcBef>
              <a:spcAft>
                <a:spcPts val="0"/>
              </a:spcAft>
              <a:buNone/>
            </a:pPr>
            <a:r>
              <a:t/>
            </a:r>
            <a:endParaRPr b="0" sz="1400">
              <a:solidFill>
                <a:schemeClr val="dk1"/>
              </a:solidFill>
            </a:endParaRPr>
          </a:p>
          <a:p>
            <a:pPr indent="0" lvl="0" marL="0" rtl="0" algn="l">
              <a:lnSpc>
                <a:spcPct val="114285"/>
              </a:lnSpc>
              <a:spcBef>
                <a:spcPts val="600"/>
              </a:spcBef>
              <a:spcAft>
                <a:spcPts val="0"/>
              </a:spcAft>
              <a:buNone/>
            </a:pPr>
            <a:r>
              <a:t/>
            </a:r>
            <a:endParaRPr/>
          </a:p>
          <a:p>
            <a:pPr indent="0" lvl="0" marL="0" rtl="0" algn="l">
              <a:lnSpc>
                <a:spcPct val="114285"/>
              </a:lnSpc>
              <a:spcBef>
                <a:spcPts val="600"/>
              </a:spcBef>
              <a:spcAft>
                <a:spcPts val="0"/>
              </a:spcAft>
              <a:buNone/>
            </a:pPr>
            <a:r>
              <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g220a4a3572b_0_542"/>
          <p:cNvSpPr txBox="1"/>
          <p:nvPr>
            <p:ph idx="3" type="body"/>
          </p:nvPr>
        </p:nvSpPr>
        <p:spPr>
          <a:xfrm>
            <a:off x="6438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fr-FR"/>
              <a:t>Proguard</a:t>
            </a:r>
            <a:endParaRPr/>
          </a:p>
          <a:p>
            <a:pPr indent="0" lvl="0" marL="0" rtl="0" algn="l">
              <a:lnSpc>
                <a:spcPct val="100000"/>
              </a:lnSpc>
              <a:spcBef>
                <a:spcPts val="0"/>
              </a:spcBef>
              <a:spcAft>
                <a:spcPts val="0"/>
              </a:spcAft>
              <a:buClr>
                <a:schemeClr val="dk1"/>
              </a:buClr>
              <a:buSzPts val="1100"/>
              <a:buNone/>
            </a:pPr>
            <a:r>
              <a:rPr lang="fr-FR"/>
              <a:t> </a:t>
            </a:r>
            <a:endParaRPr/>
          </a:p>
          <a:p>
            <a:pPr indent="0" lvl="0" marL="0" rtl="0" algn="l">
              <a:lnSpc>
                <a:spcPct val="100000"/>
              </a:lnSpc>
              <a:spcBef>
                <a:spcPts val="0"/>
              </a:spcBef>
              <a:spcAft>
                <a:spcPts val="0"/>
              </a:spcAft>
              <a:buClr>
                <a:srgbClr val="007842"/>
              </a:buClr>
              <a:buSzPts val="1600"/>
              <a:buNone/>
            </a:pPr>
            <a:r>
              <a:rPr lang="fr-FR"/>
              <a:t> </a:t>
            </a:r>
            <a:endParaRPr/>
          </a:p>
        </p:txBody>
      </p:sp>
      <p:sp>
        <p:nvSpPr>
          <p:cNvPr id="1030" name="Google Shape;1030;g220a4a3572b_0_542"/>
          <p:cNvSpPr txBox="1"/>
          <p:nvPr/>
        </p:nvSpPr>
        <p:spPr>
          <a:xfrm>
            <a:off x="1856625" y="2793575"/>
            <a:ext cx="85893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buildTypes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debug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debuggable </a:t>
            </a:r>
            <a:r>
              <a:rPr b="1" lang="fr-FR" sz="1100">
                <a:solidFill>
                  <a:srgbClr val="0033B3"/>
                </a:solidFill>
                <a:highlight>
                  <a:srgbClr val="FFFFFF"/>
                </a:highlight>
                <a:latin typeface="Courier New"/>
                <a:ea typeface="Courier New"/>
                <a:cs typeface="Courier New"/>
                <a:sym typeface="Courier New"/>
              </a:rPr>
              <a:t>true</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minifyEnabled </a:t>
            </a:r>
            <a:r>
              <a:rPr b="1" lang="fr-FR" sz="1100">
                <a:solidFill>
                  <a:srgbClr val="0033B3"/>
                </a:solidFill>
                <a:highlight>
                  <a:srgbClr val="FFFFFF"/>
                </a:highlight>
                <a:latin typeface="Courier New"/>
                <a:ea typeface="Courier New"/>
                <a:cs typeface="Courier New"/>
                <a:sym typeface="Courier New"/>
              </a:rPr>
              <a:t>false</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shrinkResources </a:t>
            </a:r>
            <a:r>
              <a:rPr b="1" lang="fr-FR" sz="1100">
                <a:solidFill>
                  <a:srgbClr val="0033B3"/>
                </a:solidFill>
                <a:highlight>
                  <a:srgbClr val="FFFFFF"/>
                </a:highlight>
                <a:latin typeface="Courier New"/>
                <a:ea typeface="Courier New"/>
                <a:cs typeface="Courier New"/>
                <a:sym typeface="Courier New"/>
              </a:rPr>
              <a:t>false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release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minifyEnabled </a:t>
            </a:r>
            <a:r>
              <a:rPr b="1" lang="fr-FR" sz="1100">
                <a:solidFill>
                  <a:srgbClr val="0033B3"/>
                </a:solidFill>
                <a:highlight>
                  <a:srgbClr val="FFFFFF"/>
                </a:highlight>
                <a:latin typeface="Courier New"/>
                <a:ea typeface="Courier New"/>
                <a:cs typeface="Courier New"/>
                <a:sym typeface="Courier New"/>
              </a:rPr>
              <a:t>true</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proguardFiles getDefaultProguardFile(</a:t>
            </a:r>
            <a:r>
              <a:rPr b="1" lang="fr-FR" sz="1100">
                <a:solidFill>
                  <a:srgbClr val="067D17"/>
                </a:solidFill>
                <a:highlight>
                  <a:srgbClr val="FFFFFF"/>
                </a:highlight>
                <a:latin typeface="Courier New"/>
                <a:ea typeface="Courier New"/>
                <a:cs typeface="Courier New"/>
                <a:sym typeface="Courier New"/>
              </a:rPr>
              <a:t>'proguard-android-optimize.txt'</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'proguard-rules.pro'</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shrinkResources </a:t>
            </a:r>
            <a:r>
              <a:rPr b="1" lang="fr-FR" sz="1100">
                <a:solidFill>
                  <a:srgbClr val="0033B3"/>
                </a:solidFill>
                <a:highlight>
                  <a:srgbClr val="FFFFFF"/>
                </a:highlight>
                <a:latin typeface="Courier New"/>
                <a:ea typeface="Courier New"/>
                <a:cs typeface="Courier New"/>
                <a:sym typeface="Courier New"/>
              </a:rPr>
              <a:t>true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a:latin typeface="Calibri"/>
              <a:ea typeface="Calibri"/>
              <a:cs typeface="Calibri"/>
              <a:sym typeface="Calibri"/>
            </a:endParaRPr>
          </a:p>
        </p:txBody>
      </p:sp>
      <p:sp>
        <p:nvSpPr>
          <p:cNvPr id="1031" name="Google Shape;1031;g220a4a3572b_0_542"/>
          <p:cNvSpPr txBox="1"/>
          <p:nvPr/>
        </p:nvSpPr>
        <p:spPr>
          <a:xfrm>
            <a:off x="920100" y="1838325"/>
            <a:ext cx="9852000" cy="10752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SzPts val="1300"/>
              <a:buChar char="●"/>
            </a:pPr>
            <a:r>
              <a:rPr lang="fr-FR" sz="1300"/>
              <a:t>Afin de protéger l’APK du projet contre les attaques qui visent à </a:t>
            </a:r>
            <a:r>
              <a:rPr lang="fr-FR" sz="1300"/>
              <a:t>compromettre</a:t>
            </a:r>
            <a:r>
              <a:rPr lang="fr-FR" sz="1300"/>
              <a:t> le code source, il faut activer Proguard avant de générer la version release.</a:t>
            </a:r>
            <a:endParaRPr sz="1300"/>
          </a:p>
          <a:p>
            <a:pPr indent="-311150" lvl="0" marL="457200" rtl="0" algn="l">
              <a:lnSpc>
                <a:spcPct val="115000"/>
              </a:lnSpc>
              <a:spcBef>
                <a:spcPts val="0"/>
              </a:spcBef>
              <a:spcAft>
                <a:spcPts val="0"/>
              </a:spcAft>
              <a:buSzPts val="1300"/>
              <a:buChar char="●"/>
            </a:pPr>
            <a:r>
              <a:rPr lang="fr-FR" sz="1300"/>
              <a:t>Proguard offre aussi l’optimisation de la taille de l’APK à travers le compilateur </a:t>
            </a:r>
            <a:r>
              <a:rPr b="1" lang="fr-FR" sz="1300"/>
              <a:t>R8</a:t>
            </a:r>
            <a:r>
              <a:rPr lang="fr-FR" sz="1300"/>
              <a:t>.</a:t>
            </a:r>
            <a:endParaRPr sz="1300"/>
          </a:p>
          <a:p>
            <a:pPr indent="0" lvl="0" marL="0" rtl="0" algn="l">
              <a:lnSpc>
                <a:spcPct val="115000"/>
              </a:lnSpc>
              <a:spcBef>
                <a:spcPts val="0"/>
              </a:spcBef>
              <a:spcAft>
                <a:spcPts val="0"/>
              </a:spcAft>
              <a:buNone/>
            </a:pPr>
            <a:r>
              <a:t/>
            </a:r>
            <a:endParaRPr sz="1300"/>
          </a:p>
        </p:txBody>
      </p:sp>
      <p:sp>
        <p:nvSpPr>
          <p:cNvPr id="1032" name="Google Shape;1032;g220a4a3572b_0_542"/>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3</a:t>
            </a:r>
            <a:endParaRPr/>
          </a:p>
        </p:txBody>
      </p:sp>
      <p:sp>
        <p:nvSpPr>
          <p:cNvPr id="1033" name="Google Shape;1033;g220a4a3572b_0_542"/>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fr-FR"/>
              <a:t>Sécuriser une application qui communique avec un serveur</a:t>
            </a:r>
            <a:endParaRPr/>
          </a:p>
        </p:txBody>
      </p:sp>
      <p:grpSp>
        <p:nvGrpSpPr>
          <p:cNvPr id="1034" name="Google Shape;1034;g220a4a3572b_0_542"/>
          <p:cNvGrpSpPr/>
          <p:nvPr/>
        </p:nvGrpSpPr>
        <p:grpSpPr>
          <a:xfrm>
            <a:off x="1932075" y="5076350"/>
            <a:ext cx="7201021" cy="1288474"/>
            <a:chOff x="0" y="292038"/>
            <a:chExt cx="8013600" cy="1450005"/>
          </a:xfrm>
        </p:grpSpPr>
        <p:sp>
          <p:nvSpPr>
            <p:cNvPr id="1035" name="Google Shape;1035;g220a4a3572b_0_542"/>
            <p:cNvSpPr/>
            <p:nvPr/>
          </p:nvSpPr>
          <p:spPr>
            <a:xfrm>
              <a:off x="0" y="536643"/>
              <a:ext cx="8013600" cy="1205400"/>
            </a:xfrm>
            <a:prstGeom prst="rect">
              <a:avLst/>
            </a:prstGeom>
            <a:solidFill>
              <a:srgbClr val="F2F2F2">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g220a4a3572b_0_542"/>
            <p:cNvSpPr txBox="1"/>
            <p:nvPr/>
          </p:nvSpPr>
          <p:spPr>
            <a:xfrm>
              <a:off x="0" y="536643"/>
              <a:ext cx="8013600" cy="1205400"/>
            </a:xfrm>
            <a:prstGeom prst="rect">
              <a:avLst/>
            </a:prstGeom>
            <a:noFill/>
            <a:ln>
              <a:noFill/>
            </a:ln>
          </p:spPr>
          <p:txBody>
            <a:bodyPr anchorCtr="0" anchor="t" bIns="85325" lIns="663400" spcFirstLastPara="1" rIns="663400" wrap="square" tIns="374900">
              <a:noAutofit/>
            </a:bodyPr>
            <a:lstStyle/>
            <a:p>
              <a:pPr indent="-120650" lvl="1" marL="114300" marR="0" rtl="0" algn="l">
                <a:lnSpc>
                  <a:spcPct val="90000"/>
                </a:lnSpc>
                <a:spcBef>
                  <a:spcPts val="180"/>
                </a:spcBef>
                <a:spcAft>
                  <a:spcPts val="0"/>
                </a:spcAft>
                <a:buClr>
                  <a:srgbClr val="565656"/>
                </a:buClr>
                <a:buSzPts val="1300"/>
                <a:buFont typeface="Calibri"/>
                <a:buChar char="•"/>
              </a:pPr>
              <a:r>
                <a:rPr lang="fr-FR" sz="1300">
                  <a:solidFill>
                    <a:srgbClr val="565656"/>
                  </a:solidFill>
                  <a:latin typeface="Calibri"/>
                  <a:ea typeface="Calibri"/>
                  <a:cs typeface="Calibri"/>
                  <a:sym typeface="Calibri"/>
                </a:rPr>
                <a:t>R8 est un outil de réduction d'application utilisé pour réduire la taille de votre application. Cet outil présent dans Android Studio fonctionne avec les règles de Proguard. R8 convertira le code de votre application en code Dalvik optimisé</a:t>
              </a:r>
              <a:endParaRPr>
                <a:solidFill>
                  <a:srgbClr val="565656"/>
                </a:solidFill>
                <a:latin typeface="Calibri"/>
                <a:ea typeface="Calibri"/>
                <a:cs typeface="Calibri"/>
                <a:sym typeface="Calibri"/>
              </a:endParaRPr>
            </a:p>
            <a:p>
              <a:pPr indent="0" lvl="0" marL="914400" marR="0" rtl="0" algn="l">
                <a:lnSpc>
                  <a:spcPct val="90000"/>
                </a:lnSpc>
                <a:spcBef>
                  <a:spcPts val="180"/>
                </a:spcBef>
                <a:spcAft>
                  <a:spcPts val="0"/>
                </a:spcAft>
                <a:buNone/>
              </a:pPr>
              <a:r>
                <a:t/>
              </a:r>
              <a:endParaRPr sz="1300">
                <a:solidFill>
                  <a:srgbClr val="565656"/>
                </a:solidFill>
                <a:latin typeface="Calibri"/>
                <a:ea typeface="Calibri"/>
                <a:cs typeface="Calibri"/>
                <a:sym typeface="Calibri"/>
              </a:endParaRPr>
            </a:p>
          </p:txBody>
        </p:sp>
        <p:sp>
          <p:nvSpPr>
            <p:cNvPr id="1037" name="Google Shape;1037;g220a4a3572b_0_542"/>
            <p:cNvSpPr/>
            <p:nvPr/>
          </p:nvSpPr>
          <p:spPr>
            <a:xfrm>
              <a:off x="427391" y="292038"/>
              <a:ext cx="5983500" cy="495000"/>
            </a:xfrm>
            <a:prstGeom prst="roundRect">
              <a:avLst>
                <a:gd fmla="val 16667" name="adj"/>
              </a:avLst>
            </a:prstGeom>
            <a:solidFill>
              <a:srgbClr val="08AC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g220a4a3572b_0_542"/>
            <p:cNvSpPr txBox="1"/>
            <p:nvPr/>
          </p:nvSpPr>
          <p:spPr>
            <a:xfrm>
              <a:off x="451554" y="316201"/>
              <a:ext cx="5935200" cy="446700"/>
            </a:xfrm>
            <a:prstGeom prst="rect">
              <a:avLst/>
            </a:prstGeom>
            <a:noFill/>
            <a:ln>
              <a:noFill/>
            </a:ln>
          </p:spPr>
          <p:txBody>
            <a:bodyPr anchorCtr="0" anchor="ctr" bIns="0" lIns="226150" spcFirstLastPara="1" rIns="226150" wrap="square" tIns="0">
              <a:noAutofit/>
            </a:bodyPr>
            <a:lstStyle/>
            <a:p>
              <a:pPr indent="0" lvl="0" marL="0" marR="0" rtl="0" algn="l">
                <a:lnSpc>
                  <a:spcPct val="90000"/>
                </a:lnSpc>
                <a:spcBef>
                  <a:spcPts val="0"/>
                </a:spcBef>
                <a:spcAft>
                  <a:spcPts val="0"/>
                </a:spcAft>
                <a:buClr>
                  <a:schemeClr val="lt1"/>
                </a:buClr>
                <a:buSzPts val="1400"/>
                <a:buFont typeface="Calibri"/>
                <a:buNone/>
              </a:pPr>
              <a:r>
                <a:rPr b="1" lang="fr-FR">
                  <a:solidFill>
                    <a:schemeClr val="lt1"/>
                  </a:solidFill>
                  <a:latin typeface="Calibri"/>
                  <a:ea typeface="Calibri"/>
                  <a:cs typeface="Calibri"/>
                  <a:sym typeface="Calibri"/>
                </a:rPr>
                <a:t>R8</a:t>
              </a:r>
              <a:endParaRPr b="0" sz="1400">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g220a4a3572b_0_588"/>
          <p:cNvSpPr txBox="1"/>
          <p:nvPr>
            <p:ph idx="3" type="body"/>
          </p:nvPr>
        </p:nvSpPr>
        <p:spPr>
          <a:xfrm>
            <a:off x="6438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fr-FR"/>
              <a:t>Proguard</a:t>
            </a:r>
            <a:endParaRPr/>
          </a:p>
          <a:p>
            <a:pPr indent="0" lvl="0" marL="0" rtl="0" algn="l">
              <a:lnSpc>
                <a:spcPct val="100000"/>
              </a:lnSpc>
              <a:spcBef>
                <a:spcPts val="0"/>
              </a:spcBef>
              <a:spcAft>
                <a:spcPts val="0"/>
              </a:spcAft>
              <a:buClr>
                <a:schemeClr val="dk1"/>
              </a:buClr>
              <a:buSzPts val="1100"/>
              <a:buNone/>
            </a:pPr>
            <a:r>
              <a:rPr lang="fr-FR"/>
              <a:t> </a:t>
            </a:r>
            <a:endParaRPr/>
          </a:p>
          <a:p>
            <a:pPr indent="0" lvl="0" marL="0" rtl="0" algn="l">
              <a:lnSpc>
                <a:spcPct val="100000"/>
              </a:lnSpc>
              <a:spcBef>
                <a:spcPts val="0"/>
              </a:spcBef>
              <a:spcAft>
                <a:spcPts val="0"/>
              </a:spcAft>
              <a:buClr>
                <a:srgbClr val="007842"/>
              </a:buClr>
              <a:buSzPts val="1600"/>
              <a:buNone/>
            </a:pPr>
            <a:r>
              <a:rPr lang="fr-FR"/>
              <a:t> </a:t>
            </a:r>
            <a:endParaRPr/>
          </a:p>
        </p:txBody>
      </p:sp>
      <p:sp>
        <p:nvSpPr>
          <p:cNvPr id="1044" name="Google Shape;1044;g220a4a3572b_0_588"/>
          <p:cNvSpPr txBox="1"/>
          <p:nvPr/>
        </p:nvSpPr>
        <p:spPr>
          <a:xfrm>
            <a:off x="920100" y="2057625"/>
            <a:ext cx="9166200" cy="4155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Char char="●"/>
            </a:pPr>
            <a:r>
              <a:rPr lang="fr-FR" sz="1300">
                <a:solidFill>
                  <a:schemeClr val="dk1"/>
                </a:solidFill>
              </a:rPr>
              <a:t>Il y a des classes et des variables que le développeur doit conserver hors Proguard pour assurer le bon fonctionnement de l’application en utilisant -</a:t>
            </a:r>
            <a:r>
              <a:rPr b="1" lang="fr-FR" sz="1300">
                <a:solidFill>
                  <a:schemeClr val="dk1"/>
                </a:solidFill>
              </a:rPr>
              <a:t>keep :</a:t>
            </a:r>
            <a:endParaRPr b="1" sz="1300">
              <a:solidFill>
                <a:schemeClr val="dk1"/>
              </a:solidFill>
            </a:endParaRPr>
          </a:p>
          <a:p>
            <a:pPr indent="0" lvl="0" marL="457200" rtl="0" algn="l">
              <a:lnSpc>
                <a:spcPct val="115000"/>
              </a:lnSpc>
              <a:spcBef>
                <a:spcPts val="0"/>
              </a:spcBef>
              <a:spcAft>
                <a:spcPts val="0"/>
              </a:spcAft>
              <a:buNone/>
            </a:pPr>
            <a:r>
              <a:t/>
            </a:r>
            <a:endParaRPr b="1" sz="1300">
              <a:solidFill>
                <a:schemeClr val="dk1"/>
              </a:solidFill>
            </a:endParaRPr>
          </a:p>
          <a:p>
            <a:pPr indent="0" lvl="0" marL="1371600" rtl="0" algn="l">
              <a:lnSpc>
                <a:spcPct val="115000"/>
              </a:lnSpc>
              <a:spcBef>
                <a:spcPts val="0"/>
              </a:spcBef>
              <a:spcAft>
                <a:spcPts val="0"/>
              </a:spcAft>
              <a:buNone/>
            </a:pPr>
            <a:r>
              <a:rPr b="1" lang="fr-FR" sz="1200">
                <a:solidFill>
                  <a:srgbClr val="080808"/>
                </a:solidFill>
                <a:highlight>
                  <a:srgbClr val="FFFFFF"/>
                </a:highlight>
                <a:latin typeface="Courier New"/>
                <a:ea typeface="Courier New"/>
                <a:cs typeface="Courier New"/>
                <a:sym typeface="Courier New"/>
              </a:rPr>
              <a:t>-keep public class * extends </a:t>
            </a:r>
            <a:r>
              <a:rPr b="1" lang="fr-FR" sz="1200">
                <a:solidFill>
                  <a:schemeClr val="dk1"/>
                </a:solidFill>
                <a:highlight>
                  <a:srgbClr val="FFFFFF"/>
                </a:highlight>
                <a:latin typeface="Courier New"/>
                <a:ea typeface="Courier New"/>
                <a:cs typeface="Courier New"/>
                <a:sym typeface="Courier New"/>
              </a:rPr>
              <a:t>android</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app</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Activity</a:t>
            </a:r>
            <a:endParaRPr b="1" sz="1200">
              <a:solidFill>
                <a:schemeClr val="dk1"/>
              </a:solidFill>
              <a:highlight>
                <a:srgbClr val="FFFFFF"/>
              </a:highlight>
              <a:latin typeface="Courier New"/>
              <a:ea typeface="Courier New"/>
              <a:cs typeface="Courier New"/>
              <a:sym typeface="Courier New"/>
            </a:endParaRPr>
          </a:p>
          <a:p>
            <a:pPr indent="0" lvl="0" marL="1371600" rtl="0" algn="l">
              <a:lnSpc>
                <a:spcPct val="115000"/>
              </a:lnSpc>
              <a:spcBef>
                <a:spcPts val="0"/>
              </a:spcBef>
              <a:spcAft>
                <a:spcPts val="0"/>
              </a:spcAft>
              <a:buNone/>
            </a:pPr>
            <a:r>
              <a:rPr b="1" lang="fr-FR" sz="1200">
                <a:solidFill>
                  <a:srgbClr val="080808"/>
                </a:solidFill>
                <a:highlight>
                  <a:srgbClr val="FFFFFF"/>
                </a:highlight>
                <a:latin typeface="Courier New"/>
                <a:ea typeface="Courier New"/>
                <a:cs typeface="Courier New"/>
                <a:sym typeface="Courier New"/>
              </a:rPr>
              <a:t>-keep public class * extends </a:t>
            </a:r>
            <a:r>
              <a:rPr b="1" lang="fr-FR" sz="1200">
                <a:solidFill>
                  <a:schemeClr val="dk1"/>
                </a:solidFill>
                <a:highlight>
                  <a:srgbClr val="FFFFFF"/>
                </a:highlight>
                <a:latin typeface="Courier New"/>
                <a:ea typeface="Courier New"/>
                <a:cs typeface="Courier New"/>
                <a:sym typeface="Courier New"/>
              </a:rPr>
              <a:t>android</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app</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Application</a:t>
            </a:r>
            <a:endParaRPr b="1" sz="1200">
              <a:solidFill>
                <a:schemeClr val="dk1"/>
              </a:solidFill>
              <a:highlight>
                <a:srgbClr val="FFFFFF"/>
              </a:highlight>
              <a:latin typeface="Courier New"/>
              <a:ea typeface="Courier New"/>
              <a:cs typeface="Courier New"/>
              <a:sym typeface="Courier New"/>
            </a:endParaRPr>
          </a:p>
          <a:p>
            <a:pPr indent="0" lvl="0" marL="1371600" rtl="0" algn="l">
              <a:lnSpc>
                <a:spcPct val="115000"/>
              </a:lnSpc>
              <a:spcBef>
                <a:spcPts val="0"/>
              </a:spcBef>
              <a:spcAft>
                <a:spcPts val="0"/>
              </a:spcAft>
              <a:buNone/>
            </a:pPr>
            <a:r>
              <a:rPr b="1" lang="fr-FR" sz="1200">
                <a:solidFill>
                  <a:srgbClr val="080808"/>
                </a:solidFill>
                <a:highlight>
                  <a:srgbClr val="FFFFFF"/>
                </a:highlight>
                <a:latin typeface="Courier New"/>
                <a:ea typeface="Courier New"/>
                <a:cs typeface="Courier New"/>
                <a:sym typeface="Courier New"/>
              </a:rPr>
              <a:t>-keep public class * extends </a:t>
            </a:r>
            <a:r>
              <a:rPr b="1" lang="fr-FR" sz="1200">
                <a:solidFill>
                  <a:schemeClr val="dk1"/>
                </a:solidFill>
                <a:highlight>
                  <a:srgbClr val="FFFFFF"/>
                </a:highlight>
                <a:latin typeface="Courier New"/>
                <a:ea typeface="Courier New"/>
                <a:cs typeface="Courier New"/>
                <a:sym typeface="Courier New"/>
              </a:rPr>
              <a:t>android</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app</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Service</a:t>
            </a:r>
            <a:endParaRPr b="1" sz="1200">
              <a:solidFill>
                <a:schemeClr val="dk1"/>
              </a:solidFill>
              <a:highlight>
                <a:srgbClr val="FFFFFF"/>
              </a:highlight>
              <a:latin typeface="Courier New"/>
              <a:ea typeface="Courier New"/>
              <a:cs typeface="Courier New"/>
              <a:sym typeface="Courier New"/>
            </a:endParaRPr>
          </a:p>
          <a:p>
            <a:pPr indent="0" lvl="0" marL="1371600" rtl="0" algn="l">
              <a:lnSpc>
                <a:spcPct val="115000"/>
              </a:lnSpc>
              <a:spcBef>
                <a:spcPts val="0"/>
              </a:spcBef>
              <a:spcAft>
                <a:spcPts val="0"/>
              </a:spcAft>
              <a:buNone/>
            </a:pPr>
            <a:r>
              <a:rPr b="1" lang="fr-FR" sz="1200">
                <a:solidFill>
                  <a:srgbClr val="080808"/>
                </a:solidFill>
                <a:highlight>
                  <a:srgbClr val="FFFFFF"/>
                </a:highlight>
                <a:latin typeface="Courier New"/>
                <a:ea typeface="Courier New"/>
                <a:cs typeface="Courier New"/>
                <a:sym typeface="Courier New"/>
              </a:rPr>
              <a:t>-keep public class * extends </a:t>
            </a:r>
            <a:r>
              <a:rPr b="1" lang="fr-FR" sz="1200">
                <a:solidFill>
                  <a:schemeClr val="dk1"/>
                </a:solidFill>
                <a:highlight>
                  <a:srgbClr val="FFFFFF"/>
                </a:highlight>
                <a:latin typeface="Courier New"/>
                <a:ea typeface="Courier New"/>
                <a:cs typeface="Courier New"/>
                <a:sym typeface="Courier New"/>
              </a:rPr>
              <a:t>android</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content</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BroadcastReceiver</a:t>
            </a:r>
            <a:endParaRPr b="1" sz="1200">
              <a:solidFill>
                <a:schemeClr val="dk1"/>
              </a:solidFill>
              <a:highlight>
                <a:srgbClr val="FFFFFF"/>
              </a:highlight>
              <a:latin typeface="Courier New"/>
              <a:ea typeface="Courier New"/>
              <a:cs typeface="Courier New"/>
              <a:sym typeface="Courier New"/>
            </a:endParaRPr>
          </a:p>
          <a:p>
            <a:pPr indent="0" lvl="0" marL="1371600" rtl="0" algn="l">
              <a:lnSpc>
                <a:spcPct val="115000"/>
              </a:lnSpc>
              <a:spcBef>
                <a:spcPts val="0"/>
              </a:spcBef>
              <a:spcAft>
                <a:spcPts val="0"/>
              </a:spcAft>
              <a:buNone/>
            </a:pPr>
            <a:r>
              <a:rPr b="1" lang="fr-FR" sz="1200">
                <a:solidFill>
                  <a:srgbClr val="080808"/>
                </a:solidFill>
                <a:highlight>
                  <a:srgbClr val="FFFFFF"/>
                </a:highlight>
                <a:latin typeface="Courier New"/>
                <a:ea typeface="Courier New"/>
                <a:cs typeface="Courier New"/>
                <a:sym typeface="Courier New"/>
              </a:rPr>
              <a:t>-keep public class * extends </a:t>
            </a:r>
            <a:r>
              <a:rPr b="1" lang="fr-FR" sz="1200">
                <a:solidFill>
                  <a:schemeClr val="dk1"/>
                </a:solidFill>
                <a:highlight>
                  <a:srgbClr val="FFFFFF"/>
                </a:highlight>
                <a:latin typeface="Courier New"/>
                <a:ea typeface="Courier New"/>
                <a:cs typeface="Courier New"/>
                <a:sym typeface="Courier New"/>
              </a:rPr>
              <a:t>android</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content</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ContentProvider</a:t>
            </a:r>
            <a:endParaRPr b="1" sz="1200">
              <a:solidFill>
                <a:schemeClr val="dk1"/>
              </a:solidFill>
              <a:highlight>
                <a:srgbClr val="FFFFFF"/>
              </a:highlight>
              <a:latin typeface="Courier New"/>
              <a:ea typeface="Courier New"/>
              <a:cs typeface="Courier New"/>
              <a:sym typeface="Courier New"/>
            </a:endParaRPr>
          </a:p>
          <a:p>
            <a:pPr indent="0" lvl="0" marL="1371600" rtl="0" algn="l">
              <a:lnSpc>
                <a:spcPct val="115000"/>
              </a:lnSpc>
              <a:spcBef>
                <a:spcPts val="0"/>
              </a:spcBef>
              <a:spcAft>
                <a:spcPts val="0"/>
              </a:spcAft>
              <a:buNone/>
            </a:pPr>
            <a:r>
              <a:rPr b="1" lang="fr-FR" sz="1200">
                <a:solidFill>
                  <a:srgbClr val="080808"/>
                </a:solidFill>
                <a:highlight>
                  <a:srgbClr val="FFFFFF"/>
                </a:highlight>
                <a:latin typeface="Courier New"/>
                <a:ea typeface="Courier New"/>
                <a:cs typeface="Courier New"/>
                <a:sym typeface="Courier New"/>
              </a:rPr>
              <a:t>-keep public class * extends </a:t>
            </a:r>
            <a:r>
              <a:rPr b="1" lang="fr-FR" sz="1200">
                <a:solidFill>
                  <a:schemeClr val="dk1"/>
                </a:solidFill>
                <a:highlight>
                  <a:srgbClr val="FFFFFF"/>
                </a:highlight>
                <a:latin typeface="Courier New"/>
                <a:ea typeface="Courier New"/>
                <a:cs typeface="Courier New"/>
                <a:sym typeface="Courier New"/>
              </a:rPr>
              <a:t>android</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app</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backup</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BackupAgentHelper</a:t>
            </a:r>
            <a:endParaRPr b="1" sz="1200">
              <a:solidFill>
                <a:schemeClr val="dk1"/>
              </a:solidFill>
              <a:highlight>
                <a:srgbClr val="FFFFFF"/>
              </a:highlight>
              <a:latin typeface="Courier New"/>
              <a:ea typeface="Courier New"/>
              <a:cs typeface="Courier New"/>
              <a:sym typeface="Courier New"/>
            </a:endParaRPr>
          </a:p>
          <a:p>
            <a:pPr indent="0" lvl="0" marL="1371600" rtl="0" algn="l">
              <a:lnSpc>
                <a:spcPct val="115000"/>
              </a:lnSpc>
              <a:spcBef>
                <a:spcPts val="0"/>
              </a:spcBef>
              <a:spcAft>
                <a:spcPts val="0"/>
              </a:spcAft>
              <a:buNone/>
            </a:pPr>
            <a:r>
              <a:rPr b="1" lang="fr-FR" sz="1200">
                <a:solidFill>
                  <a:srgbClr val="080808"/>
                </a:solidFill>
                <a:highlight>
                  <a:srgbClr val="FFFFFF"/>
                </a:highlight>
                <a:latin typeface="Courier New"/>
                <a:ea typeface="Courier New"/>
                <a:cs typeface="Courier New"/>
                <a:sym typeface="Courier New"/>
              </a:rPr>
              <a:t>-keep public class * extends </a:t>
            </a:r>
            <a:r>
              <a:rPr b="1" lang="fr-FR" sz="1200">
                <a:solidFill>
                  <a:schemeClr val="dk1"/>
                </a:solidFill>
                <a:highlight>
                  <a:srgbClr val="FFFFFF"/>
                </a:highlight>
                <a:latin typeface="Courier New"/>
                <a:ea typeface="Courier New"/>
                <a:cs typeface="Courier New"/>
                <a:sym typeface="Courier New"/>
              </a:rPr>
              <a:t>android</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preference</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Preference</a:t>
            </a:r>
            <a:endParaRPr b="1" sz="1200">
              <a:solidFill>
                <a:schemeClr val="dk1"/>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t/>
            </a:r>
            <a:endParaRPr b="1" sz="1200">
              <a:solidFill>
                <a:schemeClr val="dk1"/>
              </a:solidFill>
              <a:highlight>
                <a:srgbClr val="FFFFFF"/>
              </a:highlight>
              <a:latin typeface="Courier New"/>
              <a:ea typeface="Courier New"/>
              <a:cs typeface="Courier New"/>
              <a:sym typeface="Courier New"/>
            </a:endParaRPr>
          </a:p>
          <a:p>
            <a:pPr indent="-311150" lvl="0" marL="457200" rtl="0" algn="l">
              <a:lnSpc>
                <a:spcPct val="115000"/>
              </a:lnSpc>
              <a:spcBef>
                <a:spcPts val="0"/>
              </a:spcBef>
              <a:spcAft>
                <a:spcPts val="0"/>
              </a:spcAft>
              <a:buClr>
                <a:schemeClr val="dk1"/>
              </a:buClr>
              <a:buSzPts val="1300"/>
              <a:buChar char="●"/>
            </a:pPr>
            <a:r>
              <a:rPr b="1" lang="fr-FR" sz="1300">
                <a:solidFill>
                  <a:schemeClr val="dk1"/>
                </a:solidFill>
              </a:rPr>
              <a:t>R8</a:t>
            </a:r>
            <a:r>
              <a:rPr lang="fr-FR" sz="1300">
                <a:solidFill>
                  <a:schemeClr val="dk1"/>
                </a:solidFill>
              </a:rPr>
              <a:t> crée, lors de chaque exécution, un fichier mapping.txt qui contient les informations nécessaires pour remapper les traces de pile sur celles d'origine.</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0" lvl="0" marL="1371600" rtl="0" algn="l">
              <a:lnSpc>
                <a:spcPct val="115000"/>
              </a:lnSpc>
              <a:spcBef>
                <a:spcPts val="0"/>
              </a:spcBef>
              <a:spcAft>
                <a:spcPts val="0"/>
              </a:spcAft>
              <a:buClr>
                <a:schemeClr val="dk1"/>
              </a:buClr>
              <a:buSzPts val="1100"/>
              <a:buFont typeface="Arial"/>
              <a:buNone/>
            </a:pPr>
            <a:r>
              <a:rPr b="1" lang="fr-FR" sz="1300">
                <a:solidFill>
                  <a:schemeClr val="dk1"/>
                </a:solidFill>
              </a:rPr>
              <a:t> java.util.Iterator iterator -&gt; a</a:t>
            </a:r>
            <a:endParaRPr b="1" sz="1300">
              <a:solidFill>
                <a:schemeClr val="dk1"/>
              </a:solidFill>
            </a:endParaRPr>
          </a:p>
          <a:p>
            <a:pPr indent="0" lvl="0" marL="1371600" rtl="0" algn="l">
              <a:lnSpc>
                <a:spcPct val="115000"/>
              </a:lnSpc>
              <a:spcBef>
                <a:spcPts val="0"/>
              </a:spcBef>
              <a:spcAft>
                <a:spcPts val="0"/>
              </a:spcAft>
              <a:buNone/>
            </a:pPr>
            <a:r>
              <a:rPr b="1" lang="fr-FR" sz="1300">
                <a:solidFill>
                  <a:schemeClr val="dk1"/>
                </a:solidFill>
              </a:rPr>
              <a:t> java.lang.Object nextItem -&gt; c</a:t>
            </a:r>
            <a:endParaRPr b="1" sz="1300">
              <a:solidFill>
                <a:schemeClr val="dk1"/>
              </a:solidFill>
            </a:endParaRPr>
          </a:p>
          <a:p>
            <a:pPr indent="0" lvl="0" marL="1371600" rtl="0" algn="l">
              <a:lnSpc>
                <a:spcPct val="115000"/>
              </a:lnSpc>
              <a:spcBef>
                <a:spcPts val="0"/>
              </a:spcBef>
              <a:spcAft>
                <a:spcPts val="0"/>
              </a:spcAft>
              <a:buNone/>
            </a:pPr>
            <a:r>
              <a:rPr b="1" lang="fr-FR" sz="1300">
                <a:solidFill>
                  <a:schemeClr val="dk1"/>
                </a:solidFill>
              </a:rPr>
              <a:t> java.lang.String code -&gt; b</a:t>
            </a:r>
            <a:endParaRPr b="1" sz="1300">
              <a:solidFill>
                <a:schemeClr val="dk1"/>
              </a:solidFill>
            </a:endParaRPr>
          </a:p>
          <a:p>
            <a:pPr indent="0" lvl="0" marL="1371600" rtl="0" algn="l">
              <a:lnSpc>
                <a:spcPct val="115000"/>
              </a:lnSpc>
              <a:spcBef>
                <a:spcPts val="0"/>
              </a:spcBef>
              <a:spcAft>
                <a:spcPts val="0"/>
              </a:spcAft>
              <a:buNone/>
            </a:pPr>
            <a:r>
              <a:rPr b="1" lang="fr-FR" sz="1300">
                <a:solidFill>
                  <a:schemeClr val="dk1"/>
                </a:solidFill>
              </a:rPr>
              <a:t> int value -&gt; a</a:t>
            </a:r>
            <a:endParaRPr b="1" sz="1300">
              <a:solidFill>
                <a:schemeClr val="dk1"/>
              </a:solidFill>
            </a:endParaRPr>
          </a:p>
        </p:txBody>
      </p:sp>
      <p:sp>
        <p:nvSpPr>
          <p:cNvPr id="1045" name="Google Shape;1045;g220a4a3572b_0_588"/>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3</a:t>
            </a:r>
            <a:endParaRPr/>
          </a:p>
        </p:txBody>
      </p:sp>
      <p:sp>
        <p:nvSpPr>
          <p:cNvPr id="1046" name="Google Shape;1046;g220a4a3572b_0_588"/>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fr-FR"/>
              <a:t>Sécuriser une application qui communique avec un serveur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g220a4a3572b_0_601"/>
          <p:cNvSpPr txBox="1"/>
          <p:nvPr>
            <p:ph idx="3" type="body"/>
          </p:nvPr>
        </p:nvSpPr>
        <p:spPr>
          <a:xfrm>
            <a:off x="6438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fr-FR"/>
              <a:t>Utiliser </a:t>
            </a:r>
            <a:r>
              <a:rPr lang="fr-FR"/>
              <a:t>SSL</a:t>
            </a:r>
            <a:endParaRPr/>
          </a:p>
          <a:p>
            <a:pPr indent="0" lvl="0" marL="0" rtl="0" algn="l">
              <a:lnSpc>
                <a:spcPct val="100000"/>
              </a:lnSpc>
              <a:spcBef>
                <a:spcPts val="0"/>
              </a:spcBef>
              <a:spcAft>
                <a:spcPts val="0"/>
              </a:spcAft>
              <a:buClr>
                <a:schemeClr val="dk1"/>
              </a:buClr>
              <a:buSzPts val="1100"/>
              <a:buNone/>
            </a:pPr>
            <a:r>
              <a:rPr lang="fr-FR"/>
              <a:t> </a:t>
            </a:r>
            <a:endParaRPr/>
          </a:p>
          <a:p>
            <a:pPr indent="0" lvl="0" marL="0" rtl="0" algn="l">
              <a:lnSpc>
                <a:spcPct val="100000"/>
              </a:lnSpc>
              <a:spcBef>
                <a:spcPts val="0"/>
              </a:spcBef>
              <a:spcAft>
                <a:spcPts val="0"/>
              </a:spcAft>
              <a:buClr>
                <a:srgbClr val="007842"/>
              </a:buClr>
              <a:buSzPts val="1600"/>
              <a:buNone/>
            </a:pPr>
            <a:r>
              <a:rPr lang="fr-FR"/>
              <a:t> </a:t>
            </a:r>
            <a:endParaRPr/>
          </a:p>
        </p:txBody>
      </p:sp>
      <p:sp>
        <p:nvSpPr>
          <p:cNvPr id="1052" name="Google Shape;1052;g220a4a3572b_0_601"/>
          <p:cNvSpPr txBox="1"/>
          <p:nvPr/>
        </p:nvSpPr>
        <p:spPr>
          <a:xfrm>
            <a:off x="777925" y="2024175"/>
            <a:ext cx="7134000" cy="359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solidFill>
                  <a:schemeClr val="dk1"/>
                </a:solidFill>
              </a:rPr>
              <a:t>Si la configuration de sécurité du serveur oblige la communication à travers un certificat public généré spécifiquement pour votre application, on peut utiliser le client </a:t>
            </a:r>
            <a:r>
              <a:rPr b="1" lang="fr-FR" sz="1300">
                <a:solidFill>
                  <a:schemeClr val="dk1"/>
                </a:solidFill>
              </a:rPr>
              <a:t>Retrofit</a:t>
            </a:r>
            <a:r>
              <a:rPr lang="fr-FR" sz="1300">
                <a:solidFill>
                  <a:schemeClr val="dk1"/>
                </a:solidFill>
              </a:rPr>
              <a:t> :</a:t>
            </a:r>
            <a:endParaRPr sz="1300">
              <a:solidFill>
                <a:schemeClr val="dk1"/>
              </a:solidFill>
            </a:endParaRPr>
          </a:p>
          <a:p>
            <a:pPr indent="0" lvl="0" marL="0" rtl="0" algn="l">
              <a:lnSpc>
                <a:spcPct val="115000"/>
              </a:lnSpc>
              <a:spcBef>
                <a:spcPts val="0"/>
              </a:spcBef>
              <a:spcAft>
                <a:spcPts val="0"/>
              </a:spcAft>
              <a:buNone/>
            </a:pPr>
            <a:r>
              <a:rPr lang="fr-FR" sz="1300">
                <a:solidFill>
                  <a:schemeClr val="dk1"/>
                </a:solidFill>
              </a:rPr>
              <a:t>La première chose dont vous avez besoin pour représenter un certificat public en tant que InputStream :</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None/>
            </a:pPr>
            <a:r>
              <a:rPr b="1" lang="fr-FR" sz="1200">
                <a:solidFill>
                  <a:srgbClr val="0033B3"/>
                </a:solidFill>
                <a:highlight>
                  <a:srgbClr val="FFFFFF"/>
                </a:highlight>
                <a:latin typeface="Courier New"/>
                <a:ea typeface="Courier New"/>
                <a:cs typeface="Courier New"/>
                <a:sym typeface="Courier New"/>
              </a:rPr>
              <a:t>val </a:t>
            </a:r>
            <a:r>
              <a:rPr b="1" lang="fr-FR" sz="1200">
                <a:solidFill>
                  <a:schemeClr val="dk1"/>
                </a:solidFill>
                <a:highlight>
                  <a:srgbClr val="FFFFFF"/>
                </a:highlight>
                <a:latin typeface="Courier New"/>
                <a:ea typeface="Courier New"/>
                <a:cs typeface="Courier New"/>
                <a:sym typeface="Courier New"/>
              </a:rPr>
              <a:t>pubCertInputStream </a:t>
            </a:r>
            <a:r>
              <a:rPr b="1" lang="fr-FR" sz="1200">
                <a:solidFill>
                  <a:srgbClr val="080808"/>
                </a:solidFill>
                <a:highlight>
                  <a:srgbClr val="FFFFFF"/>
                </a:highlight>
                <a:latin typeface="Courier New"/>
                <a:ea typeface="Courier New"/>
                <a:cs typeface="Courier New"/>
                <a:sym typeface="Courier New"/>
              </a:rPr>
              <a:t>= context.resources.openRawResource(</a:t>
            </a:r>
            <a:r>
              <a:rPr b="1" lang="fr-FR" sz="1200">
                <a:solidFill>
                  <a:schemeClr val="dk1"/>
                </a:solidFill>
                <a:highlight>
                  <a:srgbClr val="FFFFFF"/>
                </a:highlight>
                <a:latin typeface="Courier New"/>
                <a:ea typeface="Courier New"/>
                <a:cs typeface="Courier New"/>
                <a:sym typeface="Courier New"/>
              </a:rPr>
              <a:t>R</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raw</a:t>
            </a:r>
            <a:r>
              <a:rPr b="1" lang="fr-FR" sz="1200">
                <a:solidFill>
                  <a:srgbClr val="080808"/>
                </a:solidFill>
                <a:highlight>
                  <a:srgbClr val="FFFFFF"/>
                </a:highlight>
                <a:latin typeface="Courier New"/>
                <a:ea typeface="Courier New"/>
                <a:cs typeface="Courier New"/>
                <a:sym typeface="Courier New"/>
              </a:rPr>
              <a:t>.pub_cert)</a:t>
            </a:r>
            <a:endParaRPr b="1" sz="12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1300">
              <a:solidFill>
                <a:srgbClr val="080808"/>
              </a:solidFill>
              <a:highlight>
                <a:srgbClr val="FFFFFF"/>
              </a:highlight>
            </a:endParaRPr>
          </a:p>
          <a:p>
            <a:pPr indent="0" lvl="0" marL="0" rtl="0" algn="l">
              <a:lnSpc>
                <a:spcPct val="115000"/>
              </a:lnSpc>
              <a:spcBef>
                <a:spcPts val="0"/>
              </a:spcBef>
              <a:spcAft>
                <a:spcPts val="0"/>
              </a:spcAft>
              <a:buNone/>
            </a:pPr>
            <a:r>
              <a:rPr lang="fr-FR" sz="1300">
                <a:solidFill>
                  <a:srgbClr val="080808"/>
                </a:solidFill>
                <a:highlight>
                  <a:srgbClr val="FFFFFF"/>
                </a:highlight>
              </a:rPr>
              <a:t>Ensuite, vous devez représenter la clé privée elle-même ( sans le truc "BEGIN / END RSA PRIVATE KEY" ) sous forme de chaîne, pour créer un objet PrivateKey:</a:t>
            </a:r>
            <a:endParaRPr sz="1300">
              <a:solidFill>
                <a:srgbClr val="080808"/>
              </a:solidFill>
              <a:highlight>
                <a:srgbClr val="FFFFFF"/>
              </a:highlight>
            </a:endParaRPr>
          </a:p>
          <a:p>
            <a:pPr indent="0" lvl="0" marL="0" rtl="0" algn="l">
              <a:lnSpc>
                <a:spcPct val="115000"/>
              </a:lnSpc>
              <a:spcBef>
                <a:spcPts val="0"/>
              </a:spcBef>
              <a:spcAft>
                <a:spcPts val="0"/>
              </a:spcAft>
              <a:buNone/>
            </a:pPr>
            <a:r>
              <a:t/>
            </a:r>
            <a:endParaRPr sz="12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private fun </a:t>
            </a:r>
            <a:r>
              <a:rPr b="1" lang="fr-FR" sz="1100">
                <a:solidFill>
                  <a:srgbClr val="00627A"/>
                </a:solidFill>
                <a:highlight>
                  <a:srgbClr val="FFFFFF"/>
                </a:highlight>
                <a:latin typeface="Courier New"/>
                <a:ea typeface="Courier New"/>
                <a:cs typeface="Courier New"/>
                <a:sym typeface="Courier New"/>
              </a:rPr>
              <a:t>loadPrivateKey</a:t>
            </a:r>
            <a:r>
              <a:rPr b="1" lang="fr-FR" sz="1100">
                <a:solidFill>
                  <a:srgbClr val="080808"/>
                </a:solidFill>
                <a:highlight>
                  <a:srgbClr val="FFFFFF"/>
                </a:highlight>
                <a:latin typeface="Courier New"/>
                <a:ea typeface="Courier New"/>
                <a:cs typeface="Courier New"/>
                <a:sym typeface="Courier New"/>
              </a:rPr>
              <a:t>(): PrivateKey? {</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encoded</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ByteArray </a:t>
            </a:r>
            <a:r>
              <a:rPr b="1" lang="fr-FR" sz="1100">
                <a:solidFill>
                  <a:srgbClr val="080808"/>
                </a:solidFill>
                <a:highlight>
                  <a:srgbClr val="FFFFFF"/>
                </a:highlight>
                <a:latin typeface="Courier New"/>
                <a:ea typeface="Courier New"/>
                <a:cs typeface="Courier New"/>
                <a:sym typeface="Courier New"/>
              </a:rPr>
              <a:t>= Base64.decode(privateKeyString, Base64.DEFAULT)</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keySpec </a:t>
            </a:r>
            <a:r>
              <a:rPr b="1" lang="fr-FR" sz="1100">
                <a:solidFill>
                  <a:srgbClr val="080808"/>
                </a:solidFill>
                <a:highlight>
                  <a:srgbClr val="FFFFFF"/>
                </a:highlight>
                <a:latin typeface="Courier New"/>
                <a:ea typeface="Courier New"/>
                <a:cs typeface="Courier New"/>
                <a:sym typeface="Courier New"/>
              </a:rPr>
              <a:t>= PKCS8EncodedKeySpec(</a:t>
            </a:r>
            <a:r>
              <a:rPr b="1" lang="fr-FR" sz="1100">
                <a:solidFill>
                  <a:schemeClr val="dk1"/>
                </a:solidFill>
                <a:highlight>
                  <a:srgbClr val="FFFFFF"/>
                </a:highlight>
                <a:latin typeface="Courier New"/>
                <a:ea typeface="Courier New"/>
                <a:cs typeface="Courier New"/>
                <a:sym typeface="Courier New"/>
              </a:rPr>
              <a:t>encoded</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kf </a:t>
            </a:r>
            <a:r>
              <a:rPr b="1" lang="fr-FR" sz="1100">
                <a:solidFill>
                  <a:srgbClr val="080808"/>
                </a:solidFill>
                <a:highlight>
                  <a:srgbClr val="FFFFFF"/>
                </a:highlight>
                <a:latin typeface="Courier New"/>
                <a:ea typeface="Courier New"/>
                <a:cs typeface="Courier New"/>
                <a:sym typeface="Courier New"/>
              </a:rPr>
              <a:t>= KeyFactory.getInstance(</a:t>
            </a:r>
            <a:r>
              <a:rPr b="1" lang="fr-FR" sz="1100">
                <a:solidFill>
                  <a:srgbClr val="067D17"/>
                </a:solidFill>
                <a:highlight>
                  <a:srgbClr val="FFFFFF"/>
                </a:highlight>
                <a:latin typeface="Courier New"/>
                <a:ea typeface="Courier New"/>
                <a:cs typeface="Courier New"/>
                <a:sym typeface="Courier New"/>
              </a:rPr>
              <a:t>"RSA"</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a:t>
            </a:r>
            <a:r>
              <a:rPr b="1" lang="fr-FR" sz="1100">
                <a:solidFill>
                  <a:schemeClr val="dk1"/>
                </a:solidFill>
                <a:highlight>
                  <a:srgbClr val="FFFFFF"/>
                </a:highlight>
                <a:latin typeface="Courier New"/>
                <a:ea typeface="Courier New"/>
                <a:cs typeface="Courier New"/>
                <a:sym typeface="Courier New"/>
              </a:rPr>
              <a:t>kf</a:t>
            </a:r>
            <a:r>
              <a:rPr b="1" lang="fr-FR" sz="1100">
                <a:solidFill>
                  <a:srgbClr val="080808"/>
                </a:solidFill>
                <a:highlight>
                  <a:srgbClr val="FFFFFF"/>
                </a:highlight>
                <a:latin typeface="Courier New"/>
                <a:ea typeface="Courier New"/>
                <a:cs typeface="Courier New"/>
                <a:sym typeface="Courier New"/>
              </a:rPr>
              <a:t>.generatePrivate(</a:t>
            </a:r>
            <a:r>
              <a:rPr b="1" lang="fr-FR" sz="1100">
                <a:solidFill>
                  <a:schemeClr val="dk1"/>
                </a:solidFill>
                <a:highlight>
                  <a:srgbClr val="FFFFFF"/>
                </a:highlight>
                <a:latin typeface="Courier New"/>
                <a:ea typeface="Courier New"/>
                <a:cs typeface="Courier New"/>
                <a:sym typeface="Courier New"/>
              </a:rPr>
              <a:t>keySpec</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sz="1300">
              <a:solidFill>
                <a:schemeClr val="dk1"/>
              </a:solidFill>
            </a:endParaRPr>
          </a:p>
        </p:txBody>
      </p:sp>
      <p:sp>
        <p:nvSpPr>
          <p:cNvPr id="1053" name="Google Shape;1053;g220a4a3572b_0_601"/>
          <p:cNvSpPr txBox="1"/>
          <p:nvPr/>
        </p:nvSpPr>
        <p:spPr>
          <a:xfrm>
            <a:off x="8207425" y="2258350"/>
            <a:ext cx="3219900" cy="3140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200"/>
              <a:t>-----BEGIN RSA PRIVATE KEY-----</a:t>
            </a:r>
            <a:endParaRPr b="1" sz="1200"/>
          </a:p>
          <a:p>
            <a:pPr indent="0" lvl="0" marL="0" rtl="0" algn="l">
              <a:spcBef>
                <a:spcPts val="0"/>
              </a:spcBef>
              <a:spcAft>
                <a:spcPts val="0"/>
              </a:spcAft>
              <a:buClr>
                <a:schemeClr val="dk1"/>
              </a:buClr>
              <a:buSzPts val="1100"/>
              <a:buFont typeface="Arial"/>
              <a:buNone/>
            </a:pPr>
            <a:r>
              <a:rPr lang="fr-FR" sz="1200"/>
              <a:t>MIIBOgIBAAJBAKj34GkxFhD90vcNLYLInFEX6Ppy1tPf9Cnzj4p4WGeKLs1Pt8Qu</a:t>
            </a:r>
            <a:endParaRPr sz="1200"/>
          </a:p>
          <a:p>
            <a:pPr indent="0" lvl="0" marL="0" rtl="0" algn="l">
              <a:spcBef>
                <a:spcPts val="0"/>
              </a:spcBef>
              <a:spcAft>
                <a:spcPts val="0"/>
              </a:spcAft>
              <a:buClr>
                <a:schemeClr val="dk1"/>
              </a:buClr>
              <a:buSzPts val="1100"/>
              <a:buFont typeface="Arial"/>
              <a:buNone/>
            </a:pPr>
            <a:r>
              <a:rPr lang="fr-FR" sz="1200"/>
              <a:t>KUpRKfFLfRYC9AIKjbJTWit+CqvjWYzvQwECAwEAAQJAIJLixBy2qpFoS4DSmoEm</a:t>
            </a:r>
            <a:endParaRPr sz="1200"/>
          </a:p>
          <a:p>
            <a:pPr indent="0" lvl="0" marL="0" rtl="0" algn="l">
              <a:spcBef>
                <a:spcPts val="0"/>
              </a:spcBef>
              <a:spcAft>
                <a:spcPts val="0"/>
              </a:spcAft>
              <a:buClr>
                <a:schemeClr val="dk1"/>
              </a:buClr>
              <a:buSzPts val="1100"/>
              <a:buFont typeface="Arial"/>
              <a:buNone/>
            </a:pPr>
            <a:r>
              <a:rPr lang="fr-FR" sz="1200"/>
              <a:t>o3qGy0t6z09AIJtH+5OeRV1be+N4cDYJKffGzDa88vQENZiRm0GRq6a+HPGQMd2k</a:t>
            </a:r>
            <a:endParaRPr sz="1200"/>
          </a:p>
          <a:p>
            <a:pPr indent="0" lvl="0" marL="0" rtl="0" algn="l">
              <a:spcBef>
                <a:spcPts val="0"/>
              </a:spcBef>
              <a:spcAft>
                <a:spcPts val="0"/>
              </a:spcAft>
              <a:buClr>
                <a:schemeClr val="dk1"/>
              </a:buClr>
              <a:buSzPts val="1100"/>
              <a:buFont typeface="Arial"/>
              <a:buNone/>
            </a:pPr>
            <a:r>
              <a:rPr lang="fr-FR" sz="1200"/>
              <a:t>TQIhAKMSvzIBnni7ot/OSie2TmJLY4SwTQAevXysE2RbFDYdAiEBCUEaRQnMnbp7</a:t>
            </a:r>
            <a:endParaRPr sz="1200"/>
          </a:p>
          <a:p>
            <a:pPr indent="0" lvl="0" marL="0" rtl="0" algn="l">
              <a:spcBef>
                <a:spcPts val="0"/>
              </a:spcBef>
              <a:spcAft>
                <a:spcPts val="0"/>
              </a:spcAft>
              <a:buClr>
                <a:schemeClr val="dk1"/>
              </a:buClr>
              <a:buSzPts val="1100"/>
              <a:buFont typeface="Arial"/>
              <a:buNone/>
            </a:pPr>
            <a:r>
              <a:rPr lang="fr-FR" sz="1200"/>
              <a:t>9mxDXDf6AU0cN/RPBjb9qSHDcWZHGzUCIG2Es59z8ugGrDY+pxLQnwfotadxd+Uy</a:t>
            </a:r>
            <a:endParaRPr sz="1200"/>
          </a:p>
          <a:p>
            <a:pPr indent="0" lvl="0" marL="0" rtl="0" algn="l">
              <a:spcBef>
                <a:spcPts val="0"/>
              </a:spcBef>
              <a:spcAft>
                <a:spcPts val="0"/>
              </a:spcAft>
              <a:buClr>
                <a:schemeClr val="dk1"/>
              </a:buClr>
              <a:buSzPts val="1100"/>
              <a:buFont typeface="Arial"/>
              <a:buNone/>
            </a:pPr>
            <a:r>
              <a:rPr lang="fr-FR" sz="1200"/>
              <a:t>v/Ow5T0q5gIJAiEAyS4RaI9YG8EWx/2w0T67ZUVAw8eOMB6BIUg0Xcu+3okCIBOs</a:t>
            </a:r>
            <a:endParaRPr sz="1200"/>
          </a:p>
          <a:p>
            <a:pPr indent="0" lvl="0" marL="0" rtl="0" algn="l">
              <a:spcBef>
                <a:spcPts val="0"/>
              </a:spcBef>
              <a:spcAft>
                <a:spcPts val="0"/>
              </a:spcAft>
              <a:buClr>
                <a:schemeClr val="dk1"/>
              </a:buClr>
              <a:buSzPts val="1100"/>
              <a:buFont typeface="Arial"/>
              <a:buNone/>
            </a:pPr>
            <a:r>
              <a:rPr lang="fr-FR" sz="1200"/>
              <a:t>/5OiPgoTdSy7bcF9IGpSE8ZgGKzgYQVZeN97YE00</a:t>
            </a:r>
            <a:endParaRPr sz="1200"/>
          </a:p>
          <a:p>
            <a:pPr indent="0" lvl="0" marL="0" rtl="0" algn="l">
              <a:spcBef>
                <a:spcPts val="0"/>
              </a:spcBef>
              <a:spcAft>
                <a:spcPts val="0"/>
              </a:spcAft>
              <a:buNone/>
            </a:pPr>
            <a:r>
              <a:rPr b="1" lang="fr-FR" sz="1200"/>
              <a:t>-----END RSA PRIVATE KEY-----</a:t>
            </a:r>
            <a:endParaRPr sz="1200"/>
          </a:p>
        </p:txBody>
      </p:sp>
      <p:sp>
        <p:nvSpPr>
          <p:cNvPr id="1054" name="Google Shape;1054;g220a4a3572b_0_601"/>
          <p:cNvSpPr txBox="1"/>
          <p:nvPr/>
        </p:nvSpPr>
        <p:spPr>
          <a:xfrm>
            <a:off x="8928550" y="5398350"/>
            <a:ext cx="1946700" cy="369300"/>
          </a:xfrm>
          <a:prstGeom prst="rect">
            <a:avLst/>
          </a:prstGeom>
          <a:noFill/>
          <a:ln cap="flat" cmpd="sng" w="9525">
            <a:solidFill>
              <a:schemeClr val="l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200"/>
              <a:t>Exemple de</a:t>
            </a:r>
            <a:r>
              <a:rPr lang="fr-FR" sz="1200"/>
              <a:t> clé privé</a:t>
            </a:r>
            <a:endParaRPr sz="1200"/>
          </a:p>
        </p:txBody>
      </p:sp>
      <p:grpSp>
        <p:nvGrpSpPr>
          <p:cNvPr id="1055" name="Google Shape;1055;g220a4a3572b_0_601"/>
          <p:cNvGrpSpPr/>
          <p:nvPr/>
        </p:nvGrpSpPr>
        <p:grpSpPr>
          <a:xfrm>
            <a:off x="2170699" y="5576693"/>
            <a:ext cx="5757448" cy="744398"/>
            <a:chOff x="1779843" y="3179058"/>
            <a:chExt cx="6050917" cy="970658"/>
          </a:xfrm>
        </p:grpSpPr>
        <p:grpSp>
          <p:nvGrpSpPr>
            <p:cNvPr id="1056" name="Google Shape;1056;g220a4a3572b_0_601"/>
            <p:cNvGrpSpPr/>
            <p:nvPr/>
          </p:nvGrpSpPr>
          <p:grpSpPr>
            <a:xfrm>
              <a:off x="1779843" y="3179058"/>
              <a:ext cx="6050917" cy="970658"/>
              <a:chOff x="1779843" y="3179058"/>
              <a:chExt cx="6050917" cy="970658"/>
            </a:xfrm>
          </p:grpSpPr>
          <p:sp>
            <p:nvSpPr>
              <p:cNvPr id="1057" name="Google Shape;1057;g220a4a3572b_0_601"/>
              <p:cNvSpPr/>
              <p:nvPr/>
            </p:nvSpPr>
            <p:spPr>
              <a:xfrm>
                <a:off x="2474061" y="3252992"/>
                <a:ext cx="1059370" cy="235996"/>
              </a:xfrm>
              <a:custGeom>
                <a:rect b="b" l="l" r="r" t="t"/>
                <a:pathLst>
                  <a:path extrusionOk="0" h="264421" w="1249994">
                    <a:moveTo>
                      <a:pt x="0" y="0"/>
                    </a:moveTo>
                    <a:lnTo>
                      <a:pt x="1249994" y="0"/>
                    </a:lnTo>
                    <a:lnTo>
                      <a:pt x="1249994" y="264421"/>
                    </a:lnTo>
                    <a:lnTo>
                      <a:pt x="0" y="264421"/>
                    </a:lnTo>
                    <a:lnTo>
                      <a:pt x="0" y="0"/>
                    </a:lnTo>
                    <a:close/>
                  </a:path>
                </a:pathLst>
              </a:cu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007842"/>
                  </a:buClr>
                  <a:buSzPts val="1400"/>
                  <a:buFont typeface="Calibri"/>
                  <a:buNone/>
                </a:pPr>
                <a:r>
                  <a:rPr b="1" lang="fr-FR" sz="1400">
                    <a:solidFill>
                      <a:srgbClr val="007842"/>
                    </a:solidFill>
                    <a:latin typeface="Calibri"/>
                    <a:ea typeface="Calibri"/>
                    <a:cs typeface="Calibri"/>
                    <a:sym typeface="Calibri"/>
                  </a:rPr>
                  <a:t>Remarques</a:t>
                </a:r>
                <a:endParaRPr/>
              </a:p>
            </p:txBody>
          </p:sp>
          <p:sp>
            <p:nvSpPr>
              <p:cNvPr id="1058" name="Google Shape;1058;g220a4a3572b_0_601"/>
              <p:cNvSpPr/>
              <p:nvPr/>
            </p:nvSpPr>
            <p:spPr>
              <a:xfrm>
                <a:off x="2131877" y="3565344"/>
                <a:ext cx="5698883" cy="584372"/>
              </a:xfrm>
              <a:custGeom>
                <a:rect b="b" l="l" r="r" t="t"/>
                <a:pathLst>
                  <a:path extrusionOk="0" h="1249994" w="6062642">
                    <a:moveTo>
                      <a:pt x="0" y="0"/>
                    </a:moveTo>
                    <a:lnTo>
                      <a:pt x="6062642" y="0"/>
                    </a:lnTo>
                    <a:lnTo>
                      <a:pt x="6062642" y="1249994"/>
                    </a:lnTo>
                    <a:lnTo>
                      <a:pt x="0" y="1249994"/>
                    </a:lnTo>
                    <a:lnTo>
                      <a:pt x="0" y="0"/>
                    </a:lnTo>
                    <a:close/>
                  </a:path>
                </a:pathLst>
              </a:custGeom>
              <a:solidFill>
                <a:srgbClr val="F2F2F2"/>
              </a:solidFill>
              <a:ln cap="flat" cmpd="sng" w="28575">
                <a:solidFill>
                  <a:srgbClr val="007842"/>
                </a:solidFill>
                <a:prstDash val="solid"/>
                <a:miter lim="800000"/>
                <a:headEnd len="sm" w="sm" type="none"/>
                <a:tailEnd len="sm" w="sm" type="none"/>
              </a:ln>
            </p:spPr>
            <p:txBody>
              <a:bodyPr anchorCtr="0" anchor="b" bIns="72000" lIns="180000" spcFirstLastPara="1" rIns="0" wrap="square" tIns="0">
                <a:noAutofit/>
              </a:bodyPr>
              <a:lstStyle/>
              <a:p>
                <a:pPr indent="-171450" lvl="0" marL="171450" marR="0" rtl="0" algn="l">
                  <a:spcBef>
                    <a:spcPts val="0"/>
                  </a:spcBef>
                  <a:spcAft>
                    <a:spcPts val="0"/>
                  </a:spcAft>
                  <a:buClr>
                    <a:srgbClr val="565656"/>
                  </a:buClr>
                  <a:buSzPts val="1200"/>
                  <a:buFont typeface="Arial"/>
                  <a:buChar char="•"/>
                </a:pPr>
                <a:r>
                  <a:rPr lang="fr-FR" sz="1200">
                    <a:solidFill>
                      <a:srgbClr val="565656"/>
                    </a:solidFill>
                    <a:latin typeface="Calibri"/>
                    <a:ea typeface="Calibri"/>
                    <a:cs typeface="Calibri"/>
                    <a:sym typeface="Calibri"/>
                  </a:rPr>
                  <a:t>pub_cert : Le serveur </a:t>
                </a:r>
                <a:r>
                  <a:rPr lang="fr-FR" sz="1200">
                    <a:solidFill>
                      <a:srgbClr val="565656"/>
                    </a:solidFill>
                    <a:latin typeface="Calibri"/>
                    <a:ea typeface="Calibri"/>
                    <a:cs typeface="Calibri"/>
                    <a:sym typeface="Calibri"/>
                  </a:rPr>
                  <a:t>vous fournit</a:t>
                </a:r>
                <a:r>
                  <a:rPr lang="fr-FR" sz="1200">
                    <a:solidFill>
                      <a:srgbClr val="565656"/>
                    </a:solidFill>
                    <a:latin typeface="Calibri"/>
                    <a:ea typeface="Calibri"/>
                    <a:cs typeface="Calibri"/>
                    <a:sym typeface="Calibri"/>
                  </a:rPr>
                  <a:t> ce certificat  à ajouter dans le projet Android</a:t>
                </a:r>
                <a:endParaRPr/>
              </a:p>
            </p:txBody>
          </p:sp>
          <p:sp>
            <p:nvSpPr>
              <p:cNvPr id="1059" name="Google Shape;1059;g220a4a3572b_0_601"/>
              <p:cNvSpPr/>
              <p:nvPr/>
            </p:nvSpPr>
            <p:spPr>
              <a:xfrm>
                <a:off x="1779843" y="3179058"/>
                <a:ext cx="648000" cy="6480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060" name="Google Shape;1060;g220a4a3572b_0_601"/>
            <p:cNvPicPr preferRelativeResize="0"/>
            <p:nvPr/>
          </p:nvPicPr>
          <p:blipFill rotWithShape="1">
            <a:blip r:embed="rId4">
              <a:alphaModFix/>
            </a:blip>
            <a:srcRect b="0" l="0" r="0" t="0"/>
            <a:stretch/>
          </p:blipFill>
          <p:spPr>
            <a:xfrm>
              <a:off x="1942893" y="3262503"/>
              <a:ext cx="484948" cy="576007"/>
            </a:xfrm>
            <a:prstGeom prst="rect">
              <a:avLst/>
            </a:prstGeom>
            <a:noFill/>
            <a:ln>
              <a:noFill/>
            </a:ln>
          </p:spPr>
        </p:pic>
      </p:grpSp>
      <p:sp>
        <p:nvSpPr>
          <p:cNvPr id="1061" name="Google Shape;1061;g220a4a3572b_0_601"/>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3</a:t>
            </a:r>
            <a:endParaRPr/>
          </a:p>
        </p:txBody>
      </p:sp>
      <p:sp>
        <p:nvSpPr>
          <p:cNvPr id="1062" name="Google Shape;1062;g220a4a3572b_0_601"/>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fr-FR"/>
              <a:t>Sécuriser une application qui communique avec un serveur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g220a4a3572b_0_616"/>
          <p:cNvSpPr txBox="1"/>
          <p:nvPr>
            <p:ph idx="3" type="body"/>
          </p:nvPr>
        </p:nvSpPr>
        <p:spPr>
          <a:xfrm>
            <a:off x="6438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fr-FR"/>
              <a:t>Utiliser SSL</a:t>
            </a:r>
            <a:endParaRPr/>
          </a:p>
          <a:p>
            <a:pPr indent="0" lvl="0" marL="0" rtl="0" algn="l">
              <a:lnSpc>
                <a:spcPct val="100000"/>
              </a:lnSpc>
              <a:spcBef>
                <a:spcPts val="0"/>
              </a:spcBef>
              <a:spcAft>
                <a:spcPts val="0"/>
              </a:spcAft>
              <a:buClr>
                <a:schemeClr val="dk1"/>
              </a:buClr>
              <a:buSzPts val="1100"/>
              <a:buNone/>
            </a:pPr>
            <a:r>
              <a:rPr lang="fr-FR"/>
              <a:t> </a:t>
            </a:r>
            <a:endParaRPr/>
          </a:p>
          <a:p>
            <a:pPr indent="0" lvl="0" marL="0" rtl="0" algn="l">
              <a:lnSpc>
                <a:spcPct val="100000"/>
              </a:lnSpc>
              <a:spcBef>
                <a:spcPts val="0"/>
              </a:spcBef>
              <a:spcAft>
                <a:spcPts val="0"/>
              </a:spcAft>
              <a:buClr>
                <a:srgbClr val="007842"/>
              </a:buClr>
              <a:buSzPts val="1600"/>
              <a:buNone/>
            </a:pPr>
            <a:r>
              <a:rPr lang="fr-FR"/>
              <a:t> </a:t>
            </a:r>
            <a:endParaRPr/>
          </a:p>
        </p:txBody>
      </p:sp>
      <p:sp>
        <p:nvSpPr>
          <p:cNvPr id="1068" name="Google Shape;1068;g220a4a3572b_0_616"/>
          <p:cNvSpPr txBox="1"/>
          <p:nvPr/>
        </p:nvSpPr>
        <p:spPr>
          <a:xfrm>
            <a:off x="777925" y="2405175"/>
            <a:ext cx="5678700" cy="3858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rgbClr val="871094"/>
                </a:solidFill>
                <a:highlight>
                  <a:srgbClr val="FFFFFF"/>
                </a:highlight>
                <a:latin typeface="Courier New"/>
                <a:ea typeface="Courier New"/>
                <a:cs typeface="Courier New"/>
                <a:sym typeface="Courier New"/>
              </a:rPr>
              <a:t>cf</a:t>
            </a:r>
            <a:r>
              <a:rPr b="1" lang="fr-FR" sz="1100">
                <a:solidFill>
                  <a:srgbClr val="080808"/>
                </a:solidFill>
                <a:highlight>
                  <a:srgbClr val="FFFFFF"/>
                </a:highlight>
                <a:latin typeface="Courier New"/>
                <a:ea typeface="Courier New"/>
                <a:cs typeface="Courier New"/>
                <a:sym typeface="Courier New"/>
              </a:rPr>
              <a:t>: CertificateFactory = CertificateFactory.getInstance(</a:t>
            </a:r>
            <a:r>
              <a:rPr b="1" lang="fr-FR" sz="1100">
                <a:solidFill>
                  <a:srgbClr val="067D17"/>
                </a:solidFill>
                <a:highlight>
                  <a:srgbClr val="FFFFFF"/>
                </a:highlight>
                <a:latin typeface="Courier New"/>
                <a:ea typeface="Courier New"/>
                <a:cs typeface="Courier New"/>
                <a:sym typeface="Courier New"/>
              </a:rPr>
              <a:t>"X.509"</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rgbClr val="871094"/>
                </a:solidFill>
                <a:highlight>
                  <a:srgbClr val="FFFFFF"/>
                </a:highlight>
                <a:latin typeface="Courier New"/>
                <a:ea typeface="Courier New"/>
                <a:cs typeface="Courier New"/>
                <a:sym typeface="Courier New"/>
              </a:rPr>
              <a:t>x509Certificate</a:t>
            </a:r>
            <a:r>
              <a:rPr b="1" lang="fr-FR" sz="1100">
                <a:solidFill>
                  <a:srgbClr val="080808"/>
                </a:solidFill>
                <a:highlight>
                  <a:srgbClr val="FFFFFF"/>
                </a:highlight>
                <a:latin typeface="Courier New"/>
                <a:ea typeface="Courier New"/>
                <a:cs typeface="Courier New"/>
                <a:sym typeface="Courier New"/>
              </a:rPr>
              <a:t>: X509Certificate = </a:t>
            </a:r>
            <a:r>
              <a:rPr b="1" lang="fr-FR" sz="1100">
                <a:solidFill>
                  <a:srgbClr val="871094"/>
                </a:solidFill>
                <a:highlight>
                  <a:srgbClr val="FFFFFF"/>
                </a:highlight>
                <a:latin typeface="Courier New"/>
                <a:ea typeface="Courier New"/>
                <a:cs typeface="Courier New"/>
                <a:sym typeface="Courier New"/>
              </a:rPr>
              <a:t>cf</a:t>
            </a:r>
            <a:r>
              <a:rPr b="1" lang="fr-FR" sz="1100">
                <a:solidFill>
                  <a:srgbClr val="080808"/>
                </a:solidFill>
                <a:highlight>
                  <a:srgbClr val="FFFFFF"/>
                </a:highlight>
                <a:latin typeface="Courier New"/>
                <a:ea typeface="Courier New"/>
                <a:cs typeface="Courier New"/>
                <a:sym typeface="Courier New"/>
              </a:rPr>
              <a:t>.generateCertificate(pubCertInputStream) </a:t>
            </a:r>
            <a:r>
              <a:rPr b="1" lang="fr-FR" sz="1100">
                <a:solidFill>
                  <a:srgbClr val="0033B3"/>
                </a:solidFill>
                <a:highlight>
                  <a:srgbClr val="FFFFFF"/>
                </a:highlight>
                <a:latin typeface="Courier New"/>
                <a:ea typeface="Courier New"/>
                <a:cs typeface="Courier New"/>
                <a:sym typeface="Courier New"/>
              </a:rPr>
              <a:t>as </a:t>
            </a:r>
            <a:r>
              <a:rPr b="1" lang="fr-FR" sz="1100">
                <a:solidFill>
                  <a:srgbClr val="080808"/>
                </a:solidFill>
                <a:highlight>
                  <a:srgbClr val="FFFFFF"/>
                </a:highlight>
                <a:latin typeface="Courier New"/>
                <a:ea typeface="Courier New"/>
                <a:cs typeface="Courier New"/>
                <a:sym typeface="Courier New"/>
              </a:rPr>
              <a:t>X509Certificate </a:t>
            </a:r>
            <a:r>
              <a:rPr b="1" i="1" lang="fr-FR" sz="1100">
                <a:solidFill>
                  <a:srgbClr val="8C8C8C"/>
                </a:solidFill>
                <a:highlight>
                  <a:srgbClr val="FFFFFF"/>
                </a:highlight>
                <a:latin typeface="Courier New"/>
                <a:ea typeface="Courier New"/>
                <a:cs typeface="Courier New"/>
                <a:sym typeface="Courier New"/>
              </a:rPr>
              <a:t>//1</a:t>
            </a:r>
            <a:endParaRPr b="1" i="1" sz="1100">
              <a:solidFill>
                <a:srgbClr val="8C8C8C"/>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t/>
            </a:r>
            <a:endParaRPr b="1" i="1" sz="1100">
              <a:solidFill>
                <a:srgbClr val="8C8C8C"/>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rgbClr val="871094"/>
                </a:solidFill>
                <a:highlight>
                  <a:srgbClr val="FFFFFF"/>
                </a:highlight>
                <a:latin typeface="Courier New"/>
                <a:ea typeface="Courier New"/>
                <a:cs typeface="Courier New"/>
                <a:sym typeface="Courier New"/>
              </a:rPr>
              <a:t>keyPair </a:t>
            </a:r>
            <a:r>
              <a:rPr b="1" lang="fr-FR" sz="1100">
                <a:solidFill>
                  <a:srgbClr val="080808"/>
                </a:solidFill>
                <a:highlight>
                  <a:srgbClr val="FFFFFF"/>
                </a:highlight>
                <a:latin typeface="Courier New"/>
                <a:ea typeface="Courier New"/>
                <a:cs typeface="Courier New"/>
                <a:sym typeface="Courier New"/>
              </a:rPr>
              <a:t>= KeyPair(</a:t>
            </a:r>
            <a:r>
              <a:rPr b="1" lang="fr-FR" sz="1100">
                <a:solidFill>
                  <a:srgbClr val="871094"/>
                </a:solidFill>
                <a:highlight>
                  <a:srgbClr val="FFFFFF"/>
                </a:highlight>
                <a:latin typeface="Courier New"/>
                <a:ea typeface="Courier New"/>
                <a:cs typeface="Courier New"/>
                <a:sym typeface="Courier New"/>
              </a:rPr>
              <a:t>x509Certificate</a:t>
            </a:r>
            <a:r>
              <a:rPr b="1" lang="fr-FR" sz="1100">
                <a:solidFill>
                  <a:srgbClr val="080808"/>
                </a:solidFill>
                <a:highlight>
                  <a:srgbClr val="FFFFFF"/>
                </a:highlight>
                <a:latin typeface="Courier New"/>
                <a:ea typeface="Courier New"/>
                <a:cs typeface="Courier New"/>
                <a:sym typeface="Courier New"/>
              </a:rPr>
              <a:t>.publicKey, loadPrivateKey()) </a:t>
            </a:r>
            <a:r>
              <a:rPr b="1" i="1" lang="fr-FR" sz="1100">
                <a:solidFill>
                  <a:srgbClr val="8C8C8C"/>
                </a:solidFill>
                <a:highlight>
                  <a:srgbClr val="FFFFFF"/>
                </a:highlight>
                <a:latin typeface="Courier New"/>
                <a:ea typeface="Courier New"/>
                <a:cs typeface="Courier New"/>
                <a:sym typeface="Courier New"/>
              </a:rPr>
              <a:t>//2</a:t>
            </a:r>
            <a:endParaRPr b="1" i="1" sz="1100">
              <a:solidFill>
                <a:srgbClr val="8C8C8C"/>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t/>
            </a:r>
            <a:endParaRPr b="1" i="1" sz="1100">
              <a:solidFill>
                <a:srgbClr val="8C8C8C"/>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rgbClr val="871094"/>
                </a:solidFill>
                <a:highlight>
                  <a:srgbClr val="FFFFFF"/>
                </a:highlight>
                <a:latin typeface="Courier New"/>
                <a:ea typeface="Courier New"/>
                <a:cs typeface="Courier New"/>
                <a:sym typeface="Courier New"/>
              </a:rPr>
              <a:t>handshakeCertificates</a:t>
            </a:r>
            <a:r>
              <a:rPr b="1" lang="fr-FR" sz="1100">
                <a:solidFill>
                  <a:srgbClr val="080808"/>
                </a:solidFill>
                <a:highlight>
                  <a:srgbClr val="FFFFFF"/>
                </a:highlight>
                <a:latin typeface="Courier New"/>
                <a:ea typeface="Courier New"/>
                <a:cs typeface="Courier New"/>
                <a:sym typeface="Courier New"/>
              </a:rPr>
              <a:t>: HandshakeCertificates = HandshakeCertificates.Builder()</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.addPlatformTrustedCertificates()</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.heldCertificate(HeldCertificate(</a:t>
            </a:r>
            <a:r>
              <a:rPr b="1" lang="fr-FR" sz="1100">
                <a:solidFill>
                  <a:srgbClr val="871094"/>
                </a:solidFill>
                <a:highlight>
                  <a:srgbClr val="FFFFFF"/>
                </a:highlight>
                <a:latin typeface="Courier New"/>
                <a:ea typeface="Courier New"/>
                <a:cs typeface="Courier New"/>
                <a:sym typeface="Courier New"/>
              </a:rPr>
              <a:t>keyPair</a:t>
            </a: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x509Certificate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.build() </a:t>
            </a:r>
            <a:r>
              <a:rPr b="1" i="1" lang="fr-FR" sz="1100">
                <a:solidFill>
                  <a:srgbClr val="8C8C8C"/>
                </a:solidFill>
                <a:highlight>
                  <a:srgbClr val="FFFFFF"/>
                </a:highlight>
                <a:latin typeface="Courier New"/>
                <a:ea typeface="Courier New"/>
                <a:cs typeface="Courier New"/>
                <a:sym typeface="Courier New"/>
              </a:rPr>
              <a:t>//3</a:t>
            </a:r>
            <a:endParaRPr b="1" i="1" sz="1100">
              <a:solidFill>
                <a:srgbClr val="8C8C8C"/>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t/>
            </a:r>
            <a:endParaRPr b="1" i="1" sz="1100">
              <a:solidFill>
                <a:srgbClr val="8C8C8C"/>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rgbClr val="871094"/>
                </a:solidFill>
                <a:highlight>
                  <a:srgbClr val="FFFFFF"/>
                </a:highlight>
                <a:latin typeface="Courier New"/>
                <a:ea typeface="Courier New"/>
                <a:cs typeface="Courier New"/>
                <a:sym typeface="Courier New"/>
              </a:rPr>
              <a:t>client </a:t>
            </a:r>
            <a:r>
              <a:rPr b="1" lang="fr-FR" sz="1100">
                <a:solidFill>
                  <a:srgbClr val="080808"/>
                </a:solidFill>
                <a:highlight>
                  <a:srgbClr val="FFFFFF"/>
                </a:highlight>
                <a:latin typeface="Courier New"/>
                <a:ea typeface="Courier New"/>
                <a:cs typeface="Courier New"/>
                <a:sym typeface="Courier New"/>
              </a:rPr>
              <a:t>= OkHttpClient</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.Builder()</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.sslSocketFactory(</a:t>
            </a:r>
            <a:r>
              <a:rPr b="1" lang="fr-FR" sz="1100">
                <a:solidFill>
                  <a:srgbClr val="871094"/>
                </a:solidFill>
                <a:highlight>
                  <a:srgbClr val="FFFFFF"/>
                </a:highlight>
                <a:latin typeface="Courier New"/>
                <a:ea typeface="Courier New"/>
                <a:cs typeface="Courier New"/>
                <a:sym typeface="Courier New"/>
              </a:rPr>
              <a:t>handshakeCertificates</a:t>
            </a:r>
            <a:r>
              <a:rPr b="1" lang="fr-FR" sz="1100">
                <a:solidFill>
                  <a:srgbClr val="080808"/>
                </a:solidFill>
                <a:highlight>
                  <a:srgbClr val="FFFFFF"/>
                </a:highlight>
                <a:latin typeface="Courier New"/>
                <a:ea typeface="Courier New"/>
                <a:cs typeface="Courier New"/>
                <a:sym typeface="Courier New"/>
              </a:rPr>
              <a:t>.sslSocketFactory(), </a:t>
            </a:r>
            <a:r>
              <a:rPr b="1" lang="fr-FR" sz="1100">
                <a:solidFill>
                  <a:srgbClr val="871094"/>
                </a:solidFill>
                <a:highlight>
                  <a:srgbClr val="FFFFFF"/>
                </a:highlight>
                <a:latin typeface="Courier New"/>
                <a:ea typeface="Courier New"/>
                <a:cs typeface="Courier New"/>
                <a:sym typeface="Courier New"/>
              </a:rPr>
              <a:t>handshakeCertificates</a:t>
            </a:r>
            <a:r>
              <a:rPr b="1" lang="fr-FR" sz="1100">
                <a:solidFill>
                  <a:srgbClr val="080808"/>
                </a:solidFill>
                <a:highlight>
                  <a:srgbClr val="FFFFFF"/>
                </a:highlight>
                <a:latin typeface="Courier New"/>
                <a:ea typeface="Courier New"/>
                <a:cs typeface="Courier New"/>
                <a:sym typeface="Courier New"/>
              </a:rPr>
              <a:t>.trustManager)</a:t>
            </a:r>
            <a:endParaRPr b="1" sz="1100">
              <a:solidFill>
                <a:srgbClr val="080808"/>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.build() </a:t>
            </a:r>
            <a:r>
              <a:rPr b="1" i="1" lang="fr-FR" sz="1100">
                <a:solidFill>
                  <a:srgbClr val="8C8C8C"/>
                </a:solidFill>
                <a:highlight>
                  <a:srgbClr val="FFFFFF"/>
                </a:highlight>
                <a:latin typeface="Courier New"/>
                <a:ea typeface="Courier New"/>
                <a:cs typeface="Courier New"/>
                <a:sym typeface="Courier New"/>
              </a:rPr>
              <a:t>// 4</a:t>
            </a:r>
            <a:endParaRPr sz="1300">
              <a:solidFill>
                <a:schemeClr val="dk1"/>
              </a:solidFill>
            </a:endParaRPr>
          </a:p>
        </p:txBody>
      </p:sp>
      <p:sp>
        <p:nvSpPr>
          <p:cNvPr id="1069" name="Google Shape;1069;g220a4a3572b_0_616"/>
          <p:cNvSpPr txBox="1"/>
          <p:nvPr/>
        </p:nvSpPr>
        <p:spPr>
          <a:xfrm>
            <a:off x="6926900" y="2202075"/>
            <a:ext cx="4462500" cy="24558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171717"/>
              </a:buClr>
              <a:buSzPts val="1300"/>
              <a:buAutoNum type="arabicPeriod"/>
            </a:pPr>
            <a:r>
              <a:rPr lang="fr-FR" sz="1300">
                <a:solidFill>
                  <a:srgbClr val="171717"/>
                </a:solidFill>
                <a:highlight>
                  <a:srgbClr val="FFFFFF"/>
                </a:highlight>
              </a:rPr>
              <a:t>Créer CertificateFactory afin de générer un objet X509Certificate basé sur InputStream.</a:t>
            </a:r>
            <a:endParaRPr sz="1300">
              <a:solidFill>
                <a:srgbClr val="171717"/>
              </a:solidFill>
              <a:highlight>
                <a:srgbClr val="FFFFFF"/>
              </a:highlight>
            </a:endParaRPr>
          </a:p>
          <a:p>
            <a:pPr indent="-311150" lvl="0" marL="457200" rtl="0" algn="l">
              <a:lnSpc>
                <a:spcPct val="115000"/>
              </a:lnSpc>
              <a:spcBef>
                <a:spcPts val="0"/>
              </a:spcBef>
              <a:spcAft>
                <a:spcPts val="0"/>
              </a:spcAft>
              <a:buClr>
                <a:srgbClr val="171717"/>
              </a:buClr>
              <a:buSzPts val="1300"/>
              <a:buAutoNum type="arabicPeriod"/>
            </a:pPr>
            <a:r>
              <a:rPr lang="fr-FR" sz="1300">
                <a:solidFill>
                  <a:srgbClr val="171717"/>
                </a:solidFill>
                <a:highlight>
                  <a:srgbClr val="FFFFFF"/>
                </a:highlight>
              </a:rPr>
              <a:t>Créer KeyPair contenant à la fois des clés privées et publiques.</a:t>
            </a:r>
            <a:endParaRPr sz="1300">
              <a:solidFill>
                <a:srgbClr val="171717"/>
              </a:solidFill>
              <a:highlight>
                <a:srgbClr val="FFFFFF"/>
              </a:highlight>
            </a:endParaRPr>
          </a:p>
          <a:p>
            <a:pPr indent="-311150" lvl="0" marL="457200" rtl="0" algn="l">
              <a:lnSpc>
                <a:spcPct val="115000"/>
              </a:lnSpc>
              <a:spcBef>
                <a:spcPts val="0"/>
              </a:spcBef>
              <a:spcAft>
                <a:spcPts val="0"/>
              </a:spcAft>
              <a:buClr>
                <a:srgbClr val="171717"/>
              </a:buClr>
              <a:buSzPts val="1300"/>
              <a:buAutoNum type="arabicPeriod"/>
            </a:pPr>
            <a:r>
              <a:rPr lang="fr-FR" sz="1300">
                <a:solidFill>
                  <a:srgbClr val="171717"/>
                </a:solidFill>
                <a:highlight>
                  <a:srgbClr val="FFFFFF"/>
                </a:highlight>
              </a:rPr>
              <a:t>Construire l'objet HandshakeCertificates, qui contient toutes les autorités de certification approuvées par le système Android et votre paire de clés.</a:t>
            </a:r>
            <a:endParaRPr sz="1300">
              <a:solidFill>
                <a:srgbClr val="171717"/>
              </a:solidFill>
              <a:highlight>
                <a:srgbClr val="FFFFFF"/>
              </a:highlight>
            </a:endParaRPr>
          </a:p>
          <a:p>
            <a:pPr indent="-311150" lvl="0" marL="457200" rtl="0" algn="l">
              <a:lnSpc>
                <a:spcPct val="115000"/>
              </a:lnSpc>
              <a:spcBef>
                <a:spcPts val="0"/>
              </a:spcBef>
              <a:spcAft>
                <a:spcPts val="0"/>
              </a:spcAft>
              <a:buClr>
                <a:srgbClr val="171717"/>
              </a:buClr>
              <a:buSzPts val="1300"/>
              <a:buAutoNum type="arabicPeriod"/>
            </a:pPr>
            <a:r>
              <a:rPr lang="fr-FR" sz="1300">
                <a:solidFill>
                  <a:srgbClr val="171717"/>
                </a:solidFill>
                <a:highlight>
                  <a:srgbClr val="FFFFFF"/>
                </a:highlight>
              </a:rPr>
              <a:t>Construisez OkHttpClient avec votre sslSocketFactory et trustManager personnalisés.</a:t>
            </a:r>
            <a:endParaRPr sz="1300">
              <a:solidFill>
                <a:srgbClr val="171717"/>
              </a:solidFill>
              <a:highlight>
                <a:srgbClr val="FFFFFF"/>
              </a:highlight>
            </a:endParaRPr>
          </a:p>
        </p:txBody>
      </p:sp>
      <p:sp>
        <p:nvSpPr>
          <p:cNvPr id="1070" name="Google Shape;1070;g220a4a3572b_0_616"/>
          <p:cNvSpPr txBox="1"/>
          <p:nvPr/>
        </p:nvSpPr>
        <p:spPr>
          <a:xfrm>
            <a:off x="6632325" y="5903875"/>
            <a:ext cx="4917600" cy="354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rgbClr val="871094"/>
                </a:solidFill>
                <a:highlight>
                  <a:srgbClr val="FFFFFF"/>
                </a:highlight>
                <a:latin typeface="Courier New"/>
                <a:ea typeface="Courier New"/>
                <a:cs typeface="Courier New"/>
                <a:sym typeface="Courier New"/>
              </a:rPr>
              <a:t>retrofit</a:t>
            </a:r>
            <a:r>
              <a:rPr b="1" lang="fr-FR" sz="1100">
                <a:solidFill>
                  <a:srgbClr val="080808"/>
                </a:solidFill>
                <a:highlight>
                  <a:srgbClr val="FFFFFF"/>
                </a:highlight>
                <a:latin typeface="Courier New"/>
                <a:ea typeface="Courier New"/>
                <a:cs typeface="Courier New"/>
                <a:sym typeface="Courier New"/>
              </a:rPr>
              <a:t>: Retrofit = retrofit.client(client).build()</a:t>
            </a:r>
            <a:endParaRPr b="1" sz="1200"/>
          </a:p>
        </p:txBody>
      </p:sp>
      <p:sp>
        <p:nvSpPr>
          <p:cNvPr id="1071" name="Google Shape;1071;g220a4a3572b_0_616"/>
          <p:cNvSpPr txBox="1"/>
          <p:nvPr/>
        </p:nvSpPr>
        <p:spPr>
          <a:xfrm>
            <a:off x="786300" y="1915450"/>
            <a:ext cx="55365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FR" sz="1300">
                <a:solidFill>
                  <a:srgbClr val="171717"/>
                </a:solidFill>
                <a:highlight>
                  <a:srgbClr val="FFFFFF"/>
                </a:highlight>
              </a:rPr>
              <a:t>Vous devez maintenant construire l'objet </a:t>
            </a:r>
            <a:r>
              <a:rPr b="1" lang="fr-FR" sz="1300">
                <a:solidFill>
                  <a:srgbClr val="171717"/>
                </a:solidFill>
                <a:highlight>
                  <a:srgbClr val="FFFFFF"/>
                </a:highlight>
              </a:rPr>
              <a:t>OkHttpClient </a:t>
            </a:r>
            <a:r>
              <a:rPr lang="fr-FR" sz="1300">
                <a:solidFill>
                  <a:srgbClr val="171717"/>
                </a:solidFill>
                <a:highlight>
                  <a:srgbClr val="FFFFFF"/>
                </a:highlight>
              </a:rPr>
              <a:t>:</a:t>
            </a:r>
            <a:endParaRPr/>
          </a:p>
        </p:txBody>
      </p:sp>
      <p:sp>
        <p:nvSpPr>
          <p:cNvPr id="1072" name="Google Shape;1072;g220a4a3572b_0_616"/>
          <p:cNvSpPr txBox="1"/>
          <p:nvPr/>
        </p:nvSpPr>
        <p:spPr>
          <a:xfrm>
            <a:off x="6926900" y="4999700"/>
            <a:ext cx="4156500" cy="585000"/>
          </a:xfrm>
          <a:prstGeom prst="rect">
            <a:avLst/>
          </a:prstGeom>
          <a:noFill/>
          <a:ln cap="flat" cmpd="sng" w="9525">
            <a:solidFill>
              <a:schemeClr val="l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FR" sz="1300">
                <a:solidFill>
                  <a:srgbClr val="171717"/>
                </a:solidFill>
                <a:highlight>
                  <a:srgbClr val="FFFFFF"/>
                </a:highlight>
              </a:rPr>
              <a:t>Maintenant vous pouvez communiquer avec le serveur principal en utilisant Retrofit en mode SSL</a:t>
            </a:r>
            <a:endParaRPr/>
          </a:p>
        </p:txBody>
      </p:sp>
      <p:sp>
        <p:nvSpPr>
          <p:cNvPr id="1073" name="Google Shape;1073;g220a4a3572b_0_61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3</a:t>
            </a:r>
            <a:endParaRPr/>
          </a:p>
        </p:txBody>
      </p:sp>
      <p:sp>
        <p:nvSpPr>
          <p:cNvPr id="1074" name="Google Shape;1074;g220a4a3572b_0_616"/>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fr-FR"/>
              <a:t>Sécuriser une application qui communique avec un serveur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8"/>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7800"/>
              </a:buClr>
              <a:buSzPts val="2400"/>
              <a:buNone/>
            </a:pPr>
            <a:r>
              <a:rPr lang="fr-FR"/>
              <a:t>Gérer les différentes méthodes de stockage de données sous Android</a:t>
            </a:r>
            <a:endParaRPr/>
          </a:p>
        </p:txBody>
      </p:sp>
      <p:sp>
        <p:nvSpPr>
          <p:cNvPr id="1080" name="Google Shape;1080;p8"/>
          <p:cNvSpPr txBox="1"/>
          <p:nvPr>
            <p:ph idx="2" type="body"/>
          </p:nvPr>
        </p:nvSpPr>
        <p:spPr>
          <a:xfrm>
            <a:off x="6300000" y="2880000"/>
            <a:ext cx="5969400" cy="14400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Clr>
                <a:schemeClr val="dk1"/>
              </a:buClr>
              <a:buSzPts val="1600"/>
              <a:buChar char="•"/>
            </a:pPr>
            <a:r>
              <a:rPr lang="fr-FR" sz="1300">
                <a:solidFill>
                  <a:schemeClr val="dk1"/>
                </a:solidFill>
                <a:latin typeface="Arial"/>
                <a:ea typeface="Arial"/>
                <a:cs typeface="Arial"/>
                <a:sym typeface="Arial"/>
              </a:rPr>
              <a:t>Gérer des fichiers sous Android</a:t>
            </a:r>
            <a:endParaRPr sz="13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Char char="•"/>
            </a:pPr>
            <a:r>
              <a:rPr lang="fr-FR" sz="1300">
                <a:solidFill>
                  <a:schemeClr val="dk1"/>
                </a:solidFill>
                <a:latin typeface="Arial"/>
                <a:ea typeface="Arial"/>
                <a:cs typeface="Arial"/>
                <a:sym typeface="Arial"/>
              </a:rPr>
              <a:t>Manipuler des bases de données sous Android</a:t>
            </a:r>
            <a:endParaRPr sz="13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Char char="•"/>
            </a:pPr>
            <a:r>
              <a:rPr lang="fr-FR" sz="1300">
                <a:solidFill>
                  <a:schemeClr val="dk1"/>
                </a:solidFill>
                <a:latin typeface="Arial"/>
                <a:ea typeface="Arial"/>
                <a:cs typeface="Arial"/>
                <a:sym typeface="Arial"/>
              </a:rPr>
              <a:t>Partager des données entre applications</a:t>
            </a:r>
            <a:endParaRPr>
              <a:solidFill>
                <a:schemeClr val="dk1"/>
              </a:solidFill>
            </a:endParaRPr>
          </a:p>
          <a:p>
            <a:pPr indent="-241300" lvl="0" marL="342900" rtl="0" algn="l">
              <a:lnSpc>
                <a:spcPct val="100000"/>
              </a:lnSpc>
              <a:spcBef>
                <a:spcPts val="0"/>
              </a:spcBef>
              <a:spcAft>
                <a:spcPts val="0"/>
              </a:spcAft>
              <a:buClr>
                <a:srgbClr val="565656"/>
              </a:buClr>
              <a:buSzPts val="1600"/>
              <a:buFont typeface="Arial"/>
              <a:buNone/>
            </a:pPr>
            <a:r>
              <a:t/>
            </a:r>
            <a:endParaRPr>
              <a:solidFill>
                <a:schemeClr val="dk1"/>
              </a:solidFill>
            </a:endParaRPr>
          </a:p>
        </p:txBody>
      </p:sp>
      <p:sp>
        <p:nvSpPr>
          <p:cNvPr id="1081" name="Google Shape;1081;p8"/>
          <p:cNvSpPr/>
          <p:nvPr>
            <p:ph idx="2" type="pic"/>
          </p:nvPr>
        </p:nvSpPr>
        <p:spPr>
          <a:xfrm>
            <a:off x="8640000" y="4524826"/>
            <a:ext cx="900000" cy="900000"/>
          </a:xfrm>
          <a:prstGeom prst="rect">
            <a:avLst/>
          </a:prstGeom>
          <a:noFill/>
          <a:ln>
            <a:noFill/>
          </a:ln>
        </p:spPr>
      </p:sp>
      <p:sp>
        <p:nvSpPr>
          <p:cNvPr id="1082" name="Google Shape;1082;p8"/>
          <p:cNvSpPr txBox="1"/>
          <p:nvPr>
            <p:ph idx="3"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18 heures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9"/>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7800"/>
              </a:buClr>
              <a:buSzPts val="2800"/>
              <a:buNone/>
            </a:pPr>
            <a:r>
              <a:rPr lang="fr-FR"/>
              <a:t>Activité 1</a:t>
            </a:r>
            <a:endParaRPr/>
          </a:p>
        </p:txBody>
      </p:sp>
      <p:sp>
        <p:nvSpPr>
          <p:cNvPr id="1088" name="Google Shape;1088;p9"/>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7800"/>
              </a:buClr>
              <a:buSzPts val="2400"/>
              <a:buNone/>
            </a:pPr>
            <a:r>
              <a:rPr lang="fr-FR"/>
              <a:t>Création d’une application qui consomme une API et qui sauvegarde des données sur le téléphone</a:t>
            </a:r>
            <a:endParaRPr/>
          </a:p>
        </p:txBody>
      </p:sp>
      <p:sp>
        <p:nvSpPr>
          <p:cNvPr id="1089" name="Google Shape;1089;p9"/>
          <p:cNvSpPr txBox="1"/>
          <p:nvPr>
            <p:ph idx="4"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10 heures</a:t>
            </a:r>
            <a:endParaRPr/>
          </a:p>
        </p:txBody>
      </p:sp>
      <p:sp>
        <p:nvSpPr>
          <p:cNvPr id="1090" name="Google Shape;1090;p9"/>
          <p:cNvSpPr txBox="1"/>
          <p:nvPr>
            <p:ph idx="3" type="body"/>
          </p:nvPr>
        </p:nvSpPr>
        <p:spPr>
          <a:xfrm>
            <a:off x="6300000" y="2700000"/>
            <a:ext cx="5580000" cy="12606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Comprendre le protocole HTTP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Consommer un API Rest/SOAP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Manipuler la base de données Room SQLite</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Manipuler le SharedPreference</a:t>
            </a:r>
            <a:endParaRPr sz="1300">
              <a:solidFill>
                <a:schemeClr val="dk1"/>
              </a:solidFill>
              <a:latin typeface="Arial"/>
              <a:ea typeface="Arial"/>
              <a:cs typeface="Arial"/>
              <a:sym typeface="Arial"/>
            </a:endParaRPr>
          </a:p>
        </p:txBody>
      </p:sp>
      <p:sp>
        <p:nvSpPr>
          <p:cNvPr id="1091" name="Google Shape;1091;p9"/>
          <p:cNvSpPr txBox="1"/>
          <p:nvPr>
            <p:ph idx="5" type="body"/>
          </p:nvPr>
        </p:nvSpPr>
        <p:spPr>
          <a:xfrm>
            <a:off x="6300000" y="4680000"/>
            <a:ext cx="5580000" cy="12288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Suivre les instructions du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Préparer la machine pour réaliser le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les codes sur l’IDE</a:t>
            </a:r>
            <a:endParaRPr sz="13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Font typeface="Arial"/>
              <a:buNone/>
            </a:pPr>
            <a:r>
              <a:t/>
            </a:r>
            <a:endParaRPr sz="13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0"/>
          <p:cNvSpPr txBox="1"/>
          <p:nvPr>
            <p:ph idx="5" type="body"/>
          </p:nvPr>
        </p:nvSpPr>
        <p:spPr>
          <a:xfrm>
            <a:off x="6245570" y="564975"/>
            <a:ext cx="5760000" cy="3139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a:pPr>
            <a:r>
              <a:rPr lang="fr-FR"/>
              <a:t>Pour le formateur</a:t>
            </a:r>
            <a:endParaRPr/>
          </a:p>
        </p:txBody>
      </p:sp>
      <p:sp>
        <p:nvSpPr>
          <p:cNvPr id="1097" name="Google Shape;1097;p10"/>
          <p:cNvSpPr txBox="1"/>
          <p:nvPr>
            <p:ph idx="6" type="body"/>
          </p:nvPr>
        </p:nvSpPr>
        <p:spPr>
          <a:xfrm>
            <a:off x="6245570" y="2075762"/>
            <a:ext cx="5760000" cy="3139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startAt="2"/>
            </a:pPr>
            <a:r>
              <a:rPr lang="fr-FR"/>
              <a:t>Pour l’apprenant</a:t>
            </a:r>
            <a:endParaRPr/>
          </a:p>
        </p:txBody>
      </p:sp>
      <p:sp>
        <p:nvSpPr>
          <p:cNvPr id="1098" name="Google Shape;1098;p10"/>
          <p:cNvSpPr txBox="1"/>
          <p:nvPr>
            <p:ph idx="7" type="body"/>
          </p:nvPr>
        </p:nvSpPr>
        <p:spPr>
          <a:xfrm>
            <a:off x="6245570" y="3751648"/>
            <a:ext cx="5760000" cy="3139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startAt="3"/>
            </a:pPr>
            <a:r>
              <a:rPr b="1" lang="fr-FR" sz="1600" u="none">
                <a:latin typeface="Calibri"/>
                <a:ea typeface="Calibri"/>
                <a:cs typeface="Calibri"/>
                <a:sym typeface="Calibri"/>
              </a:rPr>
              <a:t>Conditions de réalisation :</a:t>
            </a:r>
            <a:endParaRPr/>
          </a:p>
        </p:txBody>
      </p:sp>
      <p:sp>
        <p:nvSpPr>
          <p:cNvPr id="1099" name="Google Shape;1099;p10"/>
          <p:cNvSpPr txBox="1"/>
          <p:nvPr>
            <p:ph idx="8" type="body"/>
          </p:nvPr>
        </p:nvSpPr>
        <p:spPr>
          <a:xfrm>
            <a:off x="6245570" y="5374471"/>
            <a:ext cx="5760000" cy="3139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startAt="4"/>
            </a:pPr>
            <a:r>
              <a:rPr b="1" lang="fr-FR" sz="1600" u="none">
                <a:latin typeface="Calibri"/>
                <a:ea typeface="Calibri"/>
                <a:cs typeface="Calibri"/>
                <a:sym typeface="Calibri"/>
              </a:rPr>
              <a:t>Critères de réussite :</a:t>
            </a:r>
            <a:endParaRPr/>
          </a:p>
        </p:txBody>
      </p:sp>
      <p:sp>
        <p:nvSpPr>
          <p:cNvPr id="1100" name="Google Shape;1100;p10"/>
          <p:cNvSpPr txBox="1"/>
          <p:nvPr>
            <p:ph idx="1" type="body"/>
          </p:nvPr>
        </p:nvSpPr>
        <p:spPr>
          <a:xfrm>
            <a:off x="6245570" y="903777"/>
            <a:ext cx="5760000" cy="11556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suivre les étapes de l’énnoncé</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et exécuter le code fourni</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réaliser le travail sur leurs</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machines</a:t>
            </a:r>
            <a:endParaRPr sz="1300">
              <a:solidFill>
                <a:schemeClr val="dk1"/>
              </a:solidFill>
              <a:latin typeface="Arial"/>
              <a:ea typeface="Arial"/>
              <a:cs typeface="Arial"/>
              <a:sym typeface="Arial"/>
            </a:endParaRPr>
          </a:p>
          <a:p>
            <a:pPr indent="-266700" lvl="0" marL="342900" rtl="0" algn="just">
              <a:lnSpc>
                <a:spcPct val="100000"/>
              </a:lnSpc>
              <a:spcBef>
                <a:spcPts val="0"/>
              </a:spcBef>
              <a:spcAft>
                <a:spcPts val="0"/>
              </a:spcAft>
              <a:buClr>
                <a:srgbClr val="565656"/>
              </a:buClr>
              <a:buSzPts val="1200"/>
              <a:buFont typeface="Arial"/>
              <a:buNone/>
            </a:pPr>
            <a:r>
              <a:t/>
            </a:r>
            <a:endParaRPr sz="1300">
              <a:solidFill>
                <a:schemeClr val="dk1"/>
              </a:solidFill>
              <a:latin typeface="Arial"/>
              <a:ea typeface="Arial"/>
              <a:cs typeface="Arial"/>
              <a:sym typeface="Arial"/>
            </a:endParaRPr>
          </a:p>
        </p:txBody>
      </p:sp>
      <p:sp>
        <p:nvSpPr>
          <p:cNvPr id="1101" name="Google Shape;1101;p10"/>
          <p:cNvSpPr txBox="1"/>
          <p:nvPr>
            <p:ph idx="2" type="body"/>
          </p:nvPr>
        </p:nvSpPr>
        <p:spPr>
          <a:xfrm>
            <a:off x="6245570" y="2406183"/>
            <a:ext cx="5760000" cy="1328700"/>
          </a:xfrm>
          <a:prstGeom prst="rect">
            <a:avLst/>
          </a:prstGeom>
          <a:noFill/>
          <a:ln>
            <a:noFill/>
          </a:ln>
        </p:spPr>
        <p:txBody>
          <a:bodyPr anchorCtr="0" anchor="t" bIns="45700" lIns="91425" spcFirstLastPara="1" rIns="91425" wrap="square" tIns="45700">
            <a:noAutofit/>
          </a:bodyPr>
          <a:lstStyle/>
          <a:p>
            <a:pPr indent="-311150" lvl="0" marL="457200" marR="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Créer un projet du travail</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Consommer</a:t>
            </a:r>
            <a:r>
              <a:rPr lang="fr-FR" sz="1300">
                <a:solidFill>
                  <a:schemeClr val="dk1"/>
                </a:solidFill>
                <a:latin typeface="Arial"/>
                <a:ea typeface="Arial"/>
                <a:cs typeface="Arial"/>
                <a:sym typeface="Arial"/>
              </a:rPr>
              <a:t> un API (Rest/SOAP)</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Stocker les données sur téléphone </a:t>
            </a:r>
            <a:endParaRPr sz="1300">
              <a:solidFill>
                <a:schemeClr val="dk1"/>
              </a:solidFill>
              <a:latin typeface="Arial"/>
              <a:ea typeface="Arial"/>
              <a:cs typeface="Arial"/>
              <a:sym typeface="Arial"/>
            </a:endParaRPr>
          </a:p>
          <a:p>
            <a:pPr indent="0" lvl="0" marL="457200" marR="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102" name="Google Shape;1102;p10"/>
          <p:cNvSpPr txBox="1"/>
          <p:nvPr>
            <p:ph idx="3" type="body"/>
          </p:nvPr>
        </p:nvSpPr>
        <p:spPr>
          <a:xfrm>
            <a:off x="6245570" y="4083661"/>
            <a:ext cx="5760000" cy="12744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Support de résumé théorique</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Android Studio installé</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Mettre en place Room SQLite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103" name="Google Shape;1103;p10"/>
          <p:cNvSpPr txBox="1"/>
          <p:nvPr>
            <p:ph idx="4" type="body"/>
          </p:nvPr>
        </p:nvSpPr>
        <p:spPr>
          <a:xfrm>
            <a:off x="6245570" y="5708000"/>
            <a:ext cx="5760000" cy="11499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Le stagiaire est-il capable de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a:t>
            </a:r>
            <a:r>
              <a:rPr lang="fr-FR" sz="1300">
                <a:solidFill>
                  <a:schemeClr val="dk1"/>
                </a:solidFill>
                <a:latin typeface="Arial"/>
                <a:ea typeface="Arial"/>
                <a:cs typeface="Arial"/>
                <a:sym typeface="Arial"/>
              </a:rPr>
              <a:t>Consommer un API (Rest/SOAP)</a:t>
            </a:r>
            <a:endParaRPr sz="1300">
              <a:solidFill>
                <a:schemeClr val="dk1"/>
              </a:solidFill>
              <a:latin typeface="Arial"/>
              <a:ea typeface="Arial"/>
              <a:cs typeface="Arial"/>
              <a:sym typeface="Arial"/>
            </a:endParaRPr>
          </a:p>
          <a:p>
            <a:pPr indent="0" lvl="0" marL="914400" rtl="0" algn="just">
              <a:spcBef>
                <a:spcPts val="0"/>
              </a:spcBef>
              <a:spcAft>
                <a:spcPts val="0"/>
              </a:spcAft>
              <a:buNone/>
            </a:pPr>
            <a:r>
              <a:rPr lang="fr-FR" sz="1300">
                <a:solidFill>
                  <a:schemeClr val="dk1"/>
                </a:solidFill>
                <a:latin typeface="Arial"/>
                <a:ea typeface="Arial"/>
                <a:cs typeface="Arial"/>
                <a:sym typeface="Arial"/>
              </a:rPr>
              <a:t>Manipuler les données stockés sur le téléphone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11"/>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7800"/>
              </a:buClr>
              <a:buSzPts val="1600"/>
              <a:buNone/>
            </a:pPr>
            <a:r>
              <a:rPr lang="fr-FR"/>
              <a:t>SQLite Room</a:t>
            </a:r>
            <a:endParaRPr/>
          </a:p>
        </p:txBody>
      </p:sp>
      <p:sp>
        <p:nvSpPr>
          <p:cNvPr id="1109" name="Google Shape;1109;p11"/>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1</a:t>
            </a:r>
            <a:endParaRPr/>
          </a:p>
        </p:txBody>
      </p:sp>
      <p:sp>
        <p:nvSpPr>
          <p:cNvPr id="1110" name="Google Shape;1110;p11"/>
          <p:cNvSpPr txBox="1"/>
          <p:nvPr>
            <p:ph idx="2"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7800"/>
              </a:buClr>
              <a:buSzPts val="1600"/>
              <a:buFont typeface="Arial"/>
              <a:buNone/>
            </a:pPr>
            <a:r>
              <a:rPr lang="fr-FR" sz="1500"/>
              <a:t>Création d’une application qui consomme une API et qui sauvegarde des données sur le téléphone</a:t>
            </a:r>
            <a:endParaRPr sz="1500"/>
          </a:p>
        </p:txBody>
      </p:sp>
      <p:sp>
        <p:nvSpPr>
          <p:cNvPr id="1111" name="Google Shape;1111;p11"/>
          <p:cNvSpPr txBox="1"/>
          <p:nvPr/>
        </p:nvSpPr>
        <p:spPr>
          <a:xfrm>
            <a:off x="3053800" y="2016775"/>
            <a:ext cx="3704400" cy="42483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onCreate</a:t>
            </a:r>
            <a:r>
              <a:rPr b="1" lang="fr-FR" sz="1100">
                <a:solidFill>
                  <a:srgbClr val="080808"/>
                </a:solidFill>
                <a:highlight>
                  <a:srgbClr val="FFFFFF"/>
                </a:highlight>
                <a:latin typeface="Courier New"/>
                <a:ea typeface="Courier New"/>
                <a:cs typeface="Courier New"/>
                <a:sym typeface="Courier New"/>
              </a:rPr>
              <a:t>(savedInstanceState: </a:t>
            </a:r>
            <a:r>
              <a:rPr b="1" lang="fr-FR" sz="1100">
                <a:solidFill>
                  <a:schemeClr val="dk1"/>
                </a:solidFill>
                <a:highlight>
                  <a:srgbClr val="FFFFFF"/>
                </a:highlight>
                <a:latin typeface="Courier New"/>
                <a:ea typeface="Courier New"/>
                <a:cs typeface="Courier New"/>
                <a:sym typeface="Courier New"/>
              </a:rPr>
              <a:t>Bundle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super</a:t>
            </a:r>
            <a:r>
              <a:rPr b="1" lang="fr-FR" sz="1100">
                <a:solidFill>
                  <a:srgbClr val="080808"/>
                </a:solidFill>
                <a:highlight>
                  <a:srgbClr val="FFFFFF"/>
                </a:highlight>
                <a:latin typeface="Courier New"/>
                <a:ea typeface="Courier New"/>
                <a:cs typeface="Courier New"/>
                <a:sym typeface="Courier New"/>
              </a:rPr>
              <a:t>.onCreate(savedInstanceState)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setContentView(</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layout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activity_main</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url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"https://dummyjson.com/products/3"</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.ErrorListener { error -&gt; </a:t>
            </a:r>
            <a:r>
              <a:rPr b="1" lang="fr-FR" sz="1100">
                <a:solidFill>
                  <a:schemeClr val="dk1"/>
                </a:solidFill>
                <a:highlight>
                  <a:srgbClr val="FFFFFF"/>
                </a:highlight>
                <a:latin typeface="Courier New"/>
                <a:ea typeface="Courier New"/>
                <a:cs typeface="Courier New"/>
                <a:sym typeface="Courier New"/>
              </a:rPr>
              <a:t>Log</a:t>
            </a:r>
            <a:r>
              <a:rPr b="1" lang="fr-FR" sz="1100">
                <a:solidFill>
                  <a:srgbClr val="080808"/>
                </a:solidFill>
                <a:highlight>
                  <a:srgbClr val="FFFFFF"/>
                </a:highlight>
                <a:latin typeface="Courier New"/>
                <a:ea typeface="Courier New"/>
                <a:cs typeface="Courier New"/>
                <a:sym typeface="Courier New"/>
              </a:rPr>
              <a:t>.i(</a:t>
            </a:r>
            <a:r>
              <a:rPr b="1" lang="fr-FR" sz="1100">
                <a:solidFill>
                  <a:srgbClr val="067D17"/>
                </a:solidFill>
                <a:highlight>
                  <a:srgbClr val="FFFFFF"/>
                </a:highlight>
                <a:latin typeface="Courier New"/>
                <a:ea typeface="Courier New"/>
                <a:cs typeface="Courier New"/>
                <a:sym typeface="Courier New"/>
              </a:rPr>
              <a:t>"TAG"</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"Error :</a:t>
            </a:r>
            <a:r>
              <a:rPr b="1" lang="fr-FR" sz="1100">
                <a:solidFill>
                  <a:srgbClr val="0037A6"/>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error</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mRequestQueue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Volley</a:t>
            </a:r>
            <a:r>
              <a:rPr b="1" lang="fr-FR" sz="1100">
                <a:solidFill>
                  <a:srgbClr val="080808"/>
                </a:solidFill>
                <a:highlight>
                  <a:srgbClr val="FFFFFF"/>
                </a:highlight>
                <a:latin typeface="Courier New"/>
                <a:ea typeface="Courier New"/>
                <a:cs typeface="Courier New"/>
                <a:sym typeface="Courier New"/>
              </a:rPr>
              <a:t>.newRequestQueue(getApplicationContext());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jsObjRequest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JsonObjectRequest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object </a:t>
            </a:r>
            <a:r>
              <a:rPr b="1" lang="fr-FR" sz="1100">
                <a:solidFill>
                  <a:srgbClr val="080808"/>
                </a:solidFill>
                <a:highlight>
                  <a:srgbClr val="FFFFFF"/>
                </a:highlight>
                <a:latin typeface="Courier New"/>
                <a:ea typeface="Courier New"/>
                <a:cs typeface="Courier New"/>
                <a:sym typeface="Courier New"/>
              </a:rPr>
              <a:t>: JsonObjectRequest(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Method</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GET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url</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.Listener</a:t>
            </a:r>
            <a:r>
              <a:rPr b="1" lang="fr-FR" sz="1100">
                <a:solidFill>
                  <a:srgbClr val="808080"/>
                </a:solidFill>
                <a:highlight>
                  <a:srgbClr val="FFFFFF"/>
                </a:highlight>
                <a:latin typeface="Courier New"/>
                <a:ea typeface="Courier New"/>
                <a:cs typeface="Courier New"/>
                <a:sym typeface="Courier New"/>
              </a:rPr>
              <a:t>&lt;JSONObject?&gt; </a:t>
            </a:r>
            <a:r>
              <a:rPr b="1" lang="fr-FR" sz="1100">
                <a:solidFill>
                  <a:srgbClr val="080808"/>
                </a:solidFill>
                <a:highlight>
                  <a:srgbClr val="FFFFFF"/>
                </a:highlight>
                <a:latin typeface="Courier New"/>
                <a:ea typeface="Courier New"/>
                <a:cs typeface="Courier New"/>
                <a:sym typeface="Courier New"/>
              </a:rPr>
              <a:t>{ response -&gt;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00627A"/>
                </a:solidFill>
                <a:highlight>
                  <a:srgbClr val="FFFFFF"/>
                </a:highlight>
                <a:latin typeface="Courier New"/>
                <a:ea typeface="Courier New"/>
                <a:cs typeface="Courier New"/>
                <a:sym typeface="Courier New"/>
              </a:rPr>
              <a:t>println</a:t>
            </a:r>
            <a:r>
              <a:rPr b="1" lang="fr-FR" sz="1100">
                <a:solidFill>
                  <a:srgbClr val="080808"/>
                </a:solidFill>
                <a:highlight>
                  <a:srgbClr val="FFFFFF"/>
                </a:highlight>
                <a:latin typeface="Courier New"/>
                <a:ea typeface="Courier New"/>
                <a:cs typeface="Courier New"/>
                <a:sym typeface="Courier New"/>
              </a:rPr>
              <a:t>(response)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handleProduct(response)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.ErrorListener { </a:t>
            </a: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mRequestQueue</a:t>
            </a:r>
            <a:r>
              <a:rPr b="1" lang="fr-FR" sz="1100">
                <a:solidFill>
                  <a:srgbClr val="080808"/>
                </a:solidFill>
                <a:highlight>
                  <a:srgbClr val="FFFFFF"/>
                </a:highlight>
                <a:latin typeface="Courier New"/>
                <a:ea typeface="Courier New"/>
                <a:cs typeface="Courier New"/>
                <a:sym typeface="Courier New"/>
              </a:rPr>
              <a:t>.add(</a:t>
            </a:r>
            <a:r>
              <a:rPr b="1" lang="fr-FR" sz="1100">
                <a:solidFill>
                  <a:schemeClr val="dk1"/>
                </a:solidFill>
                <a:highlight>
                  <a:srgbClr val="FFFFFF"/>
                </a:highlight>
                <a:latin typeface="Courier New"/>
                <a:ea typeface="Courier New"/>
                <a:cs typeface="Courier New"/>
                <a:sym typeface="Courier New"/>
              </a:rPr>
              <a:t>jsObjRequest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a:p>
        </p:txBody>
      </p:sp>
      <p:sp>
        <p:nvSpPr>
          <p:cNvPr id="1112" name="Google Shape;1112;p11"/>
          <p:cNvSpPr txBox="1"/>
          <p:nvPr/>
        </p:nvSpPr>
        <p:spPr>
          <a:xfrm>
            <a:off x="6864775" y="2016775"/>
            <a:ext cx="4646100" cy="34017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private fun </a:t>
            </a:r>
            <a:r>
              <a:rPr b="1" lang="fr-FR" sz="1100">
                <a:solidFill>
                  <a:srgbClr val="00627A"/>
                </a:solidFill>
                <a:highlight>
                  <a:srgbClr val="FFFFFF"/>
                </a:highlight>
                <a:latin typeface="Courier New"/>
                <a:ea typeface="Courier New"/>
                <a:cs typeface="Courier New"/>
                <a:sym typeface="Courier New"/>
              </a:rPr>
              <a:t>handleProduct</a:t>
            </a:r>
            <a:r>
              <a:rPr b="1" lang="fr-FR" sz="1100">
                <a:solidFill>
                  <a:srgbClr val="080808"/>
                </a:solidFill>
                <a:highlight>
                  <a:srgbClr val="FFFFFF"/>
                </a:highlight>
                <a:latin typeface="Courier New"/>
                <a:ea typeface="Courier New"/>
                <a:cs typeface="Courier New"/>
                <a:sym typeface="Courier New"/>
              </a:rPr>
              <a:t>(response: </a:t>
            </a:r>
            <a:r>
              <a:rPr b="1" lang="fr-FR" sz="1100">
                <a:solidFill>
                  <a:schemeClr val="dk1"/>
                </a:solidFill>
                <a:highlight>
                  <a:srgbClr val="FFFFFF"/>
                </a:highlight>
                <a:latin typeface="Courier New"/>
                <a:ea typeface="Courier New"/>
                <a:cs typeface="Courier New"/>
                <a:sym typeface="Courier New"/>
              </a:rPr>
              <a:t>JSONObject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productDAO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ProductDatabase</a:t>
            </a:r>
            <a:r>
              <a:rPr b="1" lang="fr-FR" sz="1100">
                <a:solidFill>
                  <a:srgbClr val="080808"/>
                </a:solidFill>
                <a:highlight>
                  <a:srgbClr val="FFFFFF"/>
                </a:highlight>
                <a:latin typeface="Courier New"/>
                <a:ea typeface="Courier New"/>
                <a:cs typeface="Courier New"/>
                <a:sym typeface="Courier New"/>
              </a:rPr>
              <a:t>.getDatabase(</a:t>
            </a:r>
            <a:r>
              <a:rPr b="1" i="1" lang="fr-FR" sz="1100">
                <a:solidFill>
                  <a:srgbClr val="871094"/>
                </a:solidFill>
                <a:highlight>
                  <a:srgbClr val="FFFFFF"/>
                </a:highlight>
                <a:latin typeface="Courier New"/>
                <a:ea typeface="Courier New"/>
                <a:cs typeface="Courier New"/>
                <a:sym typeface="Courier New"/>
              </a:rPr>
              <a:t>application</a:t>
            </a:r>
            <a:r>
              <a:rPr b="1" lang="fr-FR" sz="1100">
                <a:solidFill>
                  <a:srgbClr val="080808"/>
                </a:solidFill>
                <a:highlight>
                  <a:srgbClr val="FFFFFF"/>
                </a:highlight>
                <a:latin typeface="Courier New"/>
                <a:ea typeface="Courier New"/>
                <a:cs typeface="Courier New"/>
                <a:sym typeface="Courier New"/>
              </a:rPr>
              <a:t>).productDAO()</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00627A"/>
                </a:solidFill>
                <a:highlight>
                  <a:srgbClr val="FFFFFF"/>
                </a:highlight>
                <a:latin typeface="Courier New"/>
                <a:ea typeface="Courier New"/>
                <a:cs typeface="Courier New"/>
                <a:sym typeface="Courier New"/>
              </a:rPr>
              <a:t>println</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"title :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"title"</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00627A"/>
                </a:solidFill>
                <a:highlight>
                  <a:srgbClr val="FFFFFF"/>
                </a:highlight>
                <a:latin typeface="Courier New"/>
                <a:ea typeface="Courier New"/>
                <a:cs typeface="Courier New"/>
                <a:sym typeface="Courier New"/>
              </a:rPr>
              <a:t>println</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"price : "</a:t>
            </a:r>
            <a:r>
              <a:rPr b="1" lang="fr-FR" sz="1100">
                <a:solidFill>
                  <a:srgbClr val="080808"/>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"price"</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Thread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parsedProduct </a:t>
            </a:r>
            <a:r>
              <a:rPr b="1" lang="fr-FR" sz="1100">
                <a:solidFill>
                  <a:srgbClr val="080808"/>
                </a:solidFill>
                <a:highlight>
                  <a:srgbClr val="FFFFFF"/>
                </a:highlight>
                <a:latin typeface="Courier New"/>
                <a:ea typeface="Courier New"/>
                <a:cs typeface="Courier New"/>
                <a:sym typeface="Courier New"/>
              </a:rPr>
              <a:t>= Product(</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"id"</a:t>
            </a:r>
            <a:r>
              <a:rPr b="1" lang="fr-FR" sz="1100">
                <a:solidFill>
                  <a:srgbClr val="080808"/>
                </a:solidFill>
                <a:highlight>
                  <a:srgbClr val="FFFFFF"/>
                </a:highlight>
                <a:latin typeface="Courier New"/>
                <a:ea typeface="Courier New"/>
                <a:cs typeface="Courier New"/>
                <a:sym typeface="Courier New"/>
              </a:rPr>
              <a:t>).toString().</a:t>
            </a:r>
            <a:r>
              <a:rPr b="1" i="1" lang="fr-FR" sz="1100">
                <a:solidFill>
                  <a:srgbClr val="00627A"/>
                </a:solidFill>
                <a:highlight>
                  <a:srgbClr val="FFFFFF"/>
                </a:highlight>
                <a:latin typeface="Courier New"/>
                <a:ea typeface="Courier New"/>
                <a:cs typeface="Courier New"/>
                <a:sym typeface="Courier New"/>
              </a:rPr>
              <a:t>toInt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"title"</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"description"</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"price"</a:t>
            </a:r>
            <a:r>
              <a:rPr b="1" lang="fr-FR" sz="1100">
                <a:solidFill>
                  <a:srgbClr val="080808"/>
                </a:solidFill>
                <a:highlight>
                  <a:srgbClr val="FFFFFF"/>
                </a:highlight>
                <a:latin typeface="Courier New"/>
                <a:ea typeface="Courier New"/>
                <a:cs typeface="Courier New"/>
                <a:sym typeface="Courier New"/>
              </a:rPr>
              <a:t>).toString().</a:t>
            </a:r>
            <a:r>
              <a:rPr b="1" i="1" lang="fr-FR" sz="1100">
                <a:solidFill>
                  <a:srgbClr val="00627A"/>
                </a:solidFill>
                <a:highlight>
                  <a:srgbClr val="FFFFFF"/>
                </a:highlight>
                <a:latin typeface="Courier New"/>
                <a:ea typeface="Courier New"/>
                <a:cs typeface="Courier New"/>
                <a:sym typeface="Courier New"/>
              </a:rPr>
              <a:t>toInt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productDAO</a:t>
            </a:r>
            <a:r>
              <a:rPr b="1" lang="fr-FR" sz="1100">
                <a:solidFill>
                  <a:srgbClr val="080808"/>
                </a:solidFill>
                <a:highlight>
                  <a:srgbClr val="FFFFFF"/>
                </a:highlight>
                <a:latin typeface="Courier New"/>
                <a:ea typeface="Courier New"/>
                <a:cs typeface="Courier New"/>
                <a:sym typeface="Courier New"/>
              </a:rPr>
              <a:t>.insertProduct(</a:t>
            </a:r>
            <a:r>
              <a:rPr b="1" lang="fr-FR" sz="1100">
                <a:solidFill>
                  <a:schemeClr val="dk1"/>
                </a:solidFill>
                <a:highlight>
                  <a:srgbClr val="FFFFFF"/>
                </a:highlight>
                <a:latin typeface="Courier New"/>
                <a:ea typeface="Courier New"/>
                <a:cs typeface="Courier New"/>
                <a:sym typeface="Courier New"/>
              </a:rPr>
              <a:t>parsedProduct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00627A"/>
                </a:solidFill>
                <a:highlight>
                  <a:srgbClr val="FFFFFF"/>
                </a:highlight>
                <a:latin typeface="Courier New"/>
                <a:ea typeface="Courier New"/>
                <a:cs typeface="Courier New"/>
                <a:sym typeface="Courier New"/>
              </a:rPr>
              <a:t>println</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 size :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productDAO</a:t>
            </a:r>
            <a:r>
              <a:rPr b="1" lang="fr-FR" sz="1100">
                <a:solidFill>
                  <a:srgbClr val="080808"/>
                </a:solidFill>
                <a:highlight>
                  <a:srgbClr val="FFFFFF"/>
                </a:highlight>
                <a:latin typeface="Courier New"/>
                <a:ea typeface="Courier New"/>
                <a:cs typeface="Courier New"/>
                <a:sym typeface="Courier New"/>
              </a:rPr>
              <a:t>.getAll()?.</a:t>
            </a:r>
            <a:r>
              <a:rPr b="1" lang="fr-FR" sz="1100">
                <a:solidFill>
                  <a:srgbClr val="871094"/>
                </a:solidFill>
                <a:highlight>
                  <a:srgbClr val="FFFFFF"/>
                </a:highlight>
                <a:latin typeface="Courier New"/>
                <a:ea typeface="Courier New"/>
                <a:cs typeface="Courier New"/>
                <a:sym typeface="Courier New"/>
              </a:rPr>
              <a:t>size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457200" lvl="0" marL="0" rtl="0" algn="l">
              <a:spcBef>
                <a:spcPts val="0"/>
              </a:spcBef>
              <a:spcAft>
                <a:spcPts val="0"/>
              </a:spcAft>
              <a:buNone/>
            </a:pPr>
            <a:r>
              <a:rPr b="1" lang="fr-FR" sz="1100">
                <a:solidFill>
                  <a:schemeClr val="dk1"/>
                </a:solidFill>
                <a:highlight>
                  <a:srgbClr val="FFFFFF"/>
                </a:highlight>
                <a:latin typeface="Courier New"/>
                <a:ea typeface="Courier New"/>
                <a:cs typeface="Courier New"/>
                <a:sym typeface="Courier New"/>
              </a:rPr>
              <a:t>  productDAO</a:t>
            </a:r>
            <a:r>
              <a:rPr b="1" lang="fr-FR" sz="1100">
                <a:solidFill>
                  <a:srgbClr val="080808"/>
                </a:solidFill>
                <a:highlight>
                  <a:srgbClr val="FFFFFF"/>
                </a:highlight>
                <a:latin typeface="Courier New"/>
                <a:ea typeface="Courier New"/>
                <a:cs typeface="Courier New"/>
                <a:sym typeface="Courier New"/>
              </a:rPr>
              <a:t>.delete(</a:t>
            </a:r>
            <a:r>
              <a:rPr b="1" lang="fr-FR" sz="1100">
                <a:solidFill>
                  <a:schemeClr val="dk1"/>
                </a:solidFill>
                <a:highlight>
                  <a:srgbClr val="FFFFFF"/>
                </a:highlight>
                <a:latin typeface="Courier New"/>
                <a:ea typeface="Courier New"/>
                <a:cs typeface="Courier New"/>
                <a:sym typeface="Courier New"/>
              </a:rPr>
              <a:t>parsedProduct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}.start() }</a:t>
            </a:r>
            <a:endParaRPr b="1" sz="1100">
              <a:solidFill>
                <a:srgbClr val="0033B3"/>
              </a:solidFill>
              <a:highlight>
                <a:srgbClr val="FFFFFF"/>
              </a:highlight>
              <a:latin typeface="Courier New"/>
              <a:ea typeface="Courier New"/>
              <a:cs typeface="Courier New"/>
              <a:sym typeface="Courier New"/>
            </a:endParaRPr>
          </a:p>
        </p:txBody>
      </p:sp>
      <p:sp>
        <p:nvSpPr>
          <p:cNvPr id="1113" name="Google Shape;1113;p11"/>
          <p:cNvSpPr txBox="1"/>
          <p:nvPr/>
        </p:nvSpPr>
        <p:spPr>
          <a:xfrm>
            <a:off x="4210025" y="6249050"/>
            <a:ext cx="202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t>MainActivity</a:t>
            </a:r>
            <a:endParaRPr sz="1200"/>
          </a:p>
        </p:txBody>
      </p:sp>
      <p:grpSp>
        <p:nvGrpSpPr>
          <p:cNvPr id="1114" name="Google Shape;1114;p11"/>
          <p:cNvGrpSpPr/>
          <p:nvPr/>
        </p:nvGrpSpPr>
        <p:grpSpPr>
          <a:xfrm>
            <a:off x="7015447" y="5516436"/>
            <a:ext cx="4029772" cy="846657"/>
            <a:chOff x="1779843" y="3179058"/>
            <a:chExt cx="4338219" cy="1286323"/>
          </a:xfrm>
        </p:grpSpPr>
        <p:grpSp>
          <p:nvGrpSpPr>
            <p:cNvPr id="1115" name="Google Shape;1115;p11"/>
            <p:cNvGrpSpPr/>
            <p:nvPr/>
          </p:nvGrpSpPr>
          <p:grpSpPr>
            <a:xfrm>
              <a:off x="1779843" y="3179058"/>
              <a:ext cx="4338219" cy="1286323"/>
              <a:chOff x="1779843" y="3179058"/>
              <a:chExt cx="4338219" cy="1286323"/>
            </a:xfrm>
          </p:grpSpPr>
          <p:sp>
            <p:nvSpPr>
              <p:cNvPr id="1116" name="Google Shape;1116;p11"/>
              <p:cNvSpPr/>
              <p:nvPr/>
            </p:nvSpPr>
            <p:spPr>
              <a:xfrm>
                <a:off x="2475218" y="3385060"/>
                <a:ext cx="1059370" cy="235996"/>
              </a:xfrm>
              <a:custGeom>
                <a:rect b="b" l="l" r="r" t="t"/>
                <a:pathLst>
                  <a:path extrusionOk="0" h="264421" w="1249994">
                    <a:moveTo>
                      <a:pt x="0" y="0"/>
                    </a:moveTo>
                    <a:lnTo>
                      <a:pt x="1249994" y="0"/>
                    </a:lnTo>
                    <a:lnTo>
                      <a:pt x="1249994" y="264421"/>
                    </a:lnTo>
                    <a:lnTo>
                      <a:pt x="0" y="264421"/>
                    </a:lnTo>
                    <a:lnTo>
                      <a:pt x="0" y="0"/>
                    </a:lnTo>
                    <a:close/>
                  </a:path>
                </a:pathLst>
              </a:cu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7701"/>
                  </a:buClr>
                  <a:buSzPts val="1400"/>
                  <a:buFont typeface="Calibri"/>
                  <a:buNone/>
                </a:pPr>
                <a:r>
                  <a:rPr b="1" lang="fr-FR" sz="1400">
                    <a:solidFill>
                      <a:srgbClr val="FF7701"/>
                    </a:solidFill>
                    <a:latin typeface="Calibri"/>
                    <a:ea typeface="Calibri"/>
                    <a:cs typeface="Calibri"/>
                    <a:sym typeface="Calibri"/>
                  </a:rPr>
                  <a:t>Remarques</a:t>
                </a:r>
                <a:endParaRPr/>
              </a:p>
            </p:txBody>
          </p:sp>
          <p:sp>
            <p:nvSpPr>
              <p:cNvPr id="1117" name="Google Shape;1117;p11"/>
              <p:cNvSpPr/>
              <p:nvPr/>
            </p:nvSpPr>
            <p:spPr>
              <a:xfrm>
                <a:off x="2131875" y="3706009"/>
                <a:ext cx="3986187" cy="759371"/>
              </a:xfrm>
              <a:custGeom>
                <a:rect b="b" l="l" r="r" t="t"/>
                <a:pathLst>
                  <a:path extrusionOk="0" h="1249994" w="6062642">
                    <a:moveTo>
                      <a:pt x="0" y="0"/>
                    </a:moveTo>
                    <a:lnTo>
                      <a:pt x="6062642" y="0"/>
                    </a:lnTo>
                    <a:lnTo>
                      <a:pt x="6062642" y="1249994"/>
                    </a:lnTo>
                    <a:lnTo>
                      <a:pt x="0" y="1249994"/>
                    </a:lnTo>
                    <a:lnTo>
                      <a:pt x="0" y="0"/>
                    </a:lnTo>
                    <a:close/>
                  </a:path>
                </a:pathLst>
              </a:custGeom>
              <a:solidFill>
                <a:srgbClr val="F2F2F2"/>
              </a:solidFill>
              <a:ln cap="flat" cmpd="sng" w="28575">
                <a:solidFill>
                  <a:srgbClr val="FF7701"/>
                </a:solidFill>
                <a:prstDash val="solid"/>
                <a:miter lim="800000"/>
                <a:headEnd len="sm" w="sm" type="none"/>
                <a:tailEnd len="sm" w="sm" type="none"/>
              </a:ln>
            </p:spPr>
            <p:txBody>
              <a:bodyPr anchorCtr="0" anchor="b" bIns="72000" lIns="180000" spcFirstLastPara="1" rIns="108000" wrap="square" tIns="0">
                <a:noAutofit/>
              </a:bodyPr>
              <a:lstStyle/>
              <a:p>
                <a:pPr indent="-171450" lvl="0" marL="171450" marR="0" rtl="0" algn="just">
                  <a:spcBef>
                    <a:spcPts val="0"/>
                  </a:spcBef>
                  <a:spcAft>
                    <a:spcPts val="0"/>
                  </a:spcAft>
                  <a:buClr>
                    <a:srgbClr val="565656"/>
                  </a:buClr>
                  <a:buSzPts val="1200"/>
                  <a:buChar char="•"/>
                </a:pPr>
                <a:r>
                  <a:rPr lang="fr-FR" sz="1200">
                    <a:solidFill>
                      <a:srgbClr val="565656"/>
                    </a:solidFill>
                    <a:latin typeface="Calibri"/>
                    <a:ea typeface="Calibri"/>
                    <a:cs typeface="Calibri"/>
                    <a:sym typeface="Calibri"/>
                  </a:rPr>
                  <a:t>le </a:t>
                </a:r>
                <a:r>
                  <a:rPr b="1" lang="fr-FR" sz="1200">
                    <a:solidFill>
                      <a:srgbClr val="565656"/>
                    </a:solidFill>
                    <a:latin typeface="Calibri"/>
                    <a:ea typeface="Calibri"/>
                    <a:cs typeface="Calibri"/>
                    <a:sym typeface="Calibri"/>
                  </a:rPr>
                  <a:t>Thread</a:t>
                </a:r>
                <a:r>
                  <a:rPr lang="fr-FR" sz="1200">
                    <a:solidFill>
                      <a:srgbClr val="565656"/>
                    </a:solidFill>
                    <a:latin typeface="Calibri"/>
                    <a:ea typeface="Calibri"/>
                    <a:cs typeface="Calibri"/>
                    <a:sym typeface="Calibri"/>
                  </a:rPr>
                  <a:t> utilisé pour accéder à la base de données, on peut le remplacer par une </a:t>
                </a:r>
                <a:r>
                  <a:rPr b="1" lang="fr-FR" sz="1200">
                    <a:solidFill>
                      <a:srgbClr val="565656"/>
                    </a:solidFill>
                    <a:latin typeface="Calibri"/>
                    <a:ea typeface="Calibri"/>
                    <a:cs typeface="Calibri"/>
                    <a:sym typeface="Calibri"/>
                  </a:rPr>
                  <a:t>coroutine</a:t>
                </a:r>
                <a:endParaRPr b="1" sz="1200">
                  <a:solidFill>
                    <a:srgbClr val="565656"/>
                  </a:solidFill>
                  <a:latin typeface="Calibri"/>
                  <a:ea typeface="Calibri"/>
                  <a:cs typeface="Calibri"/>
                  <a:sym typeface="Calibri"/>
                </a:endParaRPr>
              </a:p>
            </p:txBody>
          </p:sp>
          <p:sp>
            <p:nvSpPr>
              <p:cNvPr id="1118" name="Google Shape;1118;p11"/>
              <p:cNvSpPr/>
              <p:nvPr/>
            </p:nvSpPr>
            <p:spPr>
              <a:xfrm>
                <a:off x="1779843" y="3179058"/>
                <a:ext cx="648000" cy="6480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119" name="Google Shape;1119;p11"/>
            <p:cNvPicPr preferRelativeResize="0"/>
            <p:nvPr/>
          </p:nvPicPr>
          <p:blipFill rotWithShape="1">
            <a:blip r:embed="rId4">
              <a:alphaModFix/>
            </a:blip>
            <a:srcRect b="0" l="0" r="0" t="0"/>
            <a:stretch/>
          </p:blipFill>
          <p:spPr>
            <a:xfrm>
              <a:off x="1953842" y="3262527"/>
              <a:ext cx="474001" cy="576003"/>
            </a:xfrm>
            <a:prstGeom prst="rect">
              <a:avLst/>
            </a:prstGeom>
            <a:noFill/>
            <a:ln>
              <a:noFill/>
            </a:ln>
          </p:spPr>
        </p:pic>
      </p:grpSp>
      <p:sp>
        <p:nvSpPr>
          <p:cNvPr id="1120" name="Google Shape;1120;p11"/>
          <p:cNvSpPr txBox="1"/>
          <p:nvPr/>
        </p:nvSpPr>
        <p:spPr>
          <a:xfrm>
            <a:off x="677575" y="2141275"/>
            <a:ext cx="22698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L’application </a:t>
            </a:r>
            <a:r>
              <a:rPr lang="fr-FR" sz="1300"/>
              <a:t>consomme</a:t>
            </a:r>
            <a:r>
              <a:rPr lang="fr-FR" sz="1300"/>
              <a:t> un API Rest du site e-commerce, et stocke les informations dans la base de données SQLite Room.</a:t>
            </a:r>
            <a:endParaRPr sz="13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g220a4a3572b_0_84"/>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7800"/>
              </a:buClr>
              <a:buSzPts val="1600"/>
              <a:buNone/>
            </a:pPr>
            <a:r>
              <a:rPr lang="fr-FR"/>
              <a:t>SQLite Room</a:t>
            </a:r>
            <a:endParaRPr/>
          </a:p>
          <a:p>
            <a:pPr indent="0" lvl="0" marL="0" rtl="0" algn="l">
              <a:lnSpc>
                <a:spcPct val="100000"/>
              </a:lnSpc>
              <a:spcBef>
                <a:spcPts val="0"/>
              </a:spcBef>
              <a:spcAft>
                <a:spcPts val="0"/>
              </a:spcAft>
              <a:buClr>
                <a:srgbClr val="FF7800"/>
              </a:buClr>
              <a:buSzPts val="1600"/>
              <a:buNone/>
            </a:pPr>
            <a:r>
              <a:t/>
            </a:r>
            <a:endParaRPr/>
          </a:p>
        </p:txBody>
      </p:sp>
      <p:sp>
        <p:nvSpPr>
          <p:cNvPr id="1126" name="Google Shape;1126;g220a4a3572b_0_84"/>
          <p:cNvSpPr txBox="1"/>
          <p:nvPr/>
        </p:nvSpPr>
        <p:spPr>
          <a:xfrm>
            <a:off x="826225" y="2061200"/>
            <a:ext cx="3251400" cy="2216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9E880D"/>
                </a:solidFill>
                <a:highlight>
                  <a:srgbClr val="FFFFFF"/>
                </a:highlight>
                <a:latin typeface="Courier New"/>
                <a:ea typeface="Courier New"/>
                <a:cs typeface="Courier New"/>
                <a:sym typeface="Courier New"/>
              </a:rPr>
              <a:t>@Dao</a:t>
            </a:r>
            <a:endParaRPr b="1" sz="1100">
              <a:solidFill>
                <a:srgbClr val="9E880D"/>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interface </a:t>
            </a:r>
            <a:r>
              <a:rPr b="1" lang="fr-FR" sz="1100">
                <a:solidFill>
                  <a:schemeClr val="dk1"/>
                </a:solidFill>
                <a:highlight>
                  <a:srgbClr val="FFFFFF"/>
                </a:highlight>
                <a:latin typeface="Courier New"/>
                <a:ea typeface="Courier New"/>
                <a:cs typeface="Courier New"/>
                <a:sym typeface="Courier New"/>
              </a:rPr>
              <a:t>ProductDAO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9E880D"/>
                </a:solidFill>
                <a:highlight>
                  <a:srgbClr val="FFFFFF"/>
                </a:highlight>
                <a:latin typeface="Courier New"/>
                <a:ea typeface="Courier New"/>
                <a:cs typeface="Courier New"/>
                <a:sym typeface="Courier New"/>
              </a:rPr>
              <a:t>@Query</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"SELECT * FROM product"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fun </a:t>
            </a:r>
            <a:r>
              <a:rPr b="1" lang="fr-FR" sz="1100">
                <a:solidFill>
                  <a:srgbClr val="00627A"/>
                </a:solidFill>
                <a:highlight>
                  <a:srgbClr val="FFFFFF"/>
                </a:highlight>
                <a:latin typeface="Courier New"/>
                <a:ea typeface="Courier New"/>
                <a:cs typeface="Courier New"/>
                <a:sym typeface="Courier New"/>
              </a:rPr>
              <a:t>getAll</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List</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Product</a:t>
            </a:r>
            <a:r>
              <a:rPr b="1" lang="fr-FR" sz="1100">
                <a:solidFill>
                  <a:srgbClr val="080808"/>
                </a:solidFill>
                <a:highlight>
                  <a:srgbClr val="FFFFFF"/>
                </a:highlight>
                <a:latin typeface="Courier New"/>
                <a:ea typeface="Courier New"/>
                <a:cs typeface="Courier New"/>
                <a:sym typeface="Courier New"/>
              </a:rPr>
              <a:t>?&gt;?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9E880D"/>
                </a:solidFill>
                <a:highlight>
                  <a:srgbClr val="FFFFFF"/>
                </a:highlight>
                <a:latin typeface="Courier New"/>
                <a:ea typeface="Courier New"/>
                <a:cs typeface="Courier New"/>
                <a:sym typeface="Courier New"/>
              </a:rPr>
              <a:t>@Insert</a:t>
            </a:r>
            <a:r>
              <a:rPr b="1" lang="fr-FR" sz="1100">
                <a:solidFill>
                  <a:srgbClr val="080808"/>
                </a:solidFill>
                <a:highlight>
                  <a:srgbClr val="FFFFFF"/>
                </a:highlight>
                <a:latin typeface="Courier New"/>
                <a:ea typeface="Courier New"/>
                <a:cs typeface="Courier New"/>
                <a:sym typeface="Courier New"/>
              </a:rPr>
              <a:t>(onConflict = </a:t>
            </a:r>
            <a:r>
              <a:rPr b="1" lang="fr-FR" sz="1100">
                <a:solidFill>
                  <a:schemeClr val="dk1"/>
                </a:solidFill>
                <a:highlight>
                  <a:srgbClr val="FFFFFF"/>
                </a:highlight>
                <a:latin typeface="Courier New"/>
                <a:ea typeface="Courier New"/>
                <a:cs typeface="Courier New"/>
                <a:sym typeface="Courier New"/>
              </a:rPr>
              <a:t>OnConflictStrategy</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REPLACE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fun </a:t>
            </a:r>
            <a:r>
              <a:rPr b="1" lang="fr-FR" sz="1100">
                <a:solidFill>
                  <a:srgbClr val="00627A"/>
                </a:solidFill>
                <a:highlight>
                  <a:srgbClr val="FFFFFF"/>
                </a:highlight>
                <a:latin typeface="Courier New"/>
                <a:ea typeface="Courier New"/>
                <a:cs typeface="Courier New"/>
                <a:sym typeface="Courier New"/>
              </a:rPr>
              <a:t>insertProduct</a:t>
            </a:r>
            <a:r>
              <a:rPr b="1" lang="fr-FR" sz="1100">
                <a:solidFill>
                  <a:srgbClr val="080808"/>
                </a:solidFill>
                <a:highlight>
                  <a:srgbClr val="FFFFFF"/>
                </a:highlight>
                <a:latin typeface="Courier New"/>
                <a:ea typeface="Courier New"/>
                <a:cs typeface="Courier New"/>
                <a:sym typeface="Courier New"/>
              </a:rPr>
              <a:t>(product: </a:t>
            </a:r>
            <a:r>
              <a:rPr b="1" lang="fr-FR" sz="1100">
                <a:solidFill>
                  <a:schemeClr val="dk1"/>
                </a:solidFill>
                <a:highlight>
                  <a:srgbClr val="FFFFFF"/>
                </a:highlight>
                <a:latin typeface="Courier New"/>
                <a:ea typeface="Courier New"/>
                <a:cs typeface="Courier New"/>
                <a:sym typeface="Courier New"/>
              </a:rPr>
              <a:t>Product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9E880D"/>
                </a:solidFill>
                <a:highlight>
                  <a:srgbClr val="FFFFFF"/>
                </a:highlight>
                <a:latin typeface="Courier New"/>
                <a:ea typeface="Courier New"/>
                <a:cs typeface="Courier New"/>
                <a:sym typeface="Courier New"/>
              </a:rPr>
              <a:t>@Delete</a:t>
            </a:r>
            <a:endParaRPr b="1" sz="1100">
              <a:solidFill>
                <a:srgbClr val="9E880D"/>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9E880D"/>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fun </a:t>
            </a:r>
            <a:r>
              <a:rPr b="1" lang="fr-FR" sz="1100">
                <a:solidFill>
                  <a:srgbClr val="00627A"/>
                </a:solidFill>
                <a:highlight>
                  <a:srgbClr val="FFFFFF"/>
                </a:highlight>
                <a:latin typeface="Courier New"/>
                <a:ea typeface="Courier New"/>
                <a:cs typeface="Courier New"/>
                <a:sym typeface="Courier New"/>
              </a:rPr>
              <a:t>delete</a:t>
            </a:r>
            <a:r>
              <a:rPr b="1" lang="fr-FR" sz="1100">
                <a:solidFill>
                  <a:srgbClr val="080808"/>
                </a:solidFill>
                <a:highlight>
                  <a:srgbClr val="FFFFFF"/>
                </a:highlight>
                <a:latin typeface="Courier New"/>
                <a:ea typeface="Courier New"/>
                <a:cs typeface="Courier New"/>
                <a:sym typeface="Courier New"/>
              </a:rPr>
              <a:t>(product: </a:t>
            </a:r>
            <a:r>
              <a:rPr b="1" lang="fr-FR" sz="1100">
                <a:solidFill>
                  <a:schemeClr val="dk1"/>
                </a:solidFill>
                <a:highlight>
                  <a:srgbClr val="FFFFFF"/>
                </a:highlight>
                <a:latin typeface="Courier New"/>
                <a:ea typeface="Courier New"/>
                <a:cs typeface="Courier New"/>
                <a:sym typeface="Courier New"/>
              </a:rPr>
              <a:t>Product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a:p>
        </p:txBody>
      </p:sp>
      <p:sp>
        <p:nvSpPr>
          <p:cNvPr id="1127" name="Google Shape;1127;g220a4a3572b_0_84"/>
          <p:cNvSpPr txBox="1"/>
          <p:nvPr/>
        </p:nvSpPr>
        <p:spPr>
          <a:xfrm>
            <a:off x="4235974" y="2061200"/>
            <a:ext cx="4654500" cy="4079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9E880D"/>
                </a:solidFill>
                <a:highlight>
                  <a:srgbClr val="FFFFFF"/>
                </a:highlight>
                <a:latin typeface="Courier New"/>
                <a:ea typeface="Courier New"/>
                <a:cs typeface="Courier New"/>
                <a:sym typeface="Courier New"/>
              </a:rPr>
              <a:t>@Database</a:t>
            </a:r>
            <a:r>
              <a:rPr b="1" lang="fr-FR" sz="1100">
                <a:solidFill>
                  <a:srgbClr val="080808"/>
                </a:solidFill>
                <a:highlight>
                  <a:srgbClr val="FFFFFF"/>
                </a:highlight>
                <a:latin typeface="Courier New"/>
                <a:ea typeface="Courier New"/>
                <a:cs typeface="Courier New"/>
                <a:sym typeface="Courier New"/>
              </a:rPr>
              <a:t>(entities = [</a:t>
            </a:r>
            <a:r>
              <a:rPr b="1" lang="fr-FR" sz="1100">
                <a:solidFill>
                  <a:schemeClr val="dk1"/>
                </a:solidFill>
                <a:highlight>
                  <a:srgbClr val="FFFFFF"/>
                </a:highlight>
                <a:latin typeface="Courier New"/>
                <a:ea typeface="Courier New"/>
                <a:cs typeface="Courier New"/>
                <a:sym typeface="Courier New"/>
              </a:rPr>
              <a:t>Product</a:t>
            </a:r>
            <a:r>
              <a:rPr b="1" lang="fr-FR" sz="1100">
                <a:solidFill>
                  <a:srgbClr val="080808"/>
                </a:solidFill>
                <a:highlight>
                  <a:srgbClr val="FFFFFF"/>
                </a:highlight>
                <a:latin typeface="Courier New"/>
                <a:ea typeface="Courier New"/>
                <a:cs typeface="Courier New"/>
                <a:sym typeface="Courier New"/>
              </a:rPr>
              <a:t>::</a:t>
            </a:r>
            <a:r>
              <a:rPr b="1" lang="fr-FR" sz="1100">
                <a:solidFill>
                  <a:srgbClr val="0033B3"/>
                </a:solidFill>
                <a:highlight>
                  <a:srgbClr val="FFFFFF"/>
                </a:highlight>
                <a:latin typeface="Courier New"/>
                <a:ea typeface="Courier New"/>
                <a:cs typeface="Courier New"/>
                <a:sym typeface="Courier New"/>
              </a:rPr>
              <a:t>class</a:t>
            </a:r>
            <a:r>
              <a:rPr b="1" lang="fr-FR" sz="1100">
                <a:solidFill>
                  <a:srgbClr val="080808"/>
                </a:solidFill>
                <a:highlight>
                  <a:srgbClr val="FFFFFF"/>
                </a:highlight>
                <a:latin typeface="Courier New"/>
                <a:ea typeface="Courier New"/>
                <a:cs typeface="Courier New"/>
                <a:sym typeface="Courier New"/>
              </a:rPr>
              <a:t>], version = </a:t>
            </a:r>
            <a:r>
              <a:rPr b="1" lang="fr-FR" sz="1100">
                <a:solidFill>
                  <a:srgbClr val="1750EB"/>
                </a:solidFill>
                <a:highlight>
                  <a:srgbClr val="FFFFFF"/>
                </a:highlight>
                <a:latin typeface="Courier New"/>
                <a:ea typeface="Courier New"/>
                <a:cs typeface="Courier New"/>
                <a:sym typeface="Courier New"/>
              </a:rPr>
              <a:t>1</a:t>
            </a:r>
            <a:r>
              <a:rPr b="1" lang="fr-FR" sz="1100">
                <a:solidFill>
                  <a:srgbClr val="080808"/>
                </a:solidFill>
                <a:highlight>
                  <a:srgbClr val="FFFFFF"/>
                </a:highlight>
                <a:latin typeface="Courier New"/>
                <a:ea typeface="Courier New"/>
                <a:cs typeface="Courier New"/>
                <a:sym typeface="Courier New"/>
              </a:rPr>
              <a:t>, exportSchema = </a:t>
            </a:r>
            <a:r>
              <a:rPr b="1" lang="fr-FR" sz="1100">
                <a:solidFill>
                  <a:srgbClr val="0033B3"/>
                </a:solidFill>
                <a:highlight>
                  <a:srgbClr val="FFFFFF"/>
                </a:highlight>
                <a:latin typeface="Courier New"/>
                <a:ea typeface="Courier New"/>
                <a:cs typeface="Courier New"/>
                <a:sym typeface="Courier New"/>
              </a:rPr>
              <a:t>false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abstract class </a:t>
            </a:r>
            <a:r>
              <a:rPr b="1" lang="fr-FR" sz="1100">
                <a:solidFill>
                  <a:schemeClr val="dk1"/>
                </a:solidFill>
                <a:highlight>
                  <a:srgbClr val="FFFFFF"/>
                </a:highlight>
                <a:latin typeface="Courier New"/>
                <a:ea typeface="Courier New"/>
                <a:cs typeface="Courier New"/>
                <a:sym typeface="Courier New"/>
              </a:rPr>
              <a:t>ProductDatabase </a:t>
            </a:r>
            <a:r>
              <a:rPr b="1" lang="fr-FR" sz="1100">
                <a:solidFill>
                  <a:srgbClr val="080808"/>
                </a:solidFill>
                <a:highlight>
                  <a:srgbClr val="FFFFFF"/>
                </a:highlight>
                <a:latin typeface="Courier New"/>
                <a:ea typeface="Courier New"/>
                <a:cs typeface="Courier New"/>
                <a:sym typeface="Courier New"/>
              </a:rPr>
              <a:t>: RoomDatabase()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abstract fun </a:t>
            </a:r>
            <a:r>
              <a:rPr b="1" lang="fr-FR" sz="1100">
                <a:solidFill>
                  <a:srgbClr val="00627A"/>
                </a:solidFill>
                <a:highlight>
                  <a:srgbClr val="FFFFFF"/>
                </a:highlight>
                <a:latin typeface="Courier New"/>
                <a:ea typeface="Courier New"/>
                <a:cs typeface="Courier New"/>
                <a:sym typeface="Courier New"/>
              </a:rPr>
              <a:t>productDAO</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ProductDAO</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companion object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9E880D"/>
                </a:solidFill>
                <a:highlight>
                  <a:srgbClr val="FFFFFF"/>
                </a:highlight>
                <a:latin typeface="Courier New"/>
                <a:ea typeface="Courier New"/>
                <a:cs typeface="Courier New"/>
                <a:sym typeface="Courier New"/>
              </a:rPr>
              <a:t>@Volatile</a:t>
            </a:r>
            <a:endParaRPr b="1" sz="1100">
              <a:solidFill>
                <a:srgbClr val="9E880D"/>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9E880D"/>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private var </a:t>
            </a:r>
            <a:r>
              <a:rPr b="1" lang="fr-FR" sz="1100">
                <a:solidFill>
                  <a:srgbClr val="871094"/>
                </a:solidFill>
                <a:highlight>
                  <a:srgbClr val="FFFFFF"/>
                </a:highlight>
                <a:latin typeface="Courier New"/>
                <a:ea typeface="Courier New"/>
                <a:cs typeface="Courier New"/>
                <a:sym typeface="Courier New"/>
              </a:rPr>
              <a:t>INSTANCE</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ProductDatabase</a:t>
            </a:r>
            <a:r>
              <a:rPr b="1" lang="fr-FR" sz="1100">
                <a:solidFill>
                  <a:srgbClr val="080808"/>
                </a:solidFill>
                <a:highlight>
                  <a:srgbClr val="FFFFFF"/>
                </a:highlight>
                <a:latin typeface="Courier New"/>
                <a:ea typeface="Courier New"/>
                <a:cs typeface="Courier New"/>
                <a:sym typeface="Courier New"/>
              </a:rPr>
              <a:t>? = </a:t>
            </a:r>
            <a:r>
              <a:rPr b="1" lang="fr-FR" sz="1100">
                <a:solidFill>
                  <a:srgbClr val="0033B3"/>
                </a:solidFill>
                <a:highlight>
                  <a:srgbClr val="FFFFFF"/>
                </a:highlight>
                <a:latin typeface="Courier New"/>
                <a:ea typeface="Courier New"/>
                <a:cs typeface="Courier New"/>
                <a:sym typeface="Courier New"/>
              </a:rPr>
              <a:t>null</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       fun </a:t>
            </a:r>
            <a:r>
              <a:rPr b="1" lang="fr-FR" sz="1100">
                <a:solidFill>
                  <a:srgbClr val="00627A"/>
                </a:solidFill>
                <a:highlight>
                  <a:srgbClr val="FFFFFF"/>
                </a:highlight>
                <a:latin typeface="Courier New"/>
                <a:ea typeface="Courier New"/>
                <a:cs typeface="Courier New"/>
                <a:sym typeface="Courier New"/>
              </a:rPr>
              <a:t>getDatabase</a:t>
            </a:r>
            <a:r>
              <a:rPr b="1" lang="fr-FR" sz="1100">
                <a:solidFill>
                  <a:srgbClr val="080808"/>
                </a:solidFill>
                <a:highlight>
                  <a:srgbClr val="FFFFFF"/>
                </a:highlight>
                <a:latin typeface="Courier New"/>
                <a:ea typeface="Courier New"/>
                <a:cs typeface="Courier New"/>
                <a:sym typeface="Courier New"/>
              </a:rPr>
              <a:t>(context: </a:t>
            </a:r>
            <a:r>
              <a:rPr b="1" lang="fr-FR" sz="1100">
                <a:solidFill>
                  <a:schemeClr val="dk1"/>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ProductDatabase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tempInstance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INSTANCE</a:t>
            </a:r>
            <a:endParaRPr b="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871094"/>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if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tempInstance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a:t>
            </a:r>
            <a:r>
              <a:rPr b="1" lang="fr-FR" sz="1100">
                <a:solidFill>
                  <a:schemeClr val="dk1"/>
                </a:solidFill>
                <a:highlight>
                  <a:srgbClr val="FFFFFF"/>
                </a:highlight>
                <a:latin typeface="Courier New"/>
                <a:ea typeface="Courier New"/>
                <a:cs typeface="Courier New"/>
                <a:sym typeface="Courier New"/>
              </a:rPr>
              <a:t>tempInstance</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00627A"/>
                </a:solidFill>
                <a:highlight>
                  <a:srgbClr val="FFFFFF"/>
                </a:highlight>
                <a:latin typeface="Courier New"/>
                <a:ea typeface="Courier New"/>
                <a:cs typeface="Courier New"/>
                <a:sym typeface="Courier New"/>
              </a:rPr>
              <a:t>synchronized</a:t>
            </a:r>
            <a:r>
              <a:rPr b="1" lang="fr-FR" sz="1100">
                <a:solidFill>
                  <a:srgbClr val="080808"/>
                </a:solidFill>
                <a:highlight>
                  <a:srgbClr val="FFFFFF"/>
                </a:highlight>
                <a:latin typeface="Courier New"/>
                <a:ea typeface="Courier New"/>
                <a:cs typeface="Courier New"/>
                <a:sym typeface="Courier New"/>
              </a:rPr>
              <a:t>(</a:t>
            </a:r>
            <a:r>
              <a:rPr b="1" lang="fr-FR" sz="1100">
                <a:solidFill>
                  <a:srgbClr val="0033B3"/>
                </a:solidFill>
                <a:highlight>
                  <a:srgbClr val="FFFFFF"/>
                </a:highlight>
                <a:latin typeface="Courier New"/>
                <a:ea typeface="Courier New"/>
                <a:cs typeface="Courier New"/>
                <a:sym typeface="Courier New"/>
              </a:rPr>
              <a:t>this</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instance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Room</a:t>
            </a:r>
            <a:r>
              <a:rPr b="1" lang="fr-FR" sz="1100">
                <a:solidFill>
                  <a:srgbClr val="080808"/>
                </a:solidFill>
                <a:highlight>
                  <a:srgbClr val="FFFFFF"/>
                </a:highlight>
                <a:latin typeface="Courier New"/>
                <a:ea typeface="Courier New"/>
                <a:cs typeface="Courier New"/>
                <a:sym typeface="Courier New"/>
              </a:rPr>
              <a:t>.databaseBuilder(context.</a:t>
            </a:r>
            <a:r>
              <a:rPr b="1" i="1" lang="fr-FR" sz="1100">
                <a:solidFill>
                  <a:srgbClr val="871094"/>
                </a:solidFill>
                <a:highlight>
                  <a:srgbClr val="FFFFFF"/>
                </a:highlight>
                <a:latin typeface="Courier New"/>
                <a:ea typeface="Courier New"/>
                <a:cs typeface="Courier New"/>
                <a:sym typeface="Courier New"/>
              </a:rPr>
              <a:t>applicationContext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ProductDatabase</a:t>
            </a:r>
            <a:r>
              <a:rPr b="1" lang="fr-FR" sz="1100">
                <a:solidFill>
                  <a:srgbClr val="080808"/>
                </a:solidFill>
                <a:highlight>
                  <a:srgbClr val="FFFFFF"/>
                </a:highlight>
                <a:latin typeface="Courier New"/>
                <a:ea typeface="Courier New"/>
                <a:cs typeface="Courier New"/>
                <a:sym typeface="Courier New"/>
              </a:rPr>
              <a:t>::</a:t>
            </a:r>
            <a:r>
              <a:rPr b="1" lang="fr-FR" sz="1100">
                <a:solidFill>
                  <a:srgbClr val="0033B3"/>
                </a:solidFill>
                <a:highlight>
                  <a:srgbClr val="FFFFFF"/>
                </a:highlight>
                <a:latin typeface="Courier New"/>
                <a:ea typeface="Courier New"/>
                <a:cs typeface="Courier New"/>
                <a:sym typeface="Courier New"/>
              </a:rPr>
              <a:t>class</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java</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"database"</a:t>
            </a:r>
            <a:r>
              <a:rPr b="1" lang="fr-FR" sz="1100">
                <a:solidFill>
                  <a:srgbClr val="080808"/>
                </a:solidFill>
                <a:highlight>
                  <a:srgbClr val="FFFFFF"/>
                </a:highlight>
                <a:latin typeface="Courier New"/>
                <a:ea typeface="Courier New"/>
                <a:cs typeface="Courier New"/>
                <a:sym typeface="Courier New"/>
              </a:rPr>
              <a:t>).build()</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INSTANCE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instance</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a:t>
            </a:r>
            <a:r>
              <a:rPr b="1" lang="fr-FR" sz="1100">
                <a:solidFill>
                  <a:schemeClr val="dk1"/>
                </a:solidFill>
                <a:highlight>
                  <a:srgbClr val="FFFFFF"/>
                </a:highlight>
                <a:latin typeface="Courier New"/>
                <a:ea typeface="Courier New"/>
                <a:cs typeface="Courier New"/>
                <a:sym typeface="Courier New"/>
              </a:rPr>
              <a:t>instance</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a:p>
        </p:txBody>
      </p:sp>
      <p:sp>
        <p:nvSpPr>
          <p:cNvPr id="1128" name="Google Shape;1128;g220a4a3572b_0_84"/>
          <p:cNvSpPr txBox="1"/>
          <p:nvPr/>
        </p:nvSpPr>
        <p:spPr>
          <a:xfrm>
            <a:off x="1312950" y="4277600"/>
            <a:ext cx="202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t>            ProductDAO</a:t>
            </a:r>
            <a:endParaRPr sz="1200"/>
          </a:p>
        </p:txBody>
      </p:sp>
      <p:sp>
        <p:nvSpPr>
          <p:cNvPr id="1129" name="Google Shape;1129;g220a4a3572b_0_84"/>
          <p:cNvSpPr txBox="1"/>
          <p:nvPr/>
        </p:nvSpPr>
        <p:spPr>
          <a:xfrm>
            <a:off x="5872600" y="6140300"/>
            <a:ext cx="202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t>            ProductDatabase</a:t>
            </a:r>
            <a:endParaRPr sz="1200"/>
          </a:p>
        </p:txBody>
      </p:sp>
      <p:grpSp>
        <p:nvGrpSpPr>
          <p:cNvPr id="1130" name="Google Shape;1130;g220a4a3572b_0_84"/>
          <p:cNvGrpSpPr/>
          <p:nvPr/>
        </p:nvGrpSpPr>
        <p:grpSpPr>
          <a:xfrm>
            <a:off x="826325" y="4764696"/>
            <a:ext cx="3309339" cy="1080765"/>
            <a:chOff x="1477458" y="3179058"/>
            <a:chExt cx="3319296" cy="1642001"/>
          </a:xfrm>
        </p:grpSpPr>
        <p:grpSp>
          <p:nvGrpSpPr>
            <p:cNvPr id="1131" name="Google Shape;1131;g220a4a3572b_0_84"/>
            <p:cNvGrpSpPr/>
            <p:nvPr/>
          </p:nvGrpSpPr>
          <p:grpSpPr>
            <a:xfrm>
              <a:off x="1477458" y="3179058"/>
              <a:ext cx="3319296" cy="1642001"/>
              <a:chOff x="1477458" y="3179058"/>
              <a:chExt cx="3319296" cy="1642001"/>
            </a:xfrm>
          </p:grpSpPr>
          <p:sp>
            <p:nvSpPr>
              <p:cNvPr id="1132" name="Google Shape;1132;g220a4a3572b_0_84"/>
              <p:cNvSpPr/>
              <p:nvPr/>
            </p:nvSpPr>
            <p:spPr>
              <a:xfrm>
                <a:off x="2475218" y="3385060"/>
                <a:ext cx="1059370" cy="235996"/>
              </a:xfrm>
              <a:custGeom>
                <a:rect b="b" l="l" r="r" t="t"/>
                <a:pathLst>
                  <a:path extrusionOk="0" h="264421" w="1249994">
                    <a:moveTo>
                      <a:pt x="0" y="0"/>
                    </a:moveTo>
                    <a:lnTo>
                      <a:pt x="1249994" y="0"/>
                    </a:lnTo>
                    <a:lnTo>
                      <a:pt x="1249994" y="264421"/>
                    </a:lnTo>
                    <a:lnTo>
                      <a:pt x="0" y="264421"/>
                    </a:lnTo>
                    <a:lnTo>
                      <a:pt x="0" y="0"/>
                    </a:lnTo>
                    <a:close/>
                  </a:path>
                </a:pathLst>
              </a:cu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7701"/>
                  </a:buClr>
                  <a:buSzPts val="1400"/>
                  <a:buFont typeface="Calibri"/>
                  <a:buNone/>
                </a:pPr>
                <a:r>
                  <a:rPr b="1" lang="fr-FR" sz="1400">
                    <a:solidFill>
                      <a:srgbClr val="FF7701"/>
                    </a:solidFill>
                    <a:latin typeface="Calibri"/>
                    <a:ea typeface="Calibri"/>
                    <a:cs typeface="Calibri"/>
                    <a:sym typeface="Calibri"/>
                  </a:rPr>
                  <a:t>Remarques</a:t>
                </a:r>
                <a:endParaRPr/>
              </a:p>
            </p:txBody>
          </p:sp>
          <p:sp>
            <p:nvSpPr>
              <p:cNvPr id="1133" name="Google Shape;1133;g220a4a3572b_0_84"/>
              <p:cNvSpPr/>
              <p:nvPr/>
            </p:nvSpPr>
            <p:spPr>
              <a:xfrm>
                <a:off x="1477458" y="3621065"/>
                <a:ext cx="3319296" cy="1199994"/>
              </a:xfrm>
              <a:custGeom>
                <a:rect b="b" l="l" r="r" t="t"/>
                <a:pathLst>
                  <a:path extrusionOk="0" h="1249994" w="6062642">
                    <a:moveTo>
                      <a:pt x="0" y="0"/>
                    </a:moveTo>
                    <a:lnTo>
                      <a:pt x="6062642" y="0"/>
                    </a:lnTo>
                    <a:lnTo>
                      <a:pt x="6062642" y="1249994"/>
                    </a:lnTo>
                    <a:lnTo>
                      <a:pt x="0" y="1249994"/>
                    </a:lnTo>
                    <a:lnTo>
                      <a:pt x="0" y="0"/>
                    </a:lnTo>
                    <a:close/>
                  </a:path>
                </a:pathLst>
              </a:custGeom>
              <a:solidFill>
                <a:srgbClr val="F2F2F2"/>
              </a:solidFill>
              <a:ln cap="flat" cmpd="sng" w="28575">
                <a:solidFill>
                  <a:srgbClr val="FF7701"/>
                </a:solidFill>
                <a:prstDash val="solid"/>
                <a:miter lim="800000"/>
                <a:headEnd len="sm" w="sm" type="none"/>
                <a:tailEnd len="sm" w="sm" type="none"/>
              </a:ln>
            </p:spPr>
            <p:txBody>
              <a:bodyPr anchorCtr="0" anchor="b" bIns="72000" lIns="180000" spcFirstLastPara="1" rIns="108000" wrap="square" tIns="0">
                <a:noAutofit/>
              </a:bodyPr>
              <a:lstStyle/>
              <a:p>
                <a:pPr indent="-171450" lvl="0" marL="171450" marR="0" rtl="0" algn="just">
                  <a:spcBef>
                    <a:spcPts val="0"/>
                  </a:spcBef>
                  <a:spcAft>
                    <a:spcPts val="0"/>
                  </a:spcAft>
                  <a:buClr>
                    <a:srgbClr val="565656"/>
                  </a:buClr>
                  <a:buSzPts val="1200"/>
                  <a:buChar char="•"/>
                </a:pPr>
                <a:r>
                  <a:rPr b="1" lang="fr-FR" sz="1200">
                    <a:solidFill>
                      <a:srgbClr val="565656"/>
                    </a:solidFill>
                    <a:latin typeface="Calibri"/>
                    <a:ea typeface="Calibri"/>
                    <a:cs typeface="Calibri"/>
                    <a:sym typeface="Calibri"/>
                  </a:rPr>
                  <a:t>Synchronized</a:t>
                </a:r>
                <a:r>
                  <a:rPr lang="fr-FR" sz="1200">
                    <a:solidFill>
                      <a:srgbClr val="565656"/>
                    </a:solidFill>
                    <a:latin typeface="Calibri"/>
                    <a:ea typeface="Calibri"/>
                    <a:cs typeface="Calibri"/>
                    <a:sym typeface="Calibri"/>
                  </a:rPr>
                  <a:t> : bloque l'appel à la méthode du thread suivant tant que l'exécution du thread précédent n'est pas terminée. </a:t>
                </a:r>
                <a:endParaRPr b="1" sz="1200">
                  <a:solidFill>
                    <a:srgbClr val="565656"/>
                  </a:solidFill>
                  <a:latin typeface="Calibri"/>
                  <a:ea typeface="Calibri"/>
                  <a:cs typeface="Calibri"/>
                  <a:sym typeface="Calibri"/>
                </a:endParaRPr>
              </a:p>
            </p:txBody>
          </p:sp>
          <p:sp>
            <p:nvSpPr>
              <p:cNvPr id="1134" name="Google Shape;1134;g220a4a3572b_0_84"/>
              <p:cNvSpPr/>
              <p:nvPr/>
            </p:nvSpPr>
            <p:spPr>
              <a:xfrm>
                <a:off x="1779843" y="3179058"/>
                <a:ext cx="648000" cy="6480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135" name="Google Shape;1135;g220a4a3572b_0_84"/>
            <p:cNvPicPr preferRelativeResize="0"/>
            <p:nvPr/>
          </p:nvPicPr>
          <p:blipFill rotWithShape="1">
            <a:blip r:embed="rId4">
              <a:alphaModFix/>
            </a:blip>
            <a:srcRect b="0" l="0" r="0" t="0"/>
            <a:stretch/>
          </p:blipFill>
          <p:spPr>
            <a:xfrm>
              <a:off x="1865647" y="3207701"/>
              <a:ext cx="473997" cy="630812"/>
            </a:xfrm>
            <a:prstGeom prst="rect">
              <a:avLst/>
            </a:prstGeom>
            <a:noFill/>
            <a:ln>
              <a:noFill/>
            </a:ln>
          </p:spPr>
        </p:pic>
      </p:grpSp>
      <p:sp>
        <p:nvSpPr>
          <p:cNvPr id="1136" name="Google Shape;1136;g220a4a3572b_0_84"/>
          <p:cNvSpPr txBox="1"/>
          <p:nvPr/>
        </p:nvSpPr>
        <p:spPr>
          <a:xfrm>
            <a:off x="8990800" y="2025675"/>
            <a:ext cx="2475900" cy="3570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9E880D"/>
                </a:solidFill>
                <a:highlight>
                  <a:srgbClr val="FFFFFF"/>
                </a:highlight>
                <a:latin typeface="Courier New"/>
                <a:ea typeface="Courier New"/>
                <a:cs typeface="Courier New"/>
                <a:sym typeface="Courier New"/>
              </a:rPr>
              <a:t>@Entity</a:t>
            </a:r>
            <a:r>
              <a:rPr b="1" lang="fr-FR" sz="1100">
                <a:solidFill>
                  <a:srgbClr val="080808"/>
                </a:solidFill>
                <a:highlight>
                  <a:srgbClr val="FFFFFF"/>
                </a:highlight>
                <a:latin typeface="Courier New"/>
                <a:ea typeface="Courier New"/>
                <a:cs typeface="Courier New"/>
                <a:sym typeface="Courier New"/>
              </a:rPr>
              <a:t>(tableName = </a:t>
            </a:r>
            <a:r>
              <a:rPr b="1" lang="fr-FR" sz="1100">
                <a:solidFill>
                  <a:srgbClr val="067D17"/>
                </a:solidFill>
                <a:highlight>
                  <a:srgbClr val="FFFFFF"/>
                </a:highlight>
                <a:latin typeface="Courier New"/>
                <a:ea typeface="Courier New"/>
                <a:cs typeface="Courier New"/>
                <a:sym typeface="Courier New"/>
              </a:rPr>
              <a:t>"product"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class </a:t>
            </a:r>
            <a:r>
              <a:rPr b="1" lang="fr-FR" sz="1100">
                <a:solidFill>
                  <a:schemeClr val="dk1"/>
                </a:solidFill>
                <a:highlight>
                  <a:srgbClr val="FFFFFF"/>
                </a:highlight>
                <a:latin typeface="Courier New"/>
                <a:ea typeface="Courier New"/>
                <a:cs typeface="Courier New"/>
                <a:sym typeface="Courier New"/>
              </a:rPr>
              <a:t>Product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9E880D"/>
                </a:solidFill>
                <a:highlight>
                  <a:srgbClr val="FFFFFF"/>
                </a:highlight>
                <a:latin typeface="Courier New"/>
                <a:ea typeface="Courier New"/>
                <a:cs typeface="Courier New"/>
                <a:sym typeface="Courier New"/>
              </a:rPr>
              <a:t>@PrimaryKey</a:t>
            </a:r>
            <a:endParaRPr b="1" sz="1100">
              <a:solidFill>
                <a:srgbClr val="9E880D"/>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9E880D"/>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rgbClr val="871094"/>
                </a:solidFill>
                <a:highlight>
                  <a:srgbClr val="FFFFFF"/>
                </a:highlight>
                <a:latin typeface="Courier New"/>
                <a:ea typeface="Courier New"/>
                <a:cs typeface="Courier New"/>
                <a:sym typeface="Courier New"/>
              </a:rPr>
              <a:t>id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Int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1750EB"/>
                </a:solidFill>
                <a:highlight>
                  <a:srgbClr val="FFFFFF"/>
                </a:highlight>
                <a:latin typeface="Courier New"/>
                <a:ea typeface="Courier New"/>
                <a:cs typeface="Courier New"/>
                <a:sym typeface="Courier New"/>
              </a:rPr>
              <a:t>0</a:t>
            </a:r>
            <a:endParaRPr b="1" sz="1100">
              <a:solidFill>
                <a:srgbClr val="1750EB"/>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1750EB"/>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rgbClr val="871094"/>
                </a:solidFill>
                <a:highlight>
                  <a:srgbClr val="FFFFFF"/>
                </a:highlight>
                <a:latin typeface="Courier New"/>
                <a:ea typeface="Courier New"/>
                <a:cs typeface="Courier New"/>
                <a:sym typeface="Courier New"/>
              </a:rPr>
              <a:t>title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String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rgbClr val="871094"/>
                </a:solidFill>
                <a:highlight>
                  <a:srgbClr val="FFFFFF"/>
                </a:highlight>
                <a:latin typeface="Courier New"/>
                <a:ea typeface="Courier New"/>
                <a:cs typeface="Courier New"/>
                <a:sym typeface="Courier New"/>
              </a:rPr>
              <a:t>description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String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rgbClr val="871094"/>
                </a:solidFill>
                <a:highlight>
                  <a:srgbClr val="FFFFFF"/>
                </a:highlight>
                <a:latin typeface="Courier New"/>
                <a:ea typeface="Courier New"/>
                <a:cs typeface="Courier New"/>
                <a:sym typeface="Courier New"/>
              </a:rPr>
              <a:t>price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Int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1750EB"/>
                </a:solidFill>
                <a:highlight>
                  <a:srgbClr val="FFFFFF"/>
                </a:highlight>
                <a:latin typeface="Courier New"/>
                <a:ea typeface="Courier New"/>
                <a:cs typeface="Courier New"/>
                <a:sym typeface="Courier New"/>
              </a:rPr>
              <a:t>0</a:t>
            </a:r>
            <a:endParaRPr b="1" sz="1100">
              <a:solidFill>
                <a:srgbClr val="1750EB"/>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1750EB"/>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1750EB"/>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constructor</a:t>
            </a:r>
            <a:r>
              <a:rPr b="1" lang="fr-FR" sz="1100">
                <a:solidFill>
                  <a:srgbClr val="080808"/>
                </a:solidFill>
                <a:highlight>
                  <a:srgbClr val="FFFFFF"/>
                </a:highlight>
                <a:latin typeface="Courier New"/>
                <a:ea typeface="Courier New"/>
                <a:cs typeface="Courier New"/>
                <a:sym typeface="Courier New"/>
              </a:rPr>
              <a:t>(id: </a:t>
            </a:r>
            <a:r>
              <a:rPr b="1" lang="fr-FR" sz="1100">
                <a:solidFill>
                  <a:schemeClr val="dk1"/>
                </a:solidFill>
                <a:highlight>
                  <a:srgbClr val="FFFFFF"/>
                </a:highlight>
                <a:latin typeface="Courier New"/>
                <a:ea typeface="Courier New"/>
                <a:cs typeface="Courier New"/>
                <a:sym typeface="Courier New"/>
              </a:rPr>
              <a:t>Int</a:t>
            </a:r>
            <a:r>
              <a:rPr b="1" lang="fr-FR" sz="1100">
                <a:solidFill>
                  <a:srgbClr val="080808"/>
                </a:solidFill>
                <a:highlight>
                  <a:srgbClr val="FFFFFF"/>
                </a:highlight>
                <a:latin typeface="Courier New"/>
                <a:ea typeface="Courier New"/>
                <a:cs typeface="Courier New"/>
                <a:sym typeface="Courier New"/>
              </a:rPr>
              <a:t>, title: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description: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price: </a:t>
            </a:r>
            <a:r>
              <a:rPr b="1" lang="fr-FR" sz="1100">
                <a:solidFill>
                  <a:schemeClr val="dk1"/>
                </a:solidFill>
                <a:highlight>
                  <a:srgbClr val="FFFFFF"/>
                </a:highlight>
                <a:latin typeface="Courier New"/>
                <a:ea typeface="Courier New"/>
                <a:cs typeface="Courier New"/>
                <a:sym typeface="Courier New"/>
              </a:rPr>
              <a:t>Int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this</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id </a:t>
            </a:r>
            <a:r>
              <a:rPr b="1" lang="fr-FR" sz="1100">
                <a:solidFill>
                  <a:srgbClr val="080808"/>
                </a:solidFill>
                <a:highlight>
                  <a:srgbClr val="FFFFFF"/>
                </a:highlight>
                <a:latin typeface="Courier New"/>
                <a:ea typeface="Courier New"/>
                <a:cs typeface="Courier New"/>
                <a:sym typeface="Courier New"/>
              </a:rPr>
              <a:t>= id</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this</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title </a:t>
            </a:r>
            <a:r>
              <a:rPr b="1" lang="fr-FR" sz="1100">
                <a:solidFill>
                  <a:srgbClr val="080808"/>
                </a:solidFill>
                <a:highlight>
                  <a:srgbClr val="FFFFFF"/>
                </a:highlight>
                <a:latin typeface="Courier New"/>
                <a:ea typeface="Courier New"/>
                <a:cs typeface="Courier New"/>
                <a:sym typeface="Courier New"/>
              </a:rPr>
              <a:t>= title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this</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description </a:t>
            </a:r>
            <a:r>
              <a:rPr b="1" lang="fr-FR" sz="1100">
                <a:solidFill>
                  <a:srgbClr val="080808"/>
                </a:solidFill>
                <a:highlight>
                  <a:srgbClr val="FFFFFF"/>
                </a:highlight>
                <a:latin typeface="Courier New"/>
                <a:ea typeface="Courier New"/>
                <a:cs typeface="Courier New"/>
                <a:sym typeface="Courier New"/>
              </a:rPr>
              <a:t>= description</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this</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price </a:t>
            </a:r>
            <a:r>
              <a:rPr b="1" lang="fr-FR" sz="1100">
                <a:solidFill>
                  <a:srgbClr val="080808"/>
                </a:solidFill>
                <a:highlight>
                  <a:srgbClr val="FFFFFF"/>
                </a:highlight>
                <a:latin typeface="Courier New"/>
                <a:ea typeface="Courier New"/>
                <a:cs typeface="Courier New"/>
                <a:sym typeface="Courier New"/>
              </a:rPr>
              <a:t>= price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a:p>
        </p:txBody>
      </p:sp>
      <p:sp>
        <p:nvSpPr>
          <p:cNvPr id="1137" name="Google Shape;1137;g220a4a3572b_0_84"/>
          <p:cNvSpPr txBox="1"/>
          <p:nvPr/>
        </p:nvSpPr>
        <p:spPr>
          <a:xfrm>
            <a:off x="9391100" y="5618600"/>
            <a:ext cx="202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t>            Product</a:t>
            </a:r>
            <a:endParaRPr sz="1200"/>
          </a:p>
        </p:txBody>
      </p:sp>
      <p:sp>
        <p:nvSpPr>
          <p:cNvPr id="1138" name="Google Shape;1138;g220a4a3572b_0_84"/>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1</a:t>
            </a:r>
            <a:endParaRPr/>
          </a:p>
        </p:txBody>
      </p:sp>
      <p:sp>
        <p:nvSpPr>
          <p:cNvPr id="1139" name="Google Shape;1139;g220a4a3572b_0_84"/>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7800"/>
              </a:buClr>
              <a:buSzPts val="1600"/>
              <a:buNone/>
            </a:pPr>
            <a:r>
              <a:rPr lang="fr-FR" sz="1500"/>
              <a:t>Création d’une application qui consomme une API et qui sauvegarde des données sur le téléphone</a:t>
            </a:r>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g220a4a3572b_0_106"/>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7800"/>
              </a:buClr>
              <a:buSzPts val="1600"/>
              <a:buNone/>
            </a:pPr>
            <a:r>
              <a:rPr lang="fr-FR"/>
              <a:t>SQLite Room</a:t>
            </a:r>
            <a:endParaRPr/>
          </a:p>
          <a:p>
            <a:pPr indent="0" lvl="0" marL="0" rtl="0" algn="l">
              <a:lnSpc>
                <a:spcPct val="100000"/>
              </a:lnSpc>
              <a:spcBef>
                <a:spcPts val="0"/>
              </a:spcBef>
              <a:spcAft>
                <a:spcPts val="0"/>
              </a:spcAft>
              <a:buClr>
                <a:srgbClr val="FF7800"/>
              </a:buClr>
              <a:buSzPts val="1600"/>
              <a:buNone/>
            </a:pPr>
            <a:r>
              <a:t/>
            </a:r>
            <a:endParaRPr/>
          </a:p>
        </p:txBody>
      </p:sp>
      <p:sp>
        <p:nvSpPr>
          <p:cNvPr id="1145" name="Google Shape;1145;g220a4a3572b_0_106"/>
          <p:cNvSpPr txBox="1"/>
          <p:nvPr/>
        </p:nvSpPr>
        <p:spPr>
          <a:xfrm>
            <a:off x="962225" y="3816313"/>
            <a:ext cx="4468500" cy="5232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implementation </a:t>
            </a:r>
            <a:r>
              <a:rPr b="1" lang="fr-FR" sz="1100">
                <a:solidFill>
                  <a:srgbClr val="067D17"/>
                </a:solidFill>
                <a:highlight>
                  <a:srgbClr val="FFFFFF"/>
                </a:highlight>
                <a:latin typeface="Courier New"/>
                <a:ea typeface="Courier New"/>
                <a:cs typeface="Courier New"/>
                <a:sym typeface="Courier New"/>
              </a:rPr>
              <a:t>"androidx.room:room-runtime:2.5.0"</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kapt </a:t>
            </a:r>
            <a:r>
              <a:rPr b="1" lang="fr-FR" sz="1100">
                <a:solidFill>
                  <a:srgbClr val="067D17"/>
                </a:solidFill>
                <a:highlight>
                  <a:srgbClr val="FFFFFF"/>
                </a:highlight>
                <a:latin typeface="Courier New"/>
                <a:ea typeface="Courier New"/>
                <a:cs typeface="Courier New"/>
                <a:sym typeface="Courier New"/>
              </a:rPr>
              <a:t>"androidx.room:room-compiler:2.5.0"</a:t>
            </a:r>
            <a:endParaRPr b="1"/>
          </a:p>
        </p:txBody>
      </p:sp>
      <p:sp>
        <p:nvSpPr>
          <p:cNvPr id="1146" name="Google Shape;1146;g220a4a3572b_0_106"/>
          <p:cNvSpPr txBox="1"/>
          <p:nvPr/>
        </p:nvSpPr>
        <p:spPr>
          <a:xfrm>
            <a:off x="6231050" y="2712425"/>
            <a:ext cx="1590300" cy="354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id </a:t>
            </a:r>
            <a:r>
              <a:rPr b="1" lang="fr-FR" sz="1100">
                <a:solidFill>
                  <a:srgbClr val="067D17"/>
                </a:solidFill>
                <a:highlight>
                  <a:srgbClr val="FFFFFF"/>
                </a:highlight>
                <a:latin typeface="Courier New"/>
                <a:ea typeface="Courier New"/>
                <a:cs typeface="Courier New"/>
                <a:sym typeface="Courier New"/>
              </a:rPr>
              <a:t>'kotlin-kapt'</a:t>
            </a:r>
            <a:endParaRPr b="1"/>
          </a:p>
        </p:txBody>
      </p:sp>
      <p:pic>
        <p:nvPicPr>
          <p:cNvPr id="1147" name="Google Shape;1147;g220a4a3572b_0_106"/>
          <p:cNvPicPr preferRelativeResize="0"/>
          <p:nvPr/>
        </p:nvPicPr>
        <p:blipFill>
          <a:blip r:embed="rId3">
            <a:alphaModFix/>
          </a:blip>
          <a:stretch>
            <a:fillRect/>
          </a:stretch>
        </p:blipFill>
        <p:spPr>
          <a:xfrm>
            <a:off x="7099195" y="4126687"/>
            <a:ext cx="3952655" cy="839175"/>
          </a:xfrm>
          <a:prstGeom prst="rect">
            <a:avLst/>
          </a:prstGeom>
          <a:noFill/>
          <a:ln>
            <a:noFill/>
          </a:ln>
        </p:spPr>
      </p:pic>
      <p:sp>
        <p:nvSpPr>
          <p:cNvPr id="1148" name="Google Shape;1148;g220a4a3572b_0_106"/>
          <p:cNvSpPr txBox="1"/>
          <p:nvPr/>
        </p:nvSpPr>
        <p:spPr>
          <a:xfrm>
            <a:off x="8066200" y="4855925"/>
            <a:ext cx="1741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1200"/>
              <a:t>L’exécution</a:t>
            </a:r>
            <a:endParaRPr sz="1200"/>
          </a:p>
        </p:txBody>
      </p:sp>
      <p:sp>
        <p:nvSpPr>
          <p:cNvPr id="1149" name="Google Shape;1149;g220a4a3572b_0_106"/>
          <p:cNvSpPr txBox="1"/>
          <p:nvPr/>
        </p:nvSpPr>
        <p:spPr>
          <a:xfrm>
            <a:off x="820750" y="2179925"/>
            <a:ext cx="6080100" cy="107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Pour charger les ressources de la </a:t>
            </a:r>
            <a:r>
              <a:rPr lang="fr-FR" sz="1300"/>
              <a:t>librairie</a:t>
            </a:r>
            <a:r>
              <a:rPr lang="fr-FR" sz="1300"/>
              <a:t> SQLite Room, vous devez :</a:t>
            </a:r>
            <a:endParaRPr sz="1300"/>
          </a:p>
          <a:p>
            <a:pPr indent="0" lvl="0" marL="0" rtl="0" algn="l">
              <a:lnSpc>
                <a:spcPct val="115000"/>
              </a:lnSpc>
              <a:spcBef>
                <a:spcPts val="0"/>
              </a:spcBef>
              <a:spcAft>
                <a:spcPts val="0"/>
              </a:spcAft>
              <a:buNone/>
            </a:pPr>
            <a:r>
              <a:t/>
            </a:r>
            <a:endParaRPr sz="1300"/>
          </a:p>
          <a:p>
            <a:pPr indent="-311150" lvl="0" marL="457200" rtl="0" algn="l">
              <a:lnSpc>
                <a:spcPct val="115000"/>
              </a:lnSpc>
              <a:spcBef>
                <a:spcPts val="0"/>
              </a:spcBef>
              <a:spcAft>
                <a:spcPts val="0"/>
              </a:spcAft>
              <a:buSzPts val="1300"/>
              <a:buChar char="●"/>
            </a:pPr>
            <a:r>
              <a:rPr lang="fr-FR" sz="1300"/>
              <a:t>Ajouter le plugin ‘</a:t>
            </a:r>
            <a:r>
              <a:rPr b="1" lang="fr-FR" sz="1300"/>
              <a:t>kotlin-kapt</a:t>
            </a:r>
            <a:r>
              <a:rPr lang="fr-FR" sz="1300"/>
              <a:t>’ dans le fichier Build.gradle</a:t>
            </a:r>
            <a:endParaRPr sz="1300"/>
          </a:p>
          <a:p>
            <a:pPr indent="-311150" lvl="0" marL="457200" rtl="0" algn="l">
              <a:lnSpc>
                <a:spcPct val="115000"/>
              </a:lnSpc>
              <a:spcBef>
                <a:spcPts val="0"/>
              </a:spcBef>
              <a:spcAft>
                <a:spcPts val="0"/>
              </a:spcAft>
              <a:buSzPts val="1300"/>
              <a:buChar char="●"/>
            </a:pPr>
            <a:r>
              <a:rPr lang="fr-FR" sz="1300"/>
              <a:t>Ajouter la </a:t>
            </a:r>
            <a:r>
              <a:rPr lang="fr-FR" sz="1300">
                <a:solidFill>
                  <a:schemeClr val="dk1"/>
                </a:solidFill>
              </a:rPr>
              <a:t>librairie dans le fichier Build.gradle</a:t>
            </a:r>
            <a:endParaRPr sz="1300"/>
          </a:p>
        </p:txBody>
      </p:sp>
      <p:grpSp>
        <p:nvGrpSpPr>
          <p:cNvPr id="1150" name="Google Shape;1150;g220a4a3572b_0_106"/>
          <p:cNvGrpSpPr/>
          <p:nvPr/>
        </p:nvGrpSpPr>
        <p:grpSpPr>
          <a:xfrm>
            <a:off x="820750" y="5061101"/>
            <a:ext cx="5070557" cy="1103776"/>
            <a:chOff x="1477454" y="3179058"/>
            <a:chExt cx="5183559" cy="1676961"/>
          </a:xfrm>
        </p:grpSpPr>
        <p:grpSp>
          <p:nvGrpSpPr>
            <p:cNvPr id="1151" name="Google Shape;1151;g220a4a3572b_0_106"/>
            <p:cNvGrpSpPr/>
            <p:nvPr/>
          </p:nvGrpSpPr>
          <p:grpSpPr>
            <a:xfrm>
              <a:off x="1477454" y="3179058"/>
              <a:ext cx="5183559" cy="1676961"/>
              <a:chOff x="1477454" y="3179058"/>
              <a:chExt cx="5183559" cy="1676961"/>
            </a:xfrm>
          </p:grpSpPr>
          <p:sp>
            <p:nvSpPr>
              <p:cNvPr id="1152" name="Google Shape;1152;g220a4a3572b_0_106"/>
              <p:cNvSpPr/>
              <p:nvPr/>
            </p:nvSpPr>
            <p:spPr>
              <a:xfrm>
                <a:off x="2475218" y="3385060"/>
                <a:ext cx="1059370" cy="235996"/>
              </a:xfrm>
              <a:custGeom>
                <a:rect b="b" l="l" r="r" t="t"/>
                <a:pathLst>
                  <a:path extrusionOk="0" h="264421" w="1249994">
                    <a:moveTo>
                      <a:pt x="0" y="0"/>
                    </a:moveTo>
                    <a:lnTo>
                      <a:pt x="1249994" y="0"/>
                    </a:lnTo>
                    <a:lnTo>
                      <a:pt x="1249994" y="264421"/>
                    </a:lnTo>
                    <a:lnTo>
                      <a:pt x="0" y="264421"/>
                    </a:lnTo>
                    <a:lnTo>
                      <a:pt x="0" y="0"/>
                    </a:lnTo>
                    <a:close/>
                  </a:path>
                </a:pathLst>
              </a:cu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7701"/>
                  </a:buClr>
                  <a:buSzPts val="1400"/>
                  <a:buFont typeface="Calibri"/>
                  <a:buNone/>
                </a:pPr>
                <a:r>
                  <a:rPr b="1" lang="fr-FR" sz="1400">
                    <a:solidFill>
                      <a:srgbClr val="FF7701"/>
                    </a:solidFill>
                    <a:latin typeface="Calibri"/>
                    <a:ea typeface="Calibri"/>
                    <a:cs typeface="Calibri"/>
                    <a:sym typeface="Calibri"/>
                  </a:rPr>
                  <a:t>Remarques</a:t>
                </a:r>
                <a:endParaRPr/>
              </a:p>
            </p:txBody>
          </p:sp>
          <p:sp>
            <p:nvSpPr>
              <p:cNvPr id="1153" name="Google Shape;1153;g220a4a3572b_0_106"/>
              <p:cNvSpPr/>
              <p:nvPr/>
            </p:nvSpPr>
            <p:spPr>
              <a:xfrm>
                <a:off x="1477454" y="3706024"/>
                <a:ext cx="5183559" cy="1149994"/>
              </a:xfrm>
              <a:custGeom>
                <a:rect b="b" l="l" r="r" t="t"/>
                <a:pathLst>
                  <a:path extrusionOk="0" h="1249994" w="6062642">
                    <a:moveTo>
                      <a:pt x="0" y="0"/>
                    </a:moveTo>
                    <a:lnTo>
                      <a:pt x="6062642" y="0"/>
                    </a:lnTo>
                    <a:lnTo>
                      <a:pt x="6062642" y="1249994"/>
                    </a:lnTo>
                    <a:lnTo>
                      <a:pt x="0" y="1249994"/>
                    </a:lnTo>
                    <a:lnTo>
                      <a:pt x="0" y="0"/>
                    </a:lnTo>
                    <a:close/>
                  </a:path>
                </a:pathLst>
              </a:custGeom>
              <a:solidFill>
                <a:srgbClr val="F2F2F2"/>
              </a:solidFill>
              <a:ln cap="flat" cmpd="sng" w="28575">
                <a:solidFill>
                  <a:srgbClr val="FF7701"/>
                </a:solidFill>
                <a:prstDash val="solid"/>
                <a:miter lim="800000"/>
                <a:headEnd len="sm" w="sm" type="none"/>
                <a:tailEnd len="sm" w="sm" type="none"/>
              </a:ln>
            </p:spPr>
            <p:txBody>
              <a:bodyPr anchorCtr="0" anchor="b" bIns="72000" lIns="180000" spcFirstLastPara="1" rIns="108000" wrap="square" tIns="0">
                <a:noAutofit/>
              </a:bodyPr>
              <a:lstStyle/>
              <a:p>
                <a:pPr indent="-171450" lvl="0" marL="171450" marR="0" rtl="0" algn="just">
                  <a:spcBef>
                    <a:spcPts val="0"/>
                  </a:spcBef>
                  <a:spcAft>
                    <a:spcPts val="0"/>
                  </a:spcAft>
                  <a:buClr>
                    <a:srgbClr val="565656"/>
                  </a:buClr>
                  <a:buSzPts val="1200"/>
                  <a:buChar char="•"/>
                </a:pPr>
                <a:r>
                  <a:rPr b="1" lang="fr-FR" sz="1200">
                    <a:solidFill>
                      <a:srgbClr val="565656"/>
                    </a:solidFill>
                    <a:latin typeface="Calibri"/>
                    <a:ea typeface="Calibri"/>
                    <a:cs typeface="Calibri"/>
                    <a:sym typeface="Calibri"/>
                  </a:rPr>
                  <a:t>Kapt</a:t>
                </a:r>
                <a:r>
                  <a:rPr lang="fr-FR" sz="1200">
                    <a:solidFill>
                      <a:srgbClr val="565656"/>
                    </a:solidFill>
                    <a:latin typeface="Calibri"/>
                    <a:ea typeface="Calibri"/>
                    <a:cs typeface="Calibri"/>
                    <a:sym typeface="Calibri"/>
                  </a:rPr>
                  <a:t> (l'outil de traitement des annotations Kotlin) vous permet d'utiliser des processeurs d'annotations Java avec du code Kotlin, même si ces processeurs ne sont pas spécifiquement compatibles avec Kotlin. </a:t>
                </a:r>
                <a:endParaRPr b="1" sz="1200">
                  <a:solidFill>
                    <a:srgbClr val="565656"/>
                  </a:solidFill>
                  <a:latin typeface="Calibri"/>
                  <a:ea typeface="Calibri"/>
                  <a:cs typeface="Calibri"/>
                  <a:sym typeface="Calibri"/>
                </a:endParaRPr>
              </a:p>
            </p:txBody>
          </p:sp>
          <p:sp>
            <p:nvSpPr>
              <p:cNvPr id="1154" name="Google Shape;1154;g220a4a3572b_0_106"/>
              <p:cNvSpPr/>
              <p:nvPr/>
            </p:nvSpPr>
            <p:spPr>
              <a:xfrm>
                <a:off x="1779843" y="3179058"/>
                <a:ext cx="648000" cy="6480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155" name="Google Shape;1155;g220a4a3572b_0_106"/>
            <p:cNvPicPr preferRelativeResize="0"/>
            <p:nvPr/>
          </p:nvPicPr>
          <p:blipFill rotWithShape="1">
            <a:blip r:embed="rId5">
              <a:alphaModFix/>
            </a:blip>
            <a:srcRect b="0" l="0" r="0" t="0"/>
            <a:stretch/>
          </p:blipFill>
          <p:spPr>
            <a:xfrm>
              <a:off x="1865638" y="3262527"/>
              <a:ext cx="474001" cy="576003"/>
            </a:xfrm>
            <a:prstGeom prst="rect">
              <a:avLst/>
            </a:prstGeom>
            <a:noFill/>
            <a:ln>
              <a:noFill/>
            </a:ln>
          </p:spPr>
        </p:pic>
      </p:grpSp>
      <p:cxnSp>
        <p:nvCxnSpPr>
          <p:cNvPr id="1156" name="Google Shape;1156;g220a4a3572b_0_106"/>
          <p:cNvCxnSpPr/>
          <p:nvPr/>
        </p:nvCxnSpPr>
        <p:spPr>
          <a:xfrm>
            <a:off x="5645425" y="2877250"/>
            <a:ext cx="476700" cy="0"/>
          </a:xfrm>
          <a:prstGeom prst="straightConnector1">
            <a:avLst/>
          </a:prstGeom>
          <a:noFill/>
          <a:ln cap="flat" cmpd="sng" w="9525">
            <a:solidFill>
              <a:schemeClr val="dk2"/>
            </a:solidFill>
            <a:prstDash val="solid"/>
            <a:round/>
            <a:headEnd len="med" w="med" type="none"/>
            <a:tailEnd len="med" w="med" type="stealth"/>
          </a:ln>
        </p:spPr>
      </p:cxnSp>
      <p:cxnSp>
        <p:nvCxnSpPr>
          <p:cNvPr id="1157" name="Google Shape;1157;g220a4a3572b_0_106"/>
          <p:cNvCxnSpPr/>
          <p:nvPr/>
        </p:nvCxnSpPr>
        <p:spPr>
          <a:xfrm flipH="1">
            <a:off x="2484050" y="3287050"/>
            <a:ext cx="142200" cy="426600"/>
          </a:xfrm>
          <a:prstGeom prst="straightConnector1">
            <a:avLst/>
          </a:prstGeom>
          <a:noFill/>
          <a:ln cap="flat" cmpd="sng" w="9525">
            <a:solidFill>
              <a:schemeClr val="dk2"/>
            </a:solidFill>
            <a:prstDash val="solid"/>
            <a:round/>
            <a:headEnd len="med" w="med" type="none"/>
            <a:tailEnd len="med" w="med" type="stealth"/>
          </a:ln>
        </p:spPr>
      </p:cxnSp>
      <p:sp>
        <p:nvSpPr>
          <p:cNvPr id="1158" name="Google Shape;1158;g220a4a3572b_0_10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1</a:t>
            </a:r>
            <a:endParaRPr/>
          </a:p>
        </p:txBody>
      </p:sp>
      <p:sp>
        <p:nvSpPr>
          <p:cNvPr id="1159" name="Google Shape;1159;g220a4a3572b_0_106"/>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7800"/>
              </a:buClr>
              <a:buSzPts val="1600"/>
              <a:buNone/>
            </a:pPr>
            <a:r>
              <a:rPr lang="fr-FR" sz="1500"/>
              <a:t>Création d’une application qui consomme une API et qui sauvegarde des données sur le téléphone</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g220a4a3572b_0_323"/>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SharedPreferences</a:t>
            </a:r>
            <a:endParaRPr/>
          </a:p>
        </p:txBody>
      </p:sp>
      <p:sp>
        <p:nvSpPr>
          <p:cNvPr id="1165" name="Google Shape;1165;g220a4a3572b_0_323"/>
          <p:cNvSpPr txBox="1"/>
          <p:nvPr/>
        </p:nvSpPr>
        <p:spPr>
          <a:xfrm>
            <a:off x="3511000" y="1864375"/>
            <a:ext cx="7835400" cy="4079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onCreate</a:t>
            </a:r>
            <a:r>
              <a:rPr b="1" lang="fr-FR" sz="1100">
                <a:solidFill>
                  <a:srgbClr val="080808"/>
                </a:solidFill>
                <a:highlight>
                  <a:srgbClr val="FFFFFF"/>
                </a:highlight>
                <a:latin typeface="Courier New"/>
                <a:ea typeface="Courier New"/>
                <a:cs typeface="Courier New"/>
                <a:sym typeface="Courier New"/>
              </a:rPr>
              <a:t>(savedInstanceState: </a:t>
            </a:r>
            <a:r>
              <a:rPr b="1" lang="fr-FR" sz="1100">
                <a:solidFill>
                  <a:schemeClr val="dk1"/>
                </a:solidFill>
                <a:highlight>
                  <a:srgbClr val="FFFFFF"/>
                </a:highlight>
                <a:latin typeface="Courier New"/>
                <a:ea typeface="Courier New"/>
                <a:cs typeface="Courier New"/>
                <a:sym typeface="Courier New"/>
              </a:rPr>
              <a:t>Bundle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super</a:t>
            </a:r>
            <a:r>
              <a:rPr b="1" lang="fr-FR" sz="1100">
                <a:solidFill>
                  <a:srgbClr val="080808"/>
                </a:solidFill>
                <a:highlight>
                  <a:srgbClr val="FFFFFF"/>
                </a:highlight>
                <a:latin typeface="Courier New"/>
                <a:ea typeface="Courier New"/>
                <a:cs typeface="Courier New"/>
                <a:sym typeface="Courier New"/>
              </a:rPr>
              <a:t>.onCreate(savedInstanceState)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setContentView(</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layout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activity_main</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url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"https://dummyjson.com/products/3"</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.ErrorListener { error -&gt; </a:t>
            </a:r>
            <a:r>
              <a:rPr b="1" lang="fr-FR" sz="1100">
                <a:solidFill>
                  <a:schemeClr val="dk1"/>
                </a:solidFill>
                <a:highlight>
                  <a:srgbClr val="FFFFFF"/>
                </a:highlight>
                <a:latin typeface="Courier New"/>
                <a:ea typeface="Courier New"/>
                <a:cs typeface="Courier New"/>
                <a:sym typeface="Courier New"/>
              </a:rPr>
              <a:t>Log</a:t>
            </a:r>
            <a:r>
              <a:rPr b="1" lang="fr-FR" sz="1100">
                <a:solidFill>
                  <a:srgbClr val="080808"/>
                </a:solidFill>
                <a:highlight>
                  <a:srgbClr val="FFFFFF"/>
                </a:highlight>
                <a:latin typeface="Courier New"/>
                <a:ea typeface="Courier New"/>
                <a:cs typeface="Courier New"/>
                <a:sym typeface="Courier New"/>
              </a:rPr>
              <a:t>.i(</a:t>
            </a:r>
            <a:r>
              <a:rPr b="1" lang="fr-FR" sz="1100">
                <a:solidFill>
                  <a:srgbClr val="067D17"/>
                </a:solidFill>
                <a:highlight>
                  <a:srgbClr val="FFFFFF"/>
                </a:highlight>
                <a:latin typeface="Courier New"/>
                <a:ea typeface="Courier New"/>
                <a:cs typeface="Courier New"/>
                <a:sym typeface="Courier New"/>
              </a:rPr>
              <a:t>"TAG"</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"Error :</a:t>
            </a:r>
            <a:r>
              <a:rPr b="1" lang="fr-FR" sz="1100">
                <a:solidFill>
                  <a:srgbClr val="0037A6"/>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error</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mRequestQueue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Volley</a:t>
            </a:r>
            <a:r>
              <a:rPr b="1" lang="fr-FR" sz="1100">
                <a:solidFill>
                  <a:srgbClr val="080808"/>
                </a:solidFill>
                <a:highlight>
                  <a:srgbClr val="FFFFFF"/>
                </a:highlight>
                <a:latin typeface="Courier New"/>
                <a:ea typeface="Courier New"/>
                <a:cs typeface="Courier New"/>
                <a:sym typeface="Courier New"/>
              </a:rPr>
              <a:t>.newRequestQueue(getApplicationContext());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jsObjRequest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JsonObjectRequest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object </a:t>
            </a:r>
            <a:r>
              <a:rPr b="1" lang="fr-FR" sz="1100">
                <a:solidFill>
                  <a:srgbClr val="080808"/>
                </a:solidFill>
                <a:highlight>
                  <a:srgbClr val="FFFFFF"/>
                </a:highlight>
                <a:latin typeface="Courier New"/>
                <a:ea typeface="Courier New"/>
                <a:cs typeface="Courier New"/>
                <a:sym typeface="Courier New"/>
              </a:rPr>
              <a:t>: JsonObjectRequest(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Method</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GET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url</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.Listener</a:t>
            </a:r>
            <a:r>
              <a:rPr b="1" lang="fr-FR" sz="1100">
                <a:solidFill>
                  <a:srgbClr val="808080"/>
                </a:solidFill>
                <a:highlight>
                  <a:srgbClr val="FFFFFF"/>
                </a:highlight>
                <a:latin typeface="Courier New"/>
                <a:ea typeface="Courier New"/>
                <a:cs typeface="Courier New"/>
                <a:sym typeface="Courier New"/>
              </a:rPr>
              <a:t>&lt;JSONObject?&gt; </a:t>
            </a:r>
            <a:r>
              <a:rPr b="1" lang="fr-FR" sz="1100">
                <a:solidFill>
                  <a:srgbClr val="080808"/>
                </a:solidFill>
                <a:highlight>
                  <a:srgbClr val="FFFFFF"/>
                </a:highlight>
                <a:latin typeface="Courier New"/>
                <a:ea typeface="Courier New"/>
                <a:cs typeface="Courier New"/>
                <a:sym typeface="Courier New"/>
              </a:rPr>
              <a:t>{ response -&gt;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sharedPreferences </a:t>
            </a:r>
            <a:r>
              <a:rPr b="1" lang="fr-FR" sz="1100">
                <a:solidFill>
                  <a:srgbClr val="080808"/>
                </a:solidFill>
                <a:highlight>
                  <a:srgbClr val="FFFFFF"/>
                </a:highlight>
                <a:latin typeface="Courier New"/>
                <a:ea typeface="Courier New"/>
                <a:cs typeface="Courier New"/>
                <a:sym typeface="Courier New"/>
              </a:rPr>
              <a:t>= </a:t>
            </a:r>
            <a:r>
              <a:rPr b="1" i="1" lang="fr-FR" sz="1100">
                <a:solidFill>
                  <a:srgbClr val="871094"/>
                </a:solidFill>
                <a:highlight>
                  <a:srgbClr val="FFFFFF"/>
                </a:highlight>
                <a:latin typeface="Courier New"/>
                <a:ea typeface="Courier New"/>
                <a:cs typeface="Courier New"/>
                <a:sym typeface="Courier New"/>
              </a:rPr>
              <a:t>application</a:t>
            </a:r>
            <a:r>
              <a:rPr b="1" lang="fr-FR" sz="1100">
                <a:solidFill>
                  <a:srgbClr val="080808"/>
                </a:solidFill>
                <a:highlight>
                  <a:srgbClr val="FFFFFF"/>
                </a:highlight>
                <a:latin typeface="Courier New"/>
                <a:ea typeface="Courier New"/>
                <a:cs typeface="Courier New"/>
                <a:sym typeface="Courier New"/>
              </a:rPr>
              <a:t>.getSharedPreferences(</a:t>
            </a:r>
            <a:r>
              <a:rPr b="1" lang="fr-FR" sz="1100">
                <a:solidFill>
                  <a:srgbClr val="067D17"/>
                </a:solidFill>
                <a:highlight>
                  <a:srgbClr val="FFFFFF"/>
                </a:highlight>
                <a:latin typeface="Courier New"/>
                <a:ea typeface="Courier New"/>
                <a:cs typeface="Courier New"/>
                <a:sym typeface="Courier New"/>
              </a:rPr>
              <a:t>"MysharedPreference"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MODE_PRIVATE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sharedPreferences</a:t>
            </a:r>
            <a:r>
              <a:rPr b="1" lang="fr-FR" sz="1100">
                <a:solidFill>
                  <a:srgbClr val="080808"/>
                </a:solidFill>
                <a:highlight>
                  <a:srgbClr val="FFFFFF"/>
                </a:highlight>
                <a:latin typeface="Courier New"/>
                <a:ea typeface="Courier New"/>
                <a:cs typeface="Courier New"/>
                <a:sym typeface="Courier New"/>
              </a:rPr>
              <a:t>.edit().putString(</a:t>
            </a:r>
            <a:r>
              <a:rPr b="1" lang="fr-FR" sz="1100">
                <a:solidFill>
                  <a:srgbClr val="067D17"/>
                </a:solidFill>
                <a:highlight>
                  <a:srgbClr val="FFFFFF"/>
                </a:highlight>
                <a:latin typeface="Courier New"/>
                <a:ea typeface="Courier New"/>
                <a:cs typeface="Courier New"/>
                <a:sym typeface="Courier New"/>
              </a:rPr>
              <a:t>"title"</a:t>
            </a:r>
            <a:r>
              <a:rPr b="1" lang="fr-FR" sz="1100">
                <a:solidFill>
                  <a:srgbClr val="080808"/>
                </a:solidFill>
                <a:highlight>
                  <a:srgbClr val="FFFFFF"/>
                </a:highlight>
                <a:latin typeface="Courier New"/>
                <a:ea typeface="Courier New"/>
                <a:cs typeface="Courier New"/>
                <a:sym typeface="Courier New"/>
              </a:rPr>
              <a:t>,response.get(</a:t>
            </a:r>
            <a:r>
              <a:rPr b="1" lang="fr-FR" sz="1100">
                <a:solidFill>
                  <a:srgbClr val="067D17"/>
                </a:solidFill>
                <a:highlight>
                  <a:srgbClr val="FFFFFF"/>
                </a:highlight>
                <a:latin typeface="Courier New"/>
                <a:ea typeface="Courier New"/>
                <a:cs typeface="Courier New"/>
                <a:sym typeface="Courier New"/>
              </a:rPr>
              <a:t>"title"</a:t>
            </a:r>
            <a:r>
              <a:rPr b="1" lang="fr-FR" sz="1100">
                <a:solidFill>
                  <a:srgbClr val="080808"/>
                </a:solidFill>
                <a:highlight>
                  <a:srgbClr val="FFFFFF"/>
                </a:highlight>
                <a:latin typeface="Courier New"/>
                <a:ea typeface="Courier New"/>
                <a:cs typeface="Courier New"/>
                <a:sym typeface="Courier New"/>
              </a:rPr>
              <a:t>).toString()).commit()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sharedPreferences</a:t>
            </a:r>
            <a:r>
              <a:rPr b="1" lang="fr-FR" sz="1100">
                <a:solidFill>
                  <a:srgbClr val="080808"/>
                </a:solidFill>
                <a:highlight>
                  <a:srgbClr val="FFFFFF"/>
                </a:highlight>
                <a:latin typeface="Courier New"/>
                <a:ea typeface="Courier New"/>
                <a:cs typeface="Courier New"/>
                <a:sym typeface="Courier New"/>
              </a:rPr>
              <a:t>.edit().putString(</a:t>
            </a:r>
            <a:r>
              <a:rPr b="1" lang="fr-FR" sz="1100">
                <a:solidFill>
                  <a:srgbClr val="067D17"/>
                </a:solidFill>
                <a:highlight>
                  <a:srgbClr val="FFFFFF"/>
                </a:highlight>
                <a:latin typeface="Courier New"/>
                <a:ea typeface="Courier New"/>
                <a:cs typeface="Courier New"/>
                <a:sym typeface="Courier New"/>
              </a:rPr>
              <a:t>"price"</a:t>
            </a:r>
            <a:r>
              <a:rPr b="1" lang="fr-FR" sz="1100">
                <a:solidFill>
                  <a:srgbClr val="080808"/>
                </a:solidFill>
                <a:highlight>
                  <a:srgbClr val="FFFFFF"/>
                </a:highlight>
                <a:latin typeface="Courier New"/>
                <a:ea typeface="Courier New"/>
                <a:cs typeface="Courier New"/>
                <a:sym typeface="Courier New"/>
              </a:rPr>
              <a:t>,response.get(</a:t>
            </a:r>
            <a:r>
              <a:rPr b="1" lang="fr-FR" sz="1100">
                <a:solidFill>
                  <a:srgbClr val="067D17"/>
                </a:solidFill>
                <a:highlight>
                  <a:srgbClr val="FFFFFF"/>
                </a:highlight>
                <a:latin typeface="Courier New"/>
                <a:ea typeface="Courier New"/>
                <a:cs typeface="Courier New"/>
                <a:sym typeface="Courier New"/>
              </a:rPr>
              <a:t>"price"</a:t>
            </a:r>
            <a:r>
              <a:rPr b="1" lang="fr-FR" sz="1100">
                <a:solidFill>
                  <a:srgbClr val="080808"/>
                </a:solidFill>
                <a:highlight>
                  <a:srgbClr val="FFFFFF"/>
                </a:highlight>
                <a:latin typeface="Courier New"/>
                <a:ea typeface="Courier New"/>
                <a:cs typeface="Courier New"/>
                <a:sym typeface="Courier New"/>
              </a:rPr>
              <a:t>).toString()).commit()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.ErrorListener { </a:t>
            </a: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mRequestQueue</a:t>
            </a:r>
            <a:r>
              <a:rPr b="1" lang="fr-FR" sz="1100">
                <a:solidFill>
                  <a:srgbClr val="080808"/>
                </a:solidFill>
                <a:highlight>
                  <a:srgbClr val="FFFFFF"/>
                </a:highlight>
                <a:latin typeface="Courier New"/>
                <a:ea typeface="Courier New"/>
                <a:cs typeface="Courier New"/>
                <a:sym typeface="Courier New"/>
              </a:rPr>
              <a:t>.add(</a:t>
            </a:r>
            <a:r>
              <a:rPr b="1" lang="fr-FR" sz="1100">
                <a:solidFill>
                  <a:schemeClr val="dk1"/>
                </a:solidFill>
                <a:highlight>
                  <a:srgbClr val="FFFFFF"/>
                </a:highlight>
                <a:latin typeface="Courier New"/>
                <a:ea typeface="Courier New"/>
                <a:cs typeface="Courier New"/>
                <a:sym typeface="Courier New"/>
              </a:rPr>
              <a:t>jsObjRequest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sz="1100">
              <a:solidFill>
                <a:srgbClr val="0033B3"/>
              </a:solidFill>
              <a:highlight>
                <a:srgbClr val="FFFFFF"/>
              </a:highlight>
              <a:latin typeface="Courier New"/>
              <a:ea typeface="Courier New"/>
              <a:cs typeface="Courier New"/>
              <a:sym typeface="Courier New"/>
            </a:endParaRPr>
          </a:p>
        </p:txBody>
      </p:sp>
      <p:sp>
        <p:nvSpPr>
          <p:cNvPr id="1166" name="Google Shape;1166;g220a4a3572b_0_323"/>
          <p:cNvSpPr txBox="1"/>
          <p:nvPr/>
        </p:nvSpPr>
        <p:spPr>
          <a:xfrm>
            <a:off x="677575" y="2141275"/>
            <a:ext cx="2659500" cy="176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L’application consomme un API Rest du site e-commerce, et stocke les informations dans un </a:t>
            </a:r>
            <a:r>
              <a:rPr lang="fr-FR" sz="1300"/>
              <a:t>SharedPreference</a:t>
            </a:r>
            <a:r>
              <a:rPr lang="fr-FR" sz="1300"/>
              <a:t>.</a:t>
            </a:r>
            <a:endParaRPr sz="1300"/>
          </a:p>
          <a:p>
            <a:pPr indent="0" lvl="0" marL="0" rtl="0" algn="l">
              <a:lnSpc>
                <a:spcPct val="115000"/>
              </a:lnSpc>
              <a:spcBef>
                <a:spcPts val="0"/>
              </a:spcBef>
              <a:spcAft>
                <a:spcPts val="0"/>
              </a:spcAft>
              <a:buNone/>
            </a:pPr>
            <a:r>
              <a:rPr lang="fr-FR" sz="1300"/>
              <a:t>il faut exécuter la méthode </a:t>
            </a:r>
            <a:r>
              <a:rPr b="1" lang="fr-FR" sz="1300"/>
              <a:t>commit() </a:t>
            </a:r>
            <a:r>
              <a:rPr lang="fr-FR" sz="1300"/>
              <a:t>pour enregistrer la valeur d’entrée.</a:t>
            </a:r>
            <a:endParaRPr sz="1300"/>
          </a:p>
        </p:txBody>
      </p:sp>
      <p:sp>
        <p:nvSpPr>
          <p:cNvPr id="1167" name="Google Shape;1167;g220a4a3572b_0_323"/>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1</a:t>
            </a:r>
            <a:endParaRPr/>
          </a:p>
        </p:txBody>
      </p:sp>
      <p:sp>
        <p:nvSpPr>
          <p:cNvPr id="1168" name="Google Shape;1168;g220a4a3572b_0_323"/>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7800"/>
              </a:buClr>
              <a:buSzPts val="1600"/>
              <a:buNone/>
            </a:pPr>
            <a:r>
              <a:rPr lang="fr-FR" sz="1500"/>
              <a:t>Création d’une application qui consomme une API et qui sauvegarde des données sur le téléphone</a:t>
            </a:r>
            <a:endParaRPr sz="15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g220a4a3572b_0_556"/>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a:t>SharedPreferences</a:t>
            </a:r>
            <a:endParaRPr/>
          </a:p>
        </p:txBody>
      </p:sp>
      <p:sp>
        <p:nvSpPr>
          <p:cNvPr id="1174" name="Google Shape;1174;g220a4a3572b_0_556"/>
          <p:cNvSpPr txBox="1"/>
          <p:nvPr/>
        </p:nvSpPr>
        <p:spPr>
          <a:xfrm>
            <a:off x="713800" y="2778700"/>
            <a:ext cx="4471800" cy="3063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onCreate</a:t>
            </a:r>
            <a:r>
              <a:rPr b="1" lang="fr-FR" sz="1100">
                <a:solidFill>
                  <a:srgbClr val="080808"/>
                </a:solidFill>
                <a:highlight>
                  <a:srgbClr val="FFFFFF"/>
                </a:highlight>
                <a:latin typeface="Courier New"/>
                <a:ea typeface="Courier New"/>
                <a:cs typeface="Courier New"/>
                <a:sym typeface="Courier New"/>
              </a:rPr>
              <a:t>(savedInstanceState: </a:t>
            </a:r>
            <a:r>
              <a:rPr b="1" lang="fr-FR" sz="1100">
                <a:solidFill>
                  <a:schemeClr val="dk1"/>
                </a:solidFill>
                <a:highlight>
                  <a:srgbClr val="FFFFFF"/>
                </a:highlight>
                <a:latin typeface="Courier New"/>
                <a:ea typeface="Courier New"/>
                <a:cs typeface="Courier New"/>
                <a:sym typeface="Courier New"/>
              </a:rPr>
              <a:t>Bundle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super</a:t>
            </a:r>
            <a:r>
              <a:rPr b="1" lang="fr-FR" sz="1100">
                <a:solidFill>
                  <a:srgbClr val="080808"/>
                </a:solidFill>
                <a:highlight>
                  <a:srgbClr val="FFFFFF"/>
                </a:highlight>
                <a:latin typeface="Courier New"/>
                <a:ea typeface="Courier New"/>
                <a:cs typeface="Courier New"/>
                <a:sym typeface="Courier New"/>
              </a:rPr>
              <a:t>.onCreate(savedInstanceState)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setContentView(</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layout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activity_main</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sharedPreferences </a:t>
            </a:r>
            <a:r>
              <a:rPr b="1" lang="fr-FR" sz="1100">
                <a:solidFill>
                  <a:srgbClr val="080808"/>
                </a:solidFill>
                <a:highlight>
                  <a:srgbClr val="FFFFFF"/>
                </a:highlight>
                <a:latin typeface="Courier New"/>
                <a:ea typeface="Courier New"/>
                <a:cs typeface="Courier New"/>
                <a:sym typeface="Courier New"/>
              </a:rPr>
              <a:t>= </a:t>
            </a:r>
            <a:r>
              <a:rPr b="1" i="1" lang="fr-FR" sz="1100">
                <a:solidFill>
                  <a:srgbClr val="871094"/>
                </a:solidFill>
                <a:highlight>
                  <a:srgbClr val="FFFFFF"/>
                </a:highlight>
                <a:latin typeface="Courier New"/>
                <a:ea typeface="Courier New"/>
                <a:cs typeface="Courier New"/>
                <a:sym typeface="Courier New"/>
              </a:rPr>
              <a:t>application</a:t>
            </a:r>
            <a:r>
              <a:rPr b="1" lang="fr-FR" sz="1100">
                <a:solidFill>
                  <a:srgbClr val="080808"/>
                </a:solidFill>
                <a:highlight>
                  <a:srgbClr val="FFFFFF"/>
                </a:highlight>
                <a:latin typeface="Courier New"/>
                <a:ea typeface="Courier New"/>
                <a:cs typeface="Courier New"/>
                <a:sym typeface="Courier New"/>
              </a:rPr>
              <a:t>.getSharedPreferences(</a:t>
            </a:r>
            <a:r>
              <a:rPr b="1" lang="fr-FR" sz="1100">
                <a:solidFill>
                  <a:srgbClr val="067D17"/>
                </a:solidFill>
                <a:highlight>
                  <a:srgbClr val="FFFFFF"/>
                </a:highlight>
                <a:latin typeface="Courier New"/>
                <a:ea typeface="Courier New"/>
                <a:cs typeface="Courier New"/>
                <a:sym typeface="Courier New"/>
              </a:rPr>
              <a:t>"MysharedPreference"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MODE_PRIVATE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80808"/>
              </a:solidFill>
              <a:highlight>
                <a:srgbClr val="FFFFFF"/>
              </a:highlight>
              <a:latin typeface="Courier New"/>
              <a:ea typeface="Courier New"/>
              <a:cs typeface="Courier New"/>
              <a:sym typeface="Courier New"/>
            </a:endParaRPr>
          </a:p>
          <a:p>
            <a:pPr indent="457200" lvl="0" marL="0" rtl="0" algn="l">
              <a:spcBef>
                <a:spcPts val="0"/>
              </a:spcBef>
              <a:spcAft>
                <a:spcPts val="0"/>
              </a:spcAft>
              <a:buNone/>
            </a:pPr>
            <a:r>
              <a:rPr b="1" lang="fr-FR" sz="1100">
                <a:solidFill>
                  <a:schemeClr val="dk1"/>
                </a:solidFill>
                <a:highlight>
                  <a:srgbClr val="FFFFFF"/>
                </a:highlight>
                <a:latin typeface="Courier New"/>
                <a:ea typeface="Courier New"/>
                <a:cs typeface="Courier New"/>
                <a:sym typeface="Courier New"/>
              </a:rPr>
              <a:t>val </a:t>
            </a:r>
            <a:r>
              <a:rPr b="1" lang="fr-FR" sz="1100">
                <a:solidFill>
                  <a:srgbClr val="067D17"/>
                </a:solidFill>
                <a:highlight>
                  <a:srgbClr val="FFFFFF"/>
                </a:highlight>
                <a:latin typeface="Courier New"/>
                <a:ea typeface="Courier New"/>
                <a:cs typeface="Courier New"/>
                <a:sym typeface="Courier New"/>
              </a:rPr>
              <a:t>title = </a:t>
            </a:r>
            <a:r>
              <a:rPr b="1" lang="fr-FR" sz="1100">
                <a:solidFill>
                  <a:schemeClr val="dk1"/>
                </a:solidFill>
                <a:highlight>
                  <a:srgbClr val="FFFFFF"/>
                </a:highlight>
                <a:latin typeface="Courier New"/>
                <a:ea typeface="Courier New"/>
                <a:cs typeface="Courier New"/>
                <a:sym typeface="Courier New"/>
              </a:rPr>
              <a:t>sharedPreferences</a:t>
            </a:r>
            <a:r>
              <a:rPr b="1" lang="fr-FR" sz="1100">
                <a:solidFill>
                  <a:srgbClr val="080808"/>
                </a:solidFill>
                <a:highlight>
                  <a:srgbClr val="FFFFFF"/>
                </a:highlight>
                <a:latin typeface="Courier New"/>
                <a:ea typeface="Courier New"/>
                <a:cs typeface="Courier New"/>
                <a:sym typeface="Courier New"/>
              </a:rPr>
              <a:t>.getString(</a:t>
            </a:r>
            <a:r>
              <a:rPr b="1" lang="fr-FR" sz="1100">
                <a:solidFill>
                  <a:srgbClr val="067D17"/>
                </a:solidFill>
                <a:highlight>
                  <a:srgbClr val="FFFFFF"/>
                </a:highlight>
                <a:latin typeface="Courier New"/>
                <a:ea typeface="Courier New"/>
                <a:cs typeface="Courier New"/>
                <a:sym typeface="Courier New"/>
              </a:rPr>
              <a:t>"title"</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457200" lvl="0" marL="0" rtl="0" algn="l">
              <a:spcBef>
                <a:spcPts val="0"/>
              </a:spcBef>
              <a:spcAft>
                <a:spcPts val="0"/>
              </a:spcAft>
              <a:buNone/>
            </a:pPr>
            <a:r>
              <a:rPr b="1" lang="fr-FR" sz="1100">
                <a:solidFill>
                  <a:schemeClr val="dk1"/>
                </a:solidFill>
                <a:highlight>
                  <a:srgbClr val="FFFFFF"/>
                </a:highlight>
                <a:latin typeface="Courier New"/>
                <a:ea typeface="Courier New"/>
                <a:cs typeface="Courier New"/>
                <a:sym typeface="Courier New"/>
              </a:rPr>
              <a:t>val </a:t>
            </a:r>
            <a:r>
              <a:rPr b="1" lang="fr-FR" sz="1100">
                <a:solidFill>
                  <a:srgbClr val="067D17"/>
                </a:solidFill>
                <a:highlight>
                  <a:srgbClr val="FFFFFF"/>
                </a:highlight>
                <a:latin typeface="Courier New"/>
                <a:ea typeface="Courier New"/>
                <a:cs typeface="Courier New"/>
                <a:sym typeface="Courier New"/>
              </a:rPr>
              <a:t>price = </a:t>
            </a:r>
            <a:r>
              <a:rPr b="1" lang="fr-FR" sz="1100">
                <a:solidFill>
                  <a:schemeClr val="dk1"/>
                </a:solidFill>
                <a:highlight>
                  <a:srgbClr val="FFFFFF"/>
                </a:highlight>
                <a:latin typeface="Courier New"/>
                <a:ea typeface="Courier New"/>
                <a:cs typeface="Courier New"/>
                <a:sym typeface="Courier New"/>
              </a:rPr>
              <a:t>sharedPreferences</a:t>
            </a:r>
            <a:r>
              <a:rPr b="1" lang="fr-FR" sz="1100">
                <a:solidFill>
                  <a:srgbClr val="080808"/>
                </a:solidFill>
                <a:highlight>
                  <a:srgbClr val="FFFFFF"/>
                </a:highlight>
                <a:latin typeface="Courier New"/>
                <a:ea typeface="Courier New"/>
                <a:cs typeface="Courier New"/>
                <a:sym typeface="Courier New"/>
              </a:rPr>
              <a:t>.getString(</a:t>
            </a:r>
            <a:r>
              <a:rPr b="1" lang="fr-FR" sz="1100">
                <a:solidFill>
                  <a:srgbClr val="067D17"/>
                </a:solidFill>
                <a:highlight>
                  <a:srgbClr val="FFFFFF"/>
                </a:highlight>
                <a:latin typeface="Courier New"/>
                <a:ea typeface="Courier New"/>
                <a:cs typeface="Courier New"/>
                <a:sym typeface="Courier New"/>
              </a:rPr>
              <a:t>"price"</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457200" lvl="0" marL="0" rtl="0" algn="l">
              <a:spcBef>
                <a:spcPts val="0"/>
              </a:spcBef>
              <a:spcAft>
                <a:spcPts val="0"/>
              </a:spcAft>
              <a:buNone/>
            </a:pPr>
            <a:r>
              <a:t/>
            </a:r>
            <a:endParaRPr b="1" sz="1100">
              <a:solidFill>
                <a:srgbClr val="080808"/>
              </a:solidFill>
              <a:highlight>
                <a:srgbClr val="FFFFFF"/>
              </a:highlight>
              <a:latin typeface="Courier New"/>
              <a:ea typeface="Courier New"/>
              <a:cs typeface="Courier New"/>
              <a:sym typeface="Courier New"/>
            </a:endParaRPr>
          </a:p>
          <a:p>
            <a:pPr indent="45720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println(title)</a:t>
            </a:r>
            <a:endParaRPr b="1" sz="1100">
              <a:solidFill>
                <a:srgbClr val="080808"/>
              </a:solidFill>
              <a:highlight>
                <a:srgbClr val="FFFFFF"/>
              </a:highlight>
              <a:latin typeface="Courier New"/>
              <a:ea typeface="Courier New"/>
              <a:cs typeface="Courier New"/>
              <a:sym typeface="Courier New"/>
            </a:endParaRPr>
          </a:p>
          <a:p>
            <a:pPr indent="45720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println(price)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sz="1100">
              <a:solidFill>
                <a:srgbClr val="0033B3"/>
              </a:solidFill>
              <a:highlight>
                <a:srgbClr val="FFFFFF"/>
              </a:highlight>
              <a:latin typeface="Courier New"/>
              <a:ea typeface="Courier New"/>
              <a:cs typeface="Courier New"/>
              <a:sym typeface="Courier New"/>
            </a:endParaRPr>
          </a:p>
        </p:txBody>
      </p:sp>
      <p:sp>
        <p:nvSpPr>
          <p:cNvPr id="1175" name="Google Shape;1175;g220a4a3572b_0_556"/>
          <p:cNvSpPr txBox="1"/>
          <p:nvPr/>
        </p:nvSpPr>
        <p:spPr>
          <a:xfrm>
            <a:off x="677575" y="2141275"/>
            <a:ext cx="9467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La lecture des données stockées dans le SharedPreference, le 2ème paramètre présente la valeur par défaut si la valeur </a:t>
            </a:r>
            <a:r>
              <a:rPr lang="fr-FR" sz="1300"/>
              <a:t>attendue</a:t>
            </a:r>
            <a:r>
              <a:rPr lang="fr-FR" sz="1300"/>
              <a:t> est introuvable .</a:t>
            </a:r>
            <a:endParaRPr sz="1300"/>
          </a:p>
        </p:txBody>
      </p:sp>
      <p:graphicFrame>
        <p:nvGraphicFramePr>
          <p:cNvPr id="1176" name="Google Shape;1176;g220a4a3572b_0_556"/>
          <p:cNvGraphicFramePr/>
          <p:nvPr/>
        </p:nvGraphicFramePr>
        <p:xfrm>
          <a:off x="5454075" y="2767163"/>
          <a:ext cx="3000000" cy="3000000"/>
        </p:xfrm>
        <a:graphic>
          <a:graphicData uri="http://schemas.openxmlformats.org/drawingml/2006/table">
            <a:tbl>
              <a:tblPr bandRow="1" firstRow="1">
                <a:noFill/>
                <a:tableStyleId>{AEB3DA97-0F99-4429-B5C5-910EF939AD68}</a:tableStyleId>
              </a:tblPr>
              <a:tblGrid>
                <a:gridCol w="1908725"/>
                <a:gridCol w="4103800"/>
              </a:tblGrid>
              <a:tr h="360000">
                <a:tc>
                  <a:txBody>
                    <a:bodyPr/>
                    <a:lstStyle/>
                    <a:p>
                      <a:pPr indent="-342900" lvl="0" marL="342900" marR="0" rtl="0" algn="ctr">
                        <a:lnSpc>
                          <a:spcPct val="100000"/>
                        </a:lnSpc>
                        <a:spcBef>
                          <a:spcPts val="0"/>
                        </a:spcBef>
                        <a:spcAft>
                          <a:spcPts val="0"/>
                        </a:spcAft>
                        <a:buClr>
                          <a:schemeClr val="lt1"/>
                        </a:buClr>
                        <a:buSzPts val="1400"/>
                        <a:buFont typeface="Calibri"/>
                        <a:buNone/>
                      </a:pPr>
                      <a:r>
                        <a:rPr b="1" lang="fr-FR">
                          <a:solidFill>
                            <a:schemeClr val="lt1"/>
                          </a:solidFill>
                        </a:rPr>
                        <a:t>Mode</a:t>
                      </a:r>
                      <a:endParaRPr b="0" i="0" sz="1400" u="none" cap="none" strike="noStrike">
                        <a:solidFill>
                          <a:schemeClr val="lt1"/>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solidFill>
                  </a:tcPr>
                </a:tc>
                <a:tc>
                  <a:txBody>
                    <a:bodyPr/>
                    <a:lstStyle/>
                    <a:p>
                      <a:pPr indent="-342900" lvl="0" marL="342900" marR="0" rtl="0" algn="ctr">
                        <a:lnSpc>
                          <a:spcPct val="100000"/>
                        </a:lnSpc>
                        <a:spcBef>
                          <a:spcPts val="0"/>
                        </a:spcBef>
                        <a:spcAft>
                          <a:spcPts val="0"/>
                        </a:spcAft>
                        <a:buClr>
                          <a:schemeClr val="lt1"/>
                        </a:buClr>
                        <a:buSzPts val="1400"/>
                        <a:buFont typeface="Calibri"/>
                        <a:buNone/>
                      </a:pPr>
                      <a:r>
                        <a:rPr b="1" lang="fr-FR" sz="1400" u="none" cap="none" strike="noStrike">
                          <a:solidFill>
                            <a:schemeClr val="lt1"/>
                          </a:solidFill>
                        </a:rPr>
                        <a:t>Description</a:t>
                      </a:r>
                      <a:endParaRPr b="0" i="0" sz="1400" u="none" cap="none" strike="noStrike">
                        <a:solidFill>
                          <a:schemeClr val="lt1"/>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solidFill>
                  </a:tcPr>
                </a:tc>
              </a:tr>
              <a:tr h="437750">
                <a:tc>
                  <a:txBody>
                    <a:bodyPr/>
                    <a:lstStyle/>
                    <a:p>
                      <a:pPr indent="-342900" lvl="0" marL="342900" marR="0" rtl="0" algn="l">
                        <a:lnSpc>
                          <a:spcPct val="100000"/>
                        </a:lnSpc>
                        <a:spcBef>
                          <a:spcPts val="0"/>
                        </a:spcBef>
                        <a:spcAft>
                          <a:spcPts val="0"/>
                        </a:spcAft>
                        <a:buClr>
                          <a:srgbClr val="565656"/>
                        </a:buClr>
                        <a:buSzPts val="1200"/>
                        <a:buFont typeface="Calibri"/>
                        <a:buNone/>
                      </a:pPr>
                      <a:r>
                        <a:rPr b="1" lang="fr-FR" sz="1000">
                          <a:solidFill>
                            <a:srgbClr val="565656"/>
                          </a:solidFill>
                        </a:rPr>
                        <a:t>MODE_APPEND</a:t>
                      </a:r>
                      <a:endParaRPr b="1" i="0" sz="1000" u="none" cap="none" strike="noStrike">
                        <a:solidFill>
                          <a:srgbClr val="565656"/>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c>
                  <a:txBody>
                    <a:bodyPr/>
                    <a:lstStyle/>
                    <a:p>
                      <a:pPr indent="-342900" lvl="0" marL="342900" marR="0" rtl="0" algn="l">
                        <a:lnSpc>
                          <a:spcPct val="100000"/>
                        </a:lnSpc>
                        <a:spcBef>
                          <a:spcPts val="0"/>
                        </a:spcBef>
                        <a:spcAft>
                          <a:spcPts val="0"/>
                        </a:spcAft>
                        <a:buClr>
                          <a:schemeClr val="dk1"/>
                        </a:buClr>
                        <a:buSzPts val="1100"/>
                        <a:buFont typeface="Arial"/>
                        <a:buNone/>
                      </a:pPr>
                      <a:r>
                        <a:rPr lang="fr-FR" sz="1200">
                          <a:solidFill>
                            <a:srgbClr val="565656"/>
                          </a:solidFill>
                        </a:rPr>
                        <a:t>Cela ajouta les nouvelles préférences aux préférences déjà existantes</a:t>
                      </a:r>
                      <a:endParaRPr sz="1200">
                        <a:solidFill>
                          <a:srgbClr val="565656"/>
                        </a:solidFill>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r>
              <a:tr h="620625">
                <a:tc>
                  <a:txBody>
                    <a:bodyPr/>
                    <a:lstStyle/>
                    <a:p>
                      <a:pPr indent="-342900" lvl="0" marL="342900" marR="0" rtl="0" algn="l">
                        <a:lnSpc>
                          <a:spcPct val="100000"/>
                        </a:lnSpc>
                        <a:spcBef>
                          <a:spcPts val="0"/>
                        </a:spcBef>
                        <a:spcAft>
                          <a:spcPts val="0"/>
                        </a:spcAft>
                        <a:buClr>
                          <a:srgbClr val="565656"/>
                        </a:buClr>
                        <a:buSzPts val="1200"/>
                        <a:buFont typeface="Calibri"/>
                        <a:buNone/>
                      </a:pPr>
                      <a:r>
                        <a:rPr b="1" lang="fr-FR" sz="1000">
                          <a:solidFill>
                            <a:srgbClr val="565656"/>
                          </a:solidFill>
                        </a:rPr>
                        <a:t>MODE_ENABLE_WRITE_AHEAD_LOGGING</a:t>
                      </a:r>
                      <a:endParaRPr b="1" i="0" sz="1000" u="none" cap="none" strike="noStrike">
                        <a:solidFill>
                          <a:srgbClr val="565656"/>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c>
                  <a:txBody>
                    <a:bodyPr/>
                    <a:lstStyle/>
                    <a:p>
                      <a:pPr indent="-342900" lvl="0" marL="342900" marR="0" rtl="0" algn="l">
                        <a:lnSpc>
                          <a:spcPct val="100000"/>
                        </a:lnSpc>
                        <a:spcBef>
                          <a:spcPts val="0"/>
                        </a:spcBef>
                        <a:spcAft>
                          <a:spcPts val="0"/>
                        </a:spcAft>
                        <a:buClr>
                          <a:srgbClr val="565656"/>
                        </a:buClr>
                        <a:buSzPts val="1200"/>
                        <a:buFont typeface="Calibri"/>
                        <a:buNone/>
                      </a:pPr>
                      <a:r>
                        <a:rPr lang="fr-FR" sz="1200">
                          <a:solidFill>
                            <a:srgbClr val="565656"/>
                          </a:solidFill>
                        </a:rPr>
                        <a:t>Indicateur d'ouverture de la base de données. Lorsqu'il est défini, il a fait la journalisation en écriture anticipée par défaut</a:t>
                      </a:r>
                      <a:endParaRPr b="0" i="0" sz="1200" u="none" cap="none" strike="noStrike">
                        <a:solidFill>
                          <a:srgbClr val="565656"/>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r>
              <a:tr h="620625">
                <a:tc>
                  <a:txBody>
                    <a:bodyPr/>
                    <a:lstStyle/>
                    <a:p>
                      <a:pPr indent="-342900" lvl="0" marL="342900" marR="0" rtl="0" algn="l">
                        <a:lnSpc>
                          <a:spcPct val="100000"/>
                        </a:lnSpc>
                        <a:spcBef>
                          <a:spcPts val="0"/>
                        </a:spcBef>
                        <a:spcAft>
                          <a:spcPts val="0"/>
                        </a:spcAft>
                        <a:buClr>
                          <a:srgbClr val="565656"/>
                        </a:buClr>
                        <a:buSzPts val="1200"/>
                        <a:buFont typeface="Calibri"/>
                        <a:buNone/>
                      </a:pPr>
                      <a:r>
                        <a:rPr b="1" lang="fr-FR" sz="1000">
                          <a:solidFill>
                            <a:srgbClr val="565656"/>
                          </a:solidFill>
                        </a:rPr>
                        <a:t>MODE_MULTI_PROCESS</a:t>
                      </a:r>
                      <a:endParaRPr b="1" i="0" sz="1000" u="none" cap="none" strike="noStrike">
                        <a:solidFill>
                          <a:srgbClr val="565656"/>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c>
                  <a:txBody>
                    <a:bodyPr/>
                    <a:lstStyle/>
                    <a:p>
                      <a:pPr indent="-342900" lvl="0" marL="342900" marR="0" rtl="0" algn="l">
                        <a:lnSpc>
                          <a:spcPct val="100000"/>
                        </a:lnSpc>
                        <a:spcBef>
                          <a:spcPts val="0"/>
                        </a:spcBef>
                        <a:spcAft>
                          <a:spcPts val="0"/>
                        </a:spcAft>
                        <a:buClr>
                          <a:srgbClr val="565656"/>
                        </a:buClr>
                        <a:buSzPts val="1200"/>
                        <a:buFont typeface="Calibri"/>
                        <a:buNone/>
                      </a:pPr>
                      <a:r>
                        <a:rPr lang="fr-FR" sz="1200">
                          <a:solidFill>
                            <a:srgbClr val="565656"/>
                          </a:solidFill>
                        </a:rPr>
                        <a:t>Cette méthode vérifiera la modification des préférences même si l'instance de la préférence partagée a déjà été chargée</a:t>
                      </a:r>
                      <a:endParaRPr b="0" i="0" sz="1200" u="none" cap="none" strike="noStrike">
                        <a:solidFill>
                          <a:srgbClr val="565656"/>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r>
              <a:tr h="437750">
                <a:tc>
                  <a:txBody>
                    <a:bodyPr/>
                    <a:lstStyle/>
                    <a:p>
                      <a:pPr indent="-342900" lvl="0" marL="342900" marR="0" rtl="0" algn="l">
                        <a:lnSpc>
                          <a:spcPct val="100000"/>
                        </a:lnSpc>
                        <a:spcBef>
                          <a:spcPts val="0"/>
                        </a:spcBef>
                        <a:spcAft>
                          <a:spcPts val="0"/>
                        </a:spcAft>
                        <a:buClr>
                          <a:srgbClr val="565656"/>
                        </a:buClr>
                        <a:buSzPts val="1200"/>
                        <a:buFont typeface="Calibri"/>
                        <a:buNone/>
                      </a:pPr>
                      <a:r>
                        <a:rPr b="1" lang="fr-FR" sz="1000">
                          <a:solidFill>
                            <a:srgbClr val="565656"/>
                          </a:solidFill>
                        </a:rPr>
                        <a:t>MODE_PRIVATE</a:t>
                      </a:r>
                      <a:endParaRPr b="1" i="0" sz="1000" u="none" cap="none" strike="noStrike">
                        <a:solidFill>
                          <a:srgbClr val="565656"/>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c>
                  <a:txBody>
                    <a:bodyPr/>
                    <a:lstStyle/>
                    <a:p>
                      <a:pPr indent="-342900" lvl="0" marL="342900" marR="0" rtl="0" algn="l">
                        <a:lnSpc>
                          <a:spcPct val="100000"/>
                        </a:lnSpc>
                        <a:spcBef>
                          <a:spcPts val="0"/>
                        </a:spcBef>
                        <a:spcAft>
                          <a:spcPts val="0"/>
                        </a:spcAft>
                        <a:buClr>
                          <a:schemeClr val="dk1"/>
                        </a:buClr>
                        <a:buSzPts val="1100"/>
                        <a:buFont typeface="Arial"/>
                        <a:buNone/>
                      </a:pPr>
                      <a:r>
                        <a:rPr lang="fr-FR" sz="1200">
                          <a:solidFill>
                            <a:srgbClr val="565656"/>
                          </a:solidFill>
                        </a:rPr>
                        <a:t>En définissant ce mode, le fichier n'est accessible qu'à l'aide de l'application </a:t>
                      </a:r>
                      <a:r>
                        <a:rPr lang="fr-FR" sz="1200">
                          <a:solidFill>
                            <a:srgbClr val="565656"/>
                          </a:solidFill>
                        </a:rPr>
                        <a:t>appelante</a:t>
                      </a:r>
                      <a:endParaRPr sz="1200">
                        <a:solidFill>
                          <a:srgbClr val="565656"/>
                        </a:solidFill>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r>
              <a:tr h="437750">
                <a:tc>
                  <a:txBody>
                    <a:bodyPr/>
                    <a:lstStyle/>
                    <a:p>
                      <a:pPr indent="-342900" lvl="0" marL="342900" marR="0" rtl="0" algn="l">
                        <a:lnSpc>
                          <a:spcPct val="100000"/>
                        </a:lnSpc>
                        <a:spcBef>
                          <a:spcPts val="0"/>
                        </a:spcBef>
                        <a:spcAft>
                          <a:spcPts val="0"/>
                        </a:spcAft>
                        <a:buClr>
                          <a:srgbClr val="565656"/>
                        </a:buClr>
                        <a:buSzPts val="1200"/>
                        <a:buFont typeface="Calibri"/>
                        <a:buNone/>
                      </a:pPr>
                      <a:r>
                        <a:rPr b="1" lang="fr-FR" sz="1000">
                          <a:solidFill>
                            <a:srgbClr val="565656"/>
                          </a:solidFill>
                        </a:rPr>
                        <a:t>MODE_WORLD_READABLE</a:t>
                      </a:r>
                      <a:endParaRPr b="1" i="0" sz="1000" u="none" cap="none" strike="noStrike">
                        <a:solidFill>
                          <a:srgbClr val="565656"/>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c>
                  <a:txBody>
                    <a:bodyPr/>
                    <a:lstStyle/>
                    <a:p>
                      <a:pPr indent="-342900" lvl="0" marL="342900" marR="0" rtl="0" algn="l">
                        <a:lnSpc>
                          <a:spcPct val="100000"/>
                        </a:lnSpc>
                        <a:spcBef>
                          <a:spcPts val="0"/>
                        </a:spcBef>
                        <a:spcAft>
                          <a:spcPts val="0"/>
                        </a:spcAft>
                        <a:buClr>
                          <a:srgbClr val="565656"/>
                        </a:buClr>
                        <a:buSzPts val="1200"/>
                        <a:buFont typeface="Calibri"/>
                        <a:buNone/>
                      </a:pPr>
                      <a:r>
                        <a:rPr lang="fr-FR" sz="1200">
                          <a:solidFill>
                            <a:srgbClr val="565656"/>
                          </a:solidFill>
                        </a:rPr>
                        <a:t>Ce mode permet à une autre application de lire les préférences</a:t>
                      </a:r>
                      <a:endParaRPr b="0" i="0" sz="1200" u="none" cap="none" strike="noStrike">
                        <a:solidFill>
                          <a:srgbClr val="565656"/>
                        </a:solidFill>
                        <a:latin typeface="Montserrat Light"/>
                        <a:ea typeface="Montserrat Light"/>
                        <a:cs typeface="Montserrat Light"/>
                        <a:sym typeface="Montserrat Light"/>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r>
              <a:tr h="437750">
                <a:tc>
                  <a:txBody>
                    <a:bodyPr/>
                    <a:lstStyle/>
                    <a:p>
                      <a:pPr indent="-342900" lvl="0" marL="342900" marR="0" rtl="0" algn="l">
                        <a:lnSpc>
                          <a:spcPct val="100000"/>
                        </a:lnSpc>
                        <a:spcBef>
                          <a:spcPts val="0"/>
                        </a:spcBef>
                        <a:spcAft>
                          <a:spcPts val="0"/>
                        </a:spcAft>
                        <a:buNone/>
                      </a:pPr>
                      <a:r>
                        <a:rPr b="1" lang="fr-FR" sz="1000">
                          <a:solidFill>
                            <a:srgbClr val="565656"/>
                          </a:solidFill>
                        </a:rPr>
                        <a:t>MODE_WORLD_WRITEBLE</a:t>
                      </a:r>
                      <a:endParaRPr b="1" sz="1000">
                        <a:solidFill>
                          <a:srgbClr val="565656"/>
                        </a:solidFill>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c>
                  <a:txBody>
                    <a:bodyPr/>
                    <a:lstStyle/>
                    <a:p>
                      <a:pPr indent="-342900" lvl="0" marL="342900" marR="0" rtl="0" algn="l">
                        <a:lnSpc>
                          <a:spcPct val="100000"/>
                        </a:lnSpc>
                        <a:spcBef>
                          <a:spcPts val="0"/>
                        </a:spcBef>
                        <a:spcAft>
                          <a:spcPts val="0"/>
                        </a:spcAft>
                        <a:buNone/>
                      </a:pPr>
                      <a:r>
                        <a:rPr lang="fr-FR" sz="1200">
                          <a:solidFill>
                            <a:srgbClr val="565656"/>
                          </a:solidFill>
                        </a:rPr>
                        <a:t>Ce mode permet à une autre application d'écrire les préférences</a:t>
                      </a:r>
                      <a:endParaRPr sz="1200">
                        <a:solidFill>
                          <a:srgbClr val="565656"/>
                        </a:solidFill>
                      </a:endParaRPr>
                    </a:p>
                  </a:txBody>
                  <a:tcPr marT="36000" marB="36000" marR="36000" marL="144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7701">
                        <a:alpha val="9800"/>
                      </a:srgbClr>
                    </a:solidFill>
                  </a:tcPr>
                </a:tc>
              </a:tr>
            </a:tbl>
          </a:graphicData>
        </a:graphic>
      </p:graphicFrame>
      <p:sp>
        <p:nvSpPr>
          <p:cNvPr id="1177" name="Google Shape;1177;g220a4a3572b_0_556"/>
          <p:cNvSpPr txBox="1"/>
          <p:nvPr/>
        </p:nvSpPr>
        <p:spPr>
          <a:xfrm>
            <a:off x="6046900" y="6160375"/>
            <a:ext cx="4834200" cy="369300"/>
          </a:xfrm>
          <a:prstGeom prst="rect">
            <a:avLst/>
          </a:prstGeom>
          <a:noFill/>
          <a:ln cap="flat" cmpd="sng" w="9525">
            <a:solidFill>
              <a:schemeClr val="lt1"/>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fr-FR" sz="1200"/>
              <a:t>Les modes utilisés dans le SharedPreference</a:t>
            </a:r>
            <a:endParaRPr sz="1200"/>
          </a:p>
        </p:txBody>
      </p:sp>
      <p:sp>
        <p:nvSpPr>
          <p:cNvPr id="1178" name="Google Shape;1178;g220a4a3572b_0_55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1</a:t>
            </a:r>
            <a:endParaRPr/>
          </a:p>
        </p:txBody>
      </p:sp>
      <p:sp>
        <p:nvSpPr>
          <p:cNvPr id="1179" name="Google Shape;1179;g220a4a3572b_0_556"/>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7800"/>
              </a:buClr>
              <a:buSzPts val="1600"/>
              <a:buNone/>
            </a:pPr>
            <a:r>
              <a:rPr lang="fr-FR" sz="1500"/>
              <a:t>Création d’une application qui consomme une API et qui sauvegarde des données sur le téléphone</a:t>
            </a:r>
            <a:endParaRPr sz="15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g3a1d166e43091317_62"/>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7800"/>
              </a:buClr>
              <a:buSzPts val="2800"/>
              <a:buNone/>
            </a:pPr>
            <a:r>
              <a:rPr lang="fr-FR"/>
              <a:t>Activité 2</a:t>
            </a:r>
            <a:endParaRPr/>
          </a:p>
        </p:txBody>
      </p:sp>
      <p:sp>
        <p:nvSpPr>
          <p:cNvPr id="1185" name="Google Shape;1185;g3a1d166e43091317_62"/>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7800"/>
              </a:buClr>
              <a:buSzPts val="2400"/>
              <a:buNone/>
            </a:pPr>
            <a:r>
              <a:rPr lang="fr-FR"/>
              <a:t>Sauvegarder des données dans des fichiers sur le téléphone</a:t>
            </a:r>
            <a:endParaRPr/>
          </a:p>
        </p:txBody>
      </p:sp>
      <p:sp>
        <p:nvSpPr>
          <p:cNvPr id="1186" name="Google Shape;1186;g3a1d166e43091317_62"/>
          <p:cNvSpPr txBox="1"/>
          <p:nvPr>
            <p:ph idx="4"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08 heures</a:t>
            </a:r>
            <a:endParaRPr/>
          </a:p>
        </p:txBody>
      </p:sp>
      <p:sp>
        <p:nvSpPr>
          <p:cNvPr id="1187" name="Google Shape;1187;g3a1d166e43091317_62"/>
          <p:cNvSpPr txBox="1"/>
          <p:nvPr>
            <p:ph idx="3" type="body"/>
          </p:nvPr>
        </p:nvSpPr>
        <p:spPr>
          <a:xfrm>
            <a:off x="6300000" y="2700000"/>
            <a:ext cx="5580000" cy="12606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Comprendre le protocole HTTP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Consommer un API Rest/SOAP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Manipuler les fichiers</a:t>
            </a:r>
            <a:endParaRPr sz="1300">
              <a:solidFill>
                <a:schemeClr val="dk1"/>
              </a:solidFill>
              <a:latin typeface="Arial"/>
              <a:ea typeface="Arial"/>
              <a:cs typeface="Arial"/>
              <a:sym typeface="Arial"/>
            </a:endParaRPr>
          </a:p>
        </p:txBody>
      </p:sp>
      <p:sp>
        <p:nvSpPr>
          <p:cNvPr id="1188" name="Google Shape;1188;g3a1d166e43091317_62"/>
          <p:cNvSpPr txBox="1"/>
          <p:nvPr>
            <p:ph idx="5" type="body"/>
          </p:nvPr>
        </p:nvSpPr>
        <p:spPr>
          <a:xfrm>
            <a:off x="6300000" y="4680000"/>
            <a:ext cx="5580000" cy="12288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Suivre les instructions du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Préparer la machine pour réaliser le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les codes sur l’IDE</a:t>
            </a:r>
            <a:endParaRPr sz="13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Font typeface="Arial"/>
              <a:buNone/>
            </a:pPr>
            <a:r>
              <a:t/>
            </a:r>
            <a:endParaRPr sz="13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g3a1d166e43091317_70"/>
          <p:cNvSpPr txBox="1"/>
          <p:nvPr>
            <p:ph idx="5" type="body"/>
          </p:nvPr>
        </p:nvSpPr>
        <p:spPr>
          <a:xfrm>
            <a:off x="6245570" y="564975"/>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a:pPr>
            <a:r>
              <a:rPr lang="fr-FR"/>
              <a:t>Pour le formateur</a:t>
            </a:r>
            <a:endParaRPr/>
          </a:p>
        </p:txBody>
      </p:sp>
      <p:sp>
        <p:nvSpPr>
          <p:cNvPr id="1194" name="Google Shape;1194;g3a1d166e43091317_70"/>
          <p:cNvSpPr txBox="1"/>
          <p:nvPr>
            <p:ph idx="6" type="body"/>
          </p:nvPr>
        </p:nvSpPr>
        <p:spPr>
          <a:xfrm>
            <a:off x="6245570" y="2075762"/>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startAt="2"/>
            </a:pPr>
            <a:r>
              <a:rPr lang="fr-FR"/>
              <a:t>Pour l’apprenant</a:t>
            </a:r>
            <a:endParaRPr/>
          </a:p>
        </p:txBody>
      </p:sp>
      <p:sp>
        <p:nvSpPr>
          <p:cNvPr id="1195" name="Google Shape;1195;g3a1d166e43091317_70"/>
          <p:cNvSpPr txBox="1"/>
          <p:nvPr>
            <p:ph idx="7" type="body"/>
          </p:nvPr>
        </p:nvSpPr>
        <p:spPr>
          <a:xfrm>
            <a:off x="6245570" y="3751648"/>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startAt="3"/>
            </a:pPr>
            <a:r>
              <a:rPr b="1" lang="fr-FR" sz="1600" u="none">
                <a:latin typeface="Calibri"/>
                <a:ea typeface="Calibri"/>
                <a:cs typeface="Calibri"/>
                <a:sym typeface="Calibri"/>
              </a:rPr>
              <a:t>Conditions de réalisation :</a:t>
            </a:r>
            <a:endParaRPr/>
          </a:p>
        </p:txBody>
      </p:sp>
      <p:sp>
        <p:nvSpPr>
          <p:cNvPr id="1196" name="Google Shape;1196;g3a1d166e43091317_70"/>
          <p:cNvSpPr txBox="1"/>
          <p:nvPr>
            <p:ph idx="8" type="body"/>
          </p:nvPr>
        </p:nvSpPr>
        <p:spPr>
          <a:xfrm>
            <a:off x="6245570" y="5374471"/>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startAt="4"/>
            </a:pPr>
            <a:r>
              <a:rPr b="1" lang="fr-FR" sz="1600" u="none">
                <a:latin typeface="Calibri"/>
                <a:ea typeface="Calibri"/>
                <a:cs typeface="Calibri"/>
                <a:sym typeface="Calibri"/>
              </a:rPr>
              <a:t>Critères de réussite :</a:t>
            </a:r>
            <a:endParaRPr/>
          </a:p>
        </p:txBody>
      </p:sp>
      <p:sp>
        <p:nvSpPr>
          <p:cNvPr id="1197" name="Google Shape;1197;g3a1d166e43091317_70"/>
          <p:cNvSpPr txBox="1"/>
          <p:nvPr>
            <p:ph idx="1" type="body"/>
          </p:nvPr>
        </p:nvSpPr>
        <p:spPr>
          <a:xfrm>
            <a:off x="6245570" y="903777"/>
            <a:ext cx="5760000" cy="11556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suivre les étapes de l’énnoncé</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et exécuter le code fourni</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réaliser le travail sur leurs</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machines</a:t>
            </a:r>
            <a:endParaRPr sz="1300">
              <a:solidFill>
                <a:schemeClr val="dk1"/>
              </a:solidFill>
              <a:latin typeface="Arial"/>
              <a:ea typeface="Arial"/>
              <a:cs typeface="Arial"/>
              <a:sym typeface="Arial"/>
            </a:endParaRPr>
          </a:p>
          <a:p>
            <a:pPr indent="-266700" lvl="0" marL="342900" rtl="0" algn="just">
              <a:lnSpc>
                <a:spcPct val="100000"/>
              </a:lnSpc>
              <a:spcBef>
                <a:spcPts val="0"/>
              </a:spcBef>
              <a:spcAft>
                <a:spcPts val="0"/>
              </a:spcAft>
              <a:buClr>
                <a:srgbClr val="565656"/>
              </a:buClr>
              <a:buSzPts val="1200"/>
              <a:buFont typeface="Arial"/>
              <a:buNone/>
            </a:pPr>
            <a:r>
              <a:t/>
            </a:r>
            <a:endParaRPr sz="1300">
              <a:solidFill>
                <a:schemeClr val="dk1"/>
              </a:solidFill>
              <a:latin typeface="Arial"/>
              <a:ea typeface="Arial"/>
              <a:cs typeface="Arial"/>
              <a:sym typeface="Arial"/>
            </a:endParaRPr>
          </a:p>
        </p:txBody>
      </p:sp>
      <p:sp>
        <p:nvSpPr>
          <p:cNvPr id="1198" name="Google Shape;1198;g3a1d166e43091317_70"/>
          <p:cNvSpPr txBox="1"/>
          <p:nvPr>
            <p:ph idx="2" type="body"/>
          </p:nvPr>
        </p:nvSpPr>
        <p:spPr>
          <a:xfrm>
            <a:off x="6245570" y="2406183"/>
            <a:ext cx="5760000" cy="1328700"/>
          </a:xfrm>
          <a:prstGeom prst="rect">
            <a:avLst/>
          </a:prstGeom>
          <a:noFill/>
          <a:ln>
            <a:noFill/>
          </a:ln>
        </p:spPr>
        <p:txBody>
          <a:bodyPr anchorCtr="0" anchor="t" bIns="45700" lIns="91425" spcFirstLastPara="1" rIns="91425" wrap="square" tIns="45700">
            <a:noAutofit/>
          </a:bodyPr>
          <a:lstStyle/>
          <a:p>
            <a:pPr indent="-311150" lvl="0" marL="457200" marR="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Créer un projet du travail</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Consommer un API (Rest/SOAP)</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Stocker les données sur téléphone </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Manipuler les fichiers sur téléphone</a:t>
            </a:r>
            <a:endParaRPr sz="1300">
              <a:solidFill>
                <a:schemeClr val="dk1"/>
              </a:solidFill>
              <a:latin typeface="Arial"/>
              <a:ea typeface="Arial"/>
              <a:cs typeface="Arial"/>
              <a:sym typeface="Arial"/>
            </a:endParaRPr>
          </a:p>
          <a:p>
            <a:pPr indent="0" lvl="0" marL="457200" marR="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199" name="Google Shape;1199;g3a1d166e43091317_70"/>
          <p:cNvSpPr txBox="1"/>
          <p:nvPr>
            <p:ph idx="3" type="body"/>
          </p:nvPr>
        </p:nvSpPr>
        <p:spPr>
          <a:xfrm>
            <a:off x="6245570" y="4083661"/>
            <a:ext cx="5760000" cy="12744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Support de résumé théorique</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Android Studio installé</a:t>
            </a:r>
            <a:endParaRPr sz="13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200" name="Google Shape;1200;g3a1d166e43091317_70"/>
          <p:cNvSpPr txBox="1"/>
          <p:nvPr>
            <p:ph idx="4" type="body"/>
          </p:nvPr>
        </p:nvSpPr>
        <p:spPr>
          <a:xfrm>
            <a:off x="6245570" y="5708000"/>
            <a:ext cx="5760000" cy="11499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Le stagiaire est-il capable de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Consommer un API (Rest/SOAP)</a:t>
            </a:r>
            <a:endParaRPr sz="1300">
              <a:solidFill>
                <a:schemeClr val="dk1"/>
              </a:solidFill>
              <a:latin typeface="Arial"/>
              <a:ea typeface="Arial"/>
              <a:cs typeface="Arial"/>
              <a:sym typeface="Arial"/>
            </a:endParaRPr>
          </a:p>
          <a:p>
            <a:pPr indent="0" lvl="0" marL="914400" rtl="0" algn="just">
              <a:spcBef>
                <a:spcPts val="0"/>
              </a:spcBef>
              <a:spcAft>
                <a:spcPts val="0"/>
              </a:spcAft>
              <a:buNone/>
            </a:pPr>
            <a:r>
              <a:rPr lang="fr-FR" sz="1300">
                <a:solidFill>
                  <a:schemeClr val="dk1"/>
                </a:solidFill>
                <a:latin typeface="Arial"/>
                <a:ea typeface="Arial"/>
                <a:cs typeface="Arial"/>
                <a:sym typeface="Arial"/>
              </a:rPr>
              <a:t>Manipuler les données stockés sur le téléphone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g3a1d166e43091317_81"/>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7800"/>
              </a:buClr>
              <a:buSzPts val="1600"/>
              <a:buNone/>
            </a:pPr>
            <a:r>
              <a:rPr lang="fr-FR"/>
              <a:t>Manipuler les fichiers</a:t>
            </a:r>
            <a:endParaRPr/>
          </a:p>
        </p:txBody>
      </p:sp>
      <p:sp>
        <p:nvSpPr>
          <p:cNvPr id="1206" name="Google Shape;1206;g3a1d166e43091317_81"/>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2</a:t>
            </a:r>
            <a:endParaRPr/>
          </a:p>
        </p:txBody>
      </p:sp>
      <p:sp>
        <p:nvSpPr>
          <p:cNvPr id="1207" name="Google Shape;1207;g3a1d166e43091317_81"/>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sz="1500"/>
              <a:t>Sauvegarder des données dans des fichiers sur le téléphone</a:t>
            </a:r>
            <a:endParaRPr sz="1500"/>
          </a:p>
          <a:p>
            <a:pPr indent="0" lvl="0" marL="0" rtl="0" algn="l">
              <a:lnSpc>
                <a:spcPct val="90000"/>
              </a:lnSpc>
              <a:spcBef>
                <a:spcPts val="0"/>
              </a:spcBef>
              <a:spcAft>
                <a:spcPts val="0"/>
              </a:spcAft>
              <a:buClr>
                <a:schemeClr val="dk1"/>
              </a:buClr>
              <a:buSzPts val="1100"/>
              <a:buFont typeface="Arial"/>
              <a:buNone/>
            </a:pPr>
            <a:r>
              <a:t/>
            </a:r>
            <a:endParaRPr sz="1500"/>
          </a:p>
          <a:p>
            <a:pPr indent="0" lvl="0" marL="0" rtl="0" algn="l">
              <a:lnSpc>
                <a:spcPct val="90000"/>
              </a:lnSpc>
              <a:spcBef>
                <a:spcPts val="0"/>
              </a:spcBef>
              <a:spcAft>
                <a:spcPts val="0"/>
              </a:spcAft>
              <a:buClr>
                <a:srgbClr val="FF7800"/>
              </a:buClr>
              <a:buSzPts val="1600"/>
              <a:buNone/>
            </a:pPr>
            <a:r>
              <a:t/>
            </a:r>
            <a:endParaRPr sz="1500"/>
          </a:p>
        </p:txBody>
      </p:sp>
      <p:sp>
        <p:nvSpPr>
          <p:cNvPr id="1208" name="Google Shape;1208;g3a1d166e43091317_81"/>
          <p:cNvSpPr txBox="1"/>
          <p:nvPr/>
        </p:nvSpPr>
        <p:spPr>
          <a:xfrm>
            <a:off x="3225375" y="1957850"/>
            <a:ext cx="4797000" cy="441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onCreate</a:t>
            </a:r>
            <a:r>
              <a:rPr b="1" lang="fr-FR" sz="1100">
                <a:solidFill>
                  <a:srgbClr val="080808"/>
                </a:solidFill>
                <a:highlight>
                  <a:srgbClr val="FFFFFF"/>
                </a:highlight>
                <a:latin typeface="Courier New"/>
                <a:ea typeface="Courier New"/>
                <a:cs typeface="Courier New"/>
                <a:sym typeface="Courier New"/>
              </a:rPr>
              <a:t>(savedInstanceState: </a:t>
            </a:r>
            <a:r>
              <a:rPr b="1" lang="fr-FR" sz="1100">
                <a:solidFill>
                  <a:schemeClr val="dk1"/>
                </a:solidFill>
                <a:highlight>
                  <a:srgbClr val="FFFFFF"/>
                </a:highlight>
                <a:latin typeface="Courier New"/>
                <a:ea typeface="Courier New"/>
                <a:cs typeface="Courier New"/>
                <a:sym typeface="Courier New"/>
              </a:rPr>
              <a:t>Bundle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super</a:t>
            </a:r>
            <a:r>
              <a:rPr b="1" lang="fr-FR" sz="1100">
                <a:solidFill>
                  <a:srgbClr val="080808"/>
                </a:solidFill>
                <a:highlight>
                  <a:srgbClr val="FFFFFF"/>
                </a:highlight>
                <a:latin typeface="Courier New"/>
                <a:ea typeface="Courier New"/>
                <a:cs typeface="Courier New"/>
                <a:sym typeface="Courier New"/>
              </a:rPr>
              <a:t>.onCreate(savedInstanceState)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setContentView(</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layout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activity_main</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url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"https://dummyjson.com/products/3"</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.ErrorListener { error -&gt; </a:t>
            </a:r>
            <a:r>
              <a:rPr b="1" lang="fr-FR" sz="1100">
                <a:solidFill>
                  <a:schemeClr val="dk1"/>
                </a:solidFill>
                <a:highlight>
                  <a:srgbClr val="FFFFFF"/>
                </a:highlight>
                <a:latin typeface="Courier New"/>
                <a:ea typeface="Courier New"/>
                <a:cs typeface="Courier New"/>
                <a:sym typeface="Courier New"/>
              </a:rPr>
              <a:t>Log</a:t>
            </a:r>
            <a:r>
              <a:rPr b="1" lang="fr-FR" sz="1100">
                <a:solidFill>
                  <a:srgbClr val="080808"/>
                </a:solidFill>
                <a:highlight>
                  <a:srgbClr val="FFFFFF"/>
                </a:highlight>
                <a:latin typeface="Courier New"/>
                <a:ea typeface="Courier New"/>
                <a:cs typeface="Courier New"/>
                <a:sym typeface="Courier New"/>
              </a:rPr>
              <a:t>.i(</a:t>
            </a:r>
            <a:r>
              <a:rPr b="1" lang="fr-FR" sz="1100">
                <a:solidFill>
                  <a:srgbClr val="067D17"/>
                </a:solidFill>
                <a:highlight>
                  <a:srgbClr val="FFFFFF"/>
                </a:highlight>
                <a:latin typeface="Courier New"/>
                <a:ea typeface="Courier New"/>
                <a:cs typeface="Courier New"/>
                <a:sym typeface="Courier New"/>
              </a:rPr>
              <a:t>"TAG"</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"Error :</a:t>
            </a:r>
            <a:r>
              <a:rPr b="1" lang="fr-FR" sz="1100">
                <a:solidFill>
                  <a:srgbClr val="0037A6"/>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error</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mRequestQueue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Volley</a:t>
            </a:r>
            <a:r>
              <a:rPr b="1" lang="fr-FR" sz="1100">
                <a:solidFill>
                  <a:srgbClr val="080808"/>
                </a:solidFill>
                <a:highlight>
                  <a:srgbClr val="FFFFFF"/>
                </a:highlight>
                <a:latin typeface="Courier New"/>
                <a:ea typeface="Courier New"/>
                <a:cs typeface="Courier New"/>
                <a:sym typeface="Courier New"/>
              </a:rPr>
              <a:t>.newRequestQueue(getApplicationContext());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jsObjRequest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JsonObjectRequest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object </a:t>
            </a:r>
            <a:r>
              <a:rPr b="1" lang="fr-FR" sz="1100">
                <a:solidFill>
                  <a:srgbClr val="080808"/>
                </a:solidFill>
                <a:highlight>
                  <a:srgbClr val="FFFFFF"/>
                </a:highlight>
                <a:latin typeface="Courier New"/>
                <a:ea typeface="Courier New"/>
                <a:cs typeface="Courier New"/>
                <a:sym typeface="Courier New"/>
              </a:rPr>
              <a:t>: JsonObjectRequest(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Method</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GET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url</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.Listener</a:t>
            </a:r>
            <a:r>
              <a:rPr b="1" lang="fr-FR" sz="1100">
                <a:solidFill>
                  <a:srgbClr val="808080"/>
                </a:solidFill>
                <a:highlight>
                  <a:srgbClr val="FFFFFF"/>
                </a:highlight>
                <a:latin typeface="Courier New"/>
                <a:ea typeface="Courier New"/>
                <a:cs typeface="Courier New"/>
                <a:sym typeface="Courier New"/>
              </a:rPr>
              <a:t>&lt;JSONObject?&gt; </a:t>
            </a:r>
            <a:r>
              <a:rPr b="1" lang="fr-FR" sz="1100">
                <a:solidFill>
                  <a:srgbClr val="080808"/>
                </a:solidFill>
                <a:highlight>
                  <a:srgbClr val="FFFFFF"/>
                </a:highlight>
                <a:latin typeface="Courier New"/>
                <a:ea typeface="Courier New"/>
                <a:cs typeface="Courier New"/>
                <a:sym typeface="Courier New"/>
              </a:rPr>
              <a:t>{ response -&gt;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writeToFile(</a:t>
            </a:r>
            <a:r>
              <a:rPr b="1" lang="fr-FR" sz="1100">
                <a:solidFill>
                  <a:srgbClr val="067D17"/>
                </a:solidFill>
                <a:highlight>
                  <a:srgbClr val="FFFFFF"/>
                </a:highlight>
                <a:latin typeface="Courier New"/>
                <a:ea typeface="Courier New"/>
                <a:cs typeface="Courier New"/>
                <a:sym typeface="Courier New"/>
              </a:rPr>
              <a:t>"Title " </a:t>
            </a:r>
            <a:r>
              <a:rPr b="1" lang="fr-FR" sz="1100">
                <a:solidFill>
                  <a:srgbClr val="080808"/>
                </a:solidFill>
                <a:highlight>
                  <a:srgbClr val="FFFFFF"/>
                </a:highlight>
                <a:latin typeface="Courier New"/>
                <a:ea typeface="Courier New"/>
                <a:cs typeface="Courier New"/>
                <a:sym typeface="Courier New"/>
              </a:rPr>
              <a:t>+response.get(</a:t>
            </a:r>
            <a:r>
              <a:rPr b="1" lang="fr-FR" sz="1100">
                <a:solidFill>
                  <a:srgbClr val="067D17"/>
                </a:solidFill>
                <a:highlight>
                  <a:srgbClr val="FFFFFF"/>
                </a:highlight>
                <a:latin typeface="Courier New"/>
                <a:ea typeface="Courier New"/>
                <a:cs typeface="Courier New"/>
                <a:sym typeface="Courier New"/>
              </a:rPr>
              <a:t>"title"</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 price "</a:t>
            </a:r>
            <a:r>
              <a:rPr b="1" lang="fr-FR" sz="1100">
                <a:solidFill>
                  <a:srgbClr val="080808"/>
                </a:solidFill>
                <a:highlight>
                  <a:srgbClr val="FFFFFF"/>
                </a:highlight>
                <a:latin typeface="Courier New"/>
                <a:ea typeface="Courier New"/>
                <a:cs typeface="Courier New"/>
                <a:sym typeface="Courier New"/>
              </a:rPr>
              <a:t>+response.get(</a:t>
            </a:r>
            <a:r>
              <a:rPr b="1" lang="fr-FR" sz="1100">
                <a:solidFill>
                  <a:srgbClr val="067D17"/>
                </a:solidFill>
                <a:highlight>
                  <a:srgbClr val="FFFFFF"/>
                </a:highlight>
                <a:latin typeface="Courier New"/>
                <a:ea typeface="Courier New"/>
                <a:cs typeface="Courier New"/>
                <a:sym typeface="Courier New"/>
              </a:rPr>
              <a:t>"price"</a:t>
            </a:r>
            <a:r>
              <a:rPr b="1" lang="fr-FR" sz="1100">
                <a:solidFill>
                  <a:srgbClr val="080808"/>
                </a:solidFill>
                <a:highlight>
                  <a:srgbClr val="FFFFFF"/>
                </a:highlight>
                <a:latin typeface="Courier New"/>
                <a:ea typeface="Courier New"/>
                <a:cs typeface="Courier New"/>
                <a:sym typeface="Courier New"/>
              </a:rPr>
              <a:t>).toString(), </a:t>
            </a:r>
            <a:r>
              <a:rPr b="1" lang="fr-FR" sz="1100">
                <a:solidFill>
                  <a:srgbClr val="0033B3"/>
                </a:solidFill>
                <a:highlight>
                  <a:srgbClr val="FFFFFF"/>
                </a:highlight>
                <a:latin typeface="Courier New"/>
                <a:ea typeface="Courier New"/>
                <a:cs typeface="Courier New"/>
                <a:sym typeface="Courier New"/>
              </a:rPr>
              <a:t>this</a:t>
            </a:r>
            <a:r>
              <a:rPr b="1" lang="fr-FR" sz="1100">
                <a:solidFill>
                  <a:srgbClr val="4A86E8"/>
                </a:solidFill>
                <a:highlight>
                  <a:srgbClr val="FFFFFF"/>
                </a:highlight>
                <a:latin typeface="Courier New"/>
                <a:ea typeface="Courier New"/>
                <a:cs typeface="Courier New"/>
                <a:sym typeface="Courier New"/>
              </a:rPr>
              <a:t>@MainActivity</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i="1" lang="fr-FR" sz="1100">
                <a:solidFill>
                  <a:srgbClr val="00627A"/>
                </a:solidFill>
                <a:highlight>
                  <a:srgbClr val="FFFFFF"/>
                </a:highlight>
                <a:latin typeface="Courier New"/>
                <a:ea typeface="Courier New"/>
                <a:cs typeface="Courier New"/>
                <a:sym typeface="Courier New"/>
              </a:rPr>
              <a:t>println</a:t>
            </a:r>
            <a:r>
              <a:rPr b="1" lang="fr-FR" sz="1100">
                <a:solidFill>
                  <a:srgbClr val="080808"/>
                </a:solidFill>
                <a:highlight>
                  <a:srgbClr val="FFFFFF"/>
                </a:highlight>
                <a:latin typeface="Courier New"/>
                <a:ea typeface="Courier New"/>
                <a:cs typeface="Courier New"/>
                <a:sym typeface="Courier New"/>
              </a:rPr>
              <a:t>( readFromFile(</a:t>
            </a:r>
            <a:r>
              <a:rPr b="1" lang="fr-FR" sz="1100">
                <a:solidFill>
                  <a:srgbClr val="0033B3"/>
                </a:solidFill>
                <a:highlight>
                  <a:srgbClr val="FFFFFF"/>
                </a:highlight>
                <a:latin typeface="Courier New"/>
                <a:ea typeface="Courier New"/>
                <a:cs typeface="Courier New"/>
                <a:sym typeface="Courier New"/>
              </a:rPr>
              <a:t>this</a:t>
            </a:r>
            <a:r>
              <a:rPr b="1" lang="fr-FR" sz="1100">
                <a:solidFill>
                  <a:srgbClr val="4A86E8"/>
                </a:solidFill>
                <a:highlight>
                  <a:srgbClr val="FFFFFF"/>
                </a:highlight>
                <a:latin typeface="Courier New"/>
                <a:ea typeface="Courier New"/>
                <a:cs typeface="Courier New"/>
                <a:sym typeface="Courier New"/>
              </a:rPr>
              <a:t>@MainActivity</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.ErrorListener { </a:t>
            </a: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mRequestQueue</a:t>
            </a:r>
            <a:r>
              <a:rPr b="1" lang="fr-FR" sz="1100">
                <a:solidFill>
                  <a:srgbClr val="080808"/>
                </a:solidFill>
                <a:highlight>
                  <a:srgbClr val="FFFFFF"/>
                </a:highlight>
                <a:latin typeface="Courier New"/>
                <a:ea typeface="Courier New"/>
                <a:cs typeface="Courier New"/>
                <a:sym typeface="Courier New"/>
              </a:rPr>
              <a:t>.add(</a:t>
            </a:r>
            <a:r>
              <a:rPr b="1" lang="fr-FR" sz="1100">
                <a:solidFill>
                  <a:schemeClr val="dk1"/>
                </a:solidFill>
                <a:highlight>
                  <a:srgbClr val="FFFFFF"/>
                </a:highlight>
                <a:latin typeface="Courier New"/>
                <a:ea typeface="Courier New"/>
                <a:cs typeface="Courier New"/>
                <a:sym typeface="Courier New"/>
              </a:rPr>
              <a:t>jsObjRequest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a:p>
        </p:txBody>
      </p:sp>
      <p:sp>
        <p:nvSpPr>
          <p:cNvPr id="1209" name="Google Shape;1209;g3a1d166e43091317_81"/>
          <p:cNvSpPr txBox="1"/>
          <p:nvPr/>
        </p:nvSpPr>
        <p:spPr>
          <a:xfrm>
            <a:off x="8143100" y="1957850"/>
            <a:ext cx="3340200" cy="2555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private fun </a:t>
            </a:r>
            <a:r>
              <a:rPr b="1" lang="fr-FR" sz="1100">
                <a:solidFill>
                  <a:srgbClr val="00627A"/>
                </a:solidFill>
                <a:highlight>
                  <a:srgbClr val="FFFFFF"/>
                </a:highlight>
                <a:latin typeface="Courier New"/>
                <a:ea typeface="Courier New"/>
                <a:cs typeface="Courier New"/>
                <a:sym typeface="Courier New"/>
              </a:rPr>
              <a:t>writeToFile</a:t>
            </a:r>
            <a:r>
              <a:rPr b="1" lang="fr-FR" sz="1100">
                <a:solidFill>
                  <a:srgbClr val="080808"/>
                </a:solidFill>
                <a:highlight>
                  <a:srgbClr val="FFFFFF"/>
                </a:highlight>
                <a:latin typeface="Courier New"/>
                <a:ea typeface="Courier New"/>
                <a:cs typeface="Courier New"/>
                <a:sym typeface="Courier New"/>
              </a:rPr>
              <a:t>(data: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context: </a:t>
            </a:r>
            <a:r>
              <a:rPr b="1" lang="fr-FR" sz="1100">
                <a:solidFill>
                  <a:schemeClr val="dk1"/>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try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outputStreamWriter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OutputStreamWriter(context.openFileOutput(</a:t>
            </a:r>
            <a:r>
              <a:rPr b="1" lang="fr-FR" sz="1100">
                <a:solidFill>
                  <a:srgbClr val="067D17"/>
                </a:solidFill>
                <a:highlight>
                  <a:srgbClr val="FFFFFF"/>
                </a:highlight>
                <a:latin typeface="Courier New"/>
                <a:ea typeface="Courier New"/>
                <a:cs typeface="Courier New"/>
                <a:sym typeface="Courier New"/>
              </a:rPr>
              <a:t>"config.txt"</a:t>
            </a:r>
            <a:r>
              <a:rPr b="1" lang="fr-FR" sz="1100">
                <a:solidFill>
                  <a:srgbClr val="080808"/>
                </a:solidFill>
                <a:highlight>
                  <a:srgbClr val="FFFFFF"/>
                </a:highlight>
                <a:latin typeface="Courier New"/>
                <a:ea typeface="Courier New"/>
                <a:cs typeface="Courier New"/>
                <a:sym typeface="Courier New"/>
              </a:rPr>
              <a:t>, </a:t>
            </a:r>
            <a:r>
              <a:rPr b="1" i="1" lang="fr-FR" sz="1100">
                <a:solidFill>
                  <a:srgbClr val="871094"/>
                </a:solidFill>
                <a:highlight>
                  <a:srgbClr val="FFFFFF"/>
                </a:highlight>
                <a:latin typeface="Courier New"/>
                <a:ea typeface="Courier New"/>
                <a:cs typeface="Courier New"/>
                <a:sym typeface="Courier New"/>
              </a:rPr>
              <a:t>MODE_PRIVATE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outputStreamWriter</a:t>
            </a:r>
            <a:r>
              <a:rPr b="1" lang="fr-FR" sz="1100">
                <a:solidFill>
                  <a:srgbClr val="080808"/>
                </a:solidFill>
                <a:highlight>
                  <a:srgbClr val="FFFFFF"/>
                </a:highlight>
                <a:latin typeface="Courier New"/>
                <a:ea typeface="Courier New"/>
                <a:cs typeface="Courier New"/>
                <a:sym typeface="Courier New"/>
              </a:rPr>
              <a:t>.write(data)</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outputStreamWriter</a:t>
            </a:r>
            <a:r>
              <a:rPr b="1" lang="fr-FR" sz="1100">
                <a:solidFill>
                  <a:srgbClr val="080808"/>
                </a:solidFill>
                <a:highlight>
                  <a:srgbClr val="FFFFFF"/>
                </a:highlight>
                <a:latin typeface="Courier New"/>
                <a:ea typeface="Courier New"/>
                <a:cs typeface="Courier New"/>
                <a:sym typeface="Courier New"/>
              </a:rPr>
              <a:t>.close()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 </a:t>
            </a:r>
            <a:r>
              <a:rPr b="1" lang="fr-FR" sz="1100">
                <a:solidFill>
                  <a:srgbClr val="0033B3"/>
                </a:solidFill>
                <a:highlight>
                  <a:srgbClr val="FFFFFF"/>
                </a:highlight>
                <a:latin typeface="Courier New"/>
                <a:ea typeface="Courier New"/>
                <a:cs typeface="Courier New"/>
                <a:sym typeface="Courier New"/>
              </a:rPr>
              <a:t>catch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IOException</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Log</a:t>
            </a:r>
            <a:r>
              <a:rPr b="1" lang="fr-FR" sz="1100">
                <a:solidFill>
                  <a:srgbClr val="080808"/>
                </a:solidFill>
                <a:highlight>
                  <a:srgbClr val="FFFFFF"/>
                </a:highlight>
                <a:latin typeface="Courier New"/>
                <a:ea typeface="Courier New"/>
                <a:cs typeface="Courier New"/>
                <a:sym typeface="Courier New"/>
              </a:rPr>
              <a:t>.e(</a:t>
            </a:r>
            <a:r>
              <a:rPr b="1" lang="fr-FR" sz="1100">
                <a:solidFill>
                  <a:srgbClr val="067D17"/>
                </a:solidFill>
                <a:highlight>
                  <a:srgbClr val="FFFFFF"/>
                </a:highlight>
                <a:latin typeface="Courier New"/>
                <a:ea typeface="Courier New"/>
                <a:cs typeface="Courier New"/>
                <a:sym typeface="Courier New"/>
              </a:rPr>
              <a:t>"Exception"</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"File write failed: "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e</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a:p>
        </p:txBody>
      </p:sp>
      <p:sp>
        <p:nvSpPr>
          <p:cNvPr id="1210" name="Google Shape;1210;g3a1d166e43091317_81"/>
          <p:cNvSpPr txBox="1"/>
          <p:nvPr/>
        </p:nvSpPr>
        <p:spPr>
          <a:xfrm>
            <a:off x="736100" y="1990725"/>
            <a:ext cx="226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11" name="Google Shape;1211;g3a1d166e43091317_81"/>
          <p:cNvSpPr txBox="1"/>
          <p:nvPr/>
        </p:nvSpPr>
        <p:spPr>
          <a:xfrm>
            <a:off x="911750" y="2082725"/>
            <a:ext cx="16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12" name="Google Shape;1212;g3a1d166e43091317_81"/>
          <p:cNvSpPr txBox="1"/>
          <p:nvPr/>
        </p:nvSpPr>
        <p:spPr>
          <a:xfrm>
            <a:off x="652475" y="2066000"/>
            <a:ext cx="23502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FR" sz="1300"/>
              <a:t>L’application consomme un API Rest du site e-commerce, et stocke les informations dans un fichier.</a:t>
            </a:r>
            <a:endParaRPr sz="1300"/>
          </a:p>
          <a:p>
            <a:pPr indent="0" lvl="0" marL="0" rtl="0" algn="l">
              <a:spcBef>
                <a:spcPts val="0"/>
              </a:spcBef>
              <a:spcAft>
                <a:spcPts val="0"/>
              </a:spcAft>
              <a:buClr>
                <a:schemeClr val="dk1"/>
              </a:buClr>
              <a:buSzPts val="1100"/>
              <a:buFont typeface="Arial"/>
              <a:buNone/>
            </a:pPr>
            <a:r>
              <a:t/>
            </a:r>
            <a:endParaRPr sz="1300"/>
          </a:p>
          <a:p>
            <a:pPr indent="0" lvl="0" marL="0" rtl="0" algn="l">
              <a:spcBef>
                <a:spcPts val="0"/>
              </a:spcBef>
              <a:spcAft>
                <a:spcPts val="0"/>
              </a:spcAft>
              <a:buNone/>
            </a:pPr>
            <a:r>
              <a:t/>
            </a:r>
            <a:endParaRPr sz="13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g220a4a3572b_0_146"/>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a:t>Manipuler les fichiers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rgbClr val="FF7800"/>
              </a:buClr>
              <a:buSzPts val="1600"/>
              <a:buNone/>
            </a:pPr>
            <a:r>
              <a:t/>
            </a:r>
            <a:endParaRPr/>
          </a:p>
        </p:txBody>
      </p:sp>
      <p:sp>
        <p:nvSpPr>
          <p:cNvPr id="1218" name="Google Shape;1218;g220a4a3572b_0_146"/>
          <p:cNvSpPr txBox="1"/>
          <p:nvPr/>
        </p:nvSpPr>
        <p:spPr>
          <a:xfrm>
            <a:off x="713975" y="1906500"/>
            <a:ext cx="5845200" cy="42483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r-FR" sz="1100">
                <a:solidFill>
                  <a:srgbClr val="0033B3"/>
                </a:solidFill>
                <a:highlight>
                  <a:srgbClr val="FFFFFF"/>
                </a:highlight>
                <a:latin typeface="Courier New"/>
                <a:ea typeface="Courier New"/>
                <a:cs typeface="Courier New"/>
                <a:sym typeface="Courier New"/>
              </a:rPr>
              <a:t>private fun </a:t>
            </a:r>
            <a:r>
              <a:rPr b="1" lang="fr-FR" sz="1100">
                <a:solidFill>
                  <a:srgbClr val="00627A"/>
                </a:solidFill>
                <a:highlight>
                  <a:srgbClr val="FFFFFF"/>
                </a:highlight>
                <a:latin typeface="Courier New"/>
                <a:ea typeface="Courier New"/>
                <a:cs typeface="Courier New"/>
                <a:sym typeface="Courier New"/>
              </a:rPr>
              <a:t>readFromFile</a:t>
            </a:r>
            <a:r>
              <a:rPr b="1" lang="fr-FR" sz="1100">
                <a:solidFill>
                  <a:srgbClr val="080808"/>
                </a:solidFill>
                <a:highlight>
                  <a:srgbClr val="FFFFFF"/>
                </a:highlight>
                <a:latin typeface="Courier New"/>
                <a:ea typeface="Courier New"/>
                <a:cs typeface="Courier New"/>
                <a:sym typeface="Courier New"/>
              </a:rPr>
              <a:t>(context: </a:t>
            </a:r>
            <a:r>
              <a:rPr b="1" lang="fr-FR" sz="1100">
                <a:solidFill>
                  <a:schemeClr val="dk1"/>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chemeClr val="dk1"/>
                </a:solidFill>
                <a:highlight>
                  <a:srgbClr val="FFFFFF"/>
                </a:highlight>
                <a:latin typeface="Courier New"/>
                <a:ea typeface="Courier New"/>
                <a:cs typeface="Courier New"/>
                <a:sym typeface="Courier New"/>
              </a:rPr>
              <a:t>ret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try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inputStream</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InputStream</a:t>
            </a:r>
            <a:r>
              <a:rPr b="1" lang="fr-FR" sz="1100">
                <a:solidFill>
                  <a:srgbClr val="080808"/>
                </a:solidFill>
                <a:highlight>
                  <a:srgbClr val="FFFFFF"/>
                </a:highlight>
                <a:latin typeface="Courier New"/>
                <a:ea typeface="Courier New"/>
                <a:cs typeface="Courier New"/>
                <a:sym typeface="Courier New"/>
              </a:rPr>
              <a:t>? = context.openFileInput(</a:t>
            </a:r>
            <a:r>
              <a:rPr b="1" lang="fr-FR" sz="1100">
                <a:solidFill>
                  <a:srgbClr val="067D17"/>
                </a:solidFill>
                <a:highlight>
                  <a:srgbClr val="FFFFFF"/>
                </a:highlight>
                <a:latin typeface="Courier New"/>
                <a:ea typeface="Courier New"/>
                <a:cs typeface="Courier New"/>
                <a:sym typeface="Courier New"/>
              </a:rPr>
              <a:t>"config.txt"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if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inputStream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inputStreamReader </a:t>
            </a:r>
            <a:r>
              <a:rPr b="1" lang="fr-FR" sz="1100">
                <a:solidFill>
                  <a:srgbClr val="080808"/>
                </a:solidFill>
                <a:highlight>
                  <a:srgbClr val="FFFFFF"/>
                </a:highlight>
                <a:latin typeface="Courier New"/>
                <a:ea typeface="Courier New"/>
                <a:cs typeface="Courier New"/>
                <a:sym typeface="Courier New"/>
              </a:rPr>
              <a:t>= InputStreamReader(</a:t>
            </a:r>
            <a:r>
              <a:rPr b="1" lang="fr-FR" sz="1100">
                <a:solidFill>
                  <a:schemeClr val="dk1"/>
                </a:solidFill>
                <a:highlight>
                  <a:srgbClr val="FFFFFF"/>
                </a:highlight>
                <a:latin typeface="Courier New"/>
                <a:ea typeface="Courier New"/>
                <a:cs typeface="Courier New"/>
                <a:sym typeface="Courier New"/>
              </a:rPr>
              <a:t>inputStream</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bufferedReader </a:t>
            </a:r>
            <a:r>
              <a:rPr b="1" lang="fr-FR" sz="1100">
                <a:solidFill>
                  <a:srgbClr val="080808"/>
                </a:solidFill>
                <a:highlight>
                  <a:srgbClr val="FFFFFF"/>
                </a:highlight>
                <a:latin typeface="Courier New"/>
                <a:ea typeface="Courier New"/>
                <a:cs typeface="Courier New"/>
                <a:sym typeface="Courier New"/>
              </a:rPr>
              <a:t>= BufferedReader(</a:t>
            </a:r>
            <a:r>
              <a:rPr b="1" lang="fr-FR" sz="1100">
                <a:solidFill>
                  <a:schemeClr val="dk1"/>
                </a:solidFill>
                <a:highlight>
                  <a:srgbClr val="FFFFFF"/>
                </a:highlight>
                <a:latin typeface="Courier New"/>
                <a:ea typeface="Courier New"/>
                <a:cs typeface="Courier New"/>
                <a:sym typeface="Courier New"/>
              </a:rPr>
              <a:t>inputStreamReader</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chemeClr val="dk1"/>
                </a:solidFill>
                <a:highlight>
                  <a:srgbClr val="FFFFFF"/>
                </a:highlight>
                <a:latin typeface="Courier New"/>
                <a:ea typeface="Courier New"/>
                <a:cs typeface="Courier New"/>
                <a:sym typeface="Courier New"/>
              </a:rPr>
              <a:t>receiveString</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 </a:t>
            </a:r>
            <a:r>
              <a:rPr b="1" lang="fr-FR" sz="1100">
                <a:solidFill>
                  <a:srgbClr val="067D17"/>
                </a:solidFill>
                <a:highlight>
                  <a:srgbClr val="FFFFFF"/>
                </a:highlight>
                <a:latin typeface="Courier New"/>
                <a:ea typeface="Courier New"/>
                <a:cs typeface="Courier New"/>
                <a:sym typeface="Courier New"/>
              </a:rPr>
              <a:t>""</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stringBuilder </a:t>
            </a:r>
            <a:r>
              <a:rPr b="1" lang="fr-FR" sz="1100">
                <a:solidFill>
                  <a:srgbClr val="080808"/>
                </a:solidFill>
                <a:highlight>
                  <a:srgbClr val="FFFFFF"/>
                </a:highlight>
                <a:latin typeface="Courier New"/>
                <a:ea typeface="Courier New"/>
                <a:cs typeface="Courier New"/>
                <a:sym typeface="Courier New"/>
              </a:rPr>
              <a:t>= StringBuilder()</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while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bufferedReader</a:t>
            </a:r>
            <a:r>
              <a:rPr b="1" lang="fr-FR" sz="1100">
                <a:solidFill>
                  <a:srgbClr val="080808"/>
                </a:solidFill>
                <a:highlight>
                  <a:srgbClr val="FFFFFF"/>
                </a:highlight>
                <a:latin typeface="Courier New"/>
                <a:ea typeface="Courier New"/>
                <a:cs typeface="Courier New"/>
                <a:sym typeface="Courier New"/>
              </a:rPr>
              <a:t>.readLine().</a:t>
            </a:r>
            <a:r>
              <a:rPr b="1" i="1" lang="fr-FR" sz="1100">
                <a:solidFill>
                  <a:srgbClr val="00627A"/>
                </a:solidFill>
                <a:highlight>
                  <a:srgbClr val="FFFFFF"/>
                </a:highlight>
                <a:latin typeface="Courier New"/>
                <a:ea typeface="Courier New"/>
                <a:cs typeface="Courier New"/>
                <a:sym typeface="Courier New"/>
              </a:rPr>
              <a:t>also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receiveString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it }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stringBuilder</a:t>
            </a:r>
            <a:r>
              <a:rPr b="1" lang="fr-FR" sz="1100">
                <a:solidFill>
                  <a:srgbClr val="080808"/>
                </a:solidFill>
                <a:highlight>
                  <a:srgbClr val="FFFFFF"/>
                </a:highlight>
                <a:latin typeface="Courier New"/>
                <a:ea typeface="Courier New"/>
                <a:cs typeface="Courier New"/>
                <a:sym typeface="Courier New"/>
              </a:rPr>
              <a:t>.append(</a:t>
            </a:r>
            <a:r>
              <a:rPr b="1" lang="fr-FR" sz="1100">
                <a:solidFill>
                  <a:srgbClr val="067D17"/>
                </a:solidFill>
                <a:highlight>
                  <a:srgbClr val="FFFFFF"/>
                </a:highlight>
                <a:latin typeface="Courier New"/>
                <a:ea typeface="Courier New"/>
                <a:cs typeface="Courier New"/>
                <a:sym typeface="Courier New"/>
              </a:rPr>
              <a:t>"</a:t>
            </a:r>
            <a:r>
              <a:rPr b="1" lang="fr-FR" sz="1100">
                <a:solidFill>
                  <a:srgbClr val="0037A6"/>
                </a:solidFill>
                <a:highlight>
                  <a:srgbClr val="FFFFFF"/>
                </a:highlight>
                <a:latin typeface="Courier New"/>
                <a:ea typeface="Courier New"/>
                <a:cs typeface="Courier New"/>
                <a:sym typeface="Courier New"/>
              </a:rPr>
              <a:t>\n</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).append(</a:t>
            </a:r>
            <a:r>
              <a:rPr b="1" lang="fr-FR" sz="1100">
                <a:solidFill>
                  <a:schemeClr val="dk1"/>
                </a:solidFill>
                <a:highlight>
                  <a:srgbClr val="FFFFFF"/>
                </a:highlight>
                <a:latin typeface="Courier New"/>
                <a:ea typeface="Courier New"/>
                <a:cs typeface="Courier New"/>
                <a:sym typeface="Courier New"/>
              </a:rPr>
              <a:t>receiveString</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inputStream</a:t>
            </a:r>
            <a:r>
              <a:rPr b="1" lang="fr-FR" sz="1100">
                <a:solidFill>
                  <a:srgbClr val="080808"/>
                </a:solidFill>
                <a:highlight>
                  <a:srgbClr val="FFFFFF"/>
                </a:highlight>
                <a:latin typeface="Courier New"/>
                <a:ea typeface="Courier New"/>
                <a:cs typeface="Courier New"/>
                <a:sym typeface="Courier New"/>
              </a:rPr>
              <a:t>.close()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ret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stringBuilder</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 </a:t>
            </a:r>
            <a:r>
              <a:rPr b="1" lang="fr-FR" sz="1100">
                <a:solidFill>
                  <a:srgbClr val="0033B3"/>
                </a:solidFill>
                <a:highlight>
                  <a:srgbClr val="FFFFFF"/>
                </a:highlight>
                <a:latin typeface="Courier New"/>
                <a:ea typeface="Courier New"/>
                <a:cs typeface="Courier New"/>
                <a:sym typeface="Courier New"/>
              </a:rPr>
              <a:t>catch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FileNotFoundException</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Log</a:t>
            </a:r>
            <a:r>
              <a:rPr b="1" lang="fr-FR" sz="1100">
                <a:solidFill>
                  <a:srgbClr val="080808"/>
                </a:solidFill>
                <a:highlight>
                  <a:srgbClr val="FFFFFF"/>
                </a:highlight>
                <a:latin typeface="Courier New"/>
                <a:ea typeface="Courier New"/>
                <a:cs typeface="Courier New"/>
                <a:sym typeface="Courier New"/>
              </a:rPr>
              <a:t>.e(</a:t>
            </a:r>
            <a:r>
              <a:rPr b="1" lang="fr-FR" sz="1100">
                <a:solidFill>
                  <a:srgbClr val="067D17"/>
                </a:solidFill>
                <a:highlight>
                  <a:srgbClr val="FFFFFF"/>
                </a:highlight>
                <a:latin typeface="Courier New"/>
                <a:ea typeface="Courier New"/>
                <a:cs typeface="Courier New"/>
                <a:sym typeface="Courier New"/>
              </a:rPr>
              <a:t>"login activity"</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"File not found: "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e</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 </a:t>
            </a:r>
            <a:r>
              <a:rPr b="1" lang="fr-FR" sz="1100">
                <a:solidFill>
                  <a:srgbClr val="0033B3"/>
                </a:solidFill>
                <a:highlight>
                  <a:srgbClr val="FFFFFF"/>
                </a:highlight>
                <a:latin typeface="Courier New"/>
                <a:ea typeface="Courier New"/>
                <a:cs typeface="Courier New"/>
                <a:sym typeface="Courier New"/>
              </a:rPr>
              <a:t>catch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IOException</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Log</a:t>
            </a:r>
            <a:r>
              <a:rPr b="1" lang="fr-FR" sz="1100">
                <a:solidFill>
                  <a:srgbClr val="080808"/>
                </a:solidFill>
                <a:highlight>
                  <a:srgbClr val="FFFFFF"/>
                </a:highlight>
                <a:latin typeface="Courier New"/>
                <a:ea typeface="Courier New"/>
                <a:cs typeface="Courier New"/>
                <a:sym typeface="Courier New"/>
              </a:rPr>
              <a:t>.e(</a:t>
            </a:r>
            <a:r>
              <a:rPr b="1" lang="fr-FR" sz="1100">
                <a:solidFill>
                  <a:srgbClr val="067D17"/>
                </a:solidFill>
                <a:highlight>
                  <a:srgbClr val="FFFFFF"/>
                </a:highlight>
                <a:latin typeface="Courier New"/>
                <a:ea typeface="Courier New"/>
                <a:cs typeface="Courier New"/>
                <a:sym typeface="Courier New"/>
              </a:rPr>
              <a:t>"login activity"</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"Can not read file: </a:t>
            </a:r>
            <a:r>
              <a:rPr b="1" lang="fr-FR" sz="1100">
                <a:solidFill>
                  <a:srgbClr val="0037A6"/>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e</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a:t>
            </a:r>
            <a:r>
              <a:rPr b="1" lang="fr-FR" sz="1100">
                <a:solidFill>
                  <a:schemeClr val="dk1"/>
                </a:solidFill>
                <a:highlight>
                  <a:srgbClr val="FFFFFF"/>
                </a:highlight>
                <a:latin typeface="Courier New"/>
                <a:ea typeface="Courier New"/>
                <a:cs typeface="Courier New"/>
                <a:sym typeface="Courier New"/>
              </a:rPr>
              <a:t>ret</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a:p>
        </p:txBody>
      </p:sp>
      <p:pic>
        <p:nvPicPr>
          <p:cNvPr id="1219" name="Google Shape;1219;g220a4a3572b_0_146"/>
          <p:cNvPicPr preferRelativeResize="0"/>
          <p:nvPr/>
        </p:nvPicPr>
        <p:blipFill>
          <a:blip r:embed="rId3">
            <a:alphaModFix/>
          </a:blip>
          <a:stretch>
            <a:fillRect/>
          </a:stretch>
        </p:blipFill>
        <p:spPr>
          <a:xfrm>
            <a:off x="6657400" y="4893925"/>
            <a:ext cx="4900975" cy="256375"/>
          </a:xfrm>
          <a:prstGeom prst="rect">
            <a:avLst/>
          </a:prstGeom>
          <a:noFill/>
          <a:ln>
            <a:noFill/>
          </a:ln>
        </p:spPr>
      </p:pic>
      <p:pic>
        <p:nvPicPr>
          <p:cNvPr id="1220" name="Google Shape;1220;g220a4a3572b_0_146"/>
          <p:cNvPicPr preferRelativeResize="0"/>
          <p:nvPr/>
        </p:nvPicPr>
        <p:blipFill>
          <a:blip r:embed="rId4">
            <a:alphaModFix/>
          </a:blip>
          <a:stretch>
            <a:fillRect/>
          </a:stretch>
        </p:blipFill>
        <p:spPr>
          <a:xfrm>
            <a:off x="6657410" y="2260950"/>
            <a:ext cx="4757240" cy="319800"/>
          </a:xfrm>
          <a:prstGeom prst="rect">
            <a:avLst/>
          </a:prstGeom>
          <a:noFill/>
          <a:ln>
            <a:noFill/>
          </a:ln>
        </p:spPr>
      </p:pic>
      <p:sp>
        <p:nvSpPr>
          <p:cNvPr id="1221" name="Google Shape;1221;g220a4a3572b_0_146"/>
          <p:cNvSpPr txBox="1"/>
          <p:nvPr/>
        </p:nvSpPr>
        <p:spPr>
          <a:xfrm>
            <a:off x="6858125" y="4442125"/>
            <a:ext cx="46086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Le fichier </a:t>
            </a:r>
            <a:r>
              <a:rPr lang="fr-FR" sz="1300"/>
              <a:t>créé par l’application se trouve sur ce lien </a:t>
            </a:r>
            <a:r>
              <a:rPr b="1" lang="fr-FR" sz="1300"/>
              <a:t>path</a:t>
            </a:r>
            <a:r>
              <a:rPr lang="fr-FR" sz="1300"/>
              <a: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fr-FR" sz="1300"/>
              <a:t>L</a:t>
            </a:r>
            <a:r>
              <a:rPr lang="fr-FR" sz="1300"/>
              <a:t>e système Android protège les fichiers </a:t>
            </a:r>
            <a:r>
              <a:rPr lang="fr-FR" sz="1300"/>
              <a:t>créés</a:t>
            </a:r>
            <a:r>
              <a:rPr lang="fr-FR" sz="1300"/>
              <a:t> par l’application, il faut avoir l’autorisation nécessaire pour le modifier.</a:t>
            </a:r>
            <a:endParaRPr sz="1300"/>
          </a:p>
        </p:txBody>
      </p:sp>
      <p:sp>
        <p:nvSpPr>
          <p:cNvPr id="1222" name="Google Shape;1222;g220a4a3572b_0_146"/>
          <p:cNvSpPr txBox="1"/>
          <p:nvPr/>
        </p:nvSpPr>
        <p:spPr>
          <a:xfrm>
            <a:off x="7953750" y="2533425"/>
            <a:ext cx="1948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1200"/>
              <a:t>L’exécution</a:t>
            </a:r>
            <a:endParaRPr sz="1200"/>
          </a:p>
        </p:txBody>
      </p:sp>
      <p:sp>
        <p:nvSpPr>
          <p:cNvPr id="1223" name="Google Shape;1223;g220a4a3572b_0_14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2</a:t>
            </a:r>
            <a:endParaRPr/>
          </a:p>
        </p:txBody>
      </p:sp>
      <p:sp>
        <p:nvSpPr>
          <p:cNvPr id="1224" name="Google Shape;1224;g220a4a3572b_0_146"/>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Sauvegarder des données dans des fichiers sur le téléphone</a:t>
            </a:r>
            <a:endParaRPr sz="1500"/>
          </a:p>
          <a:p>
            <a:pPr indent="0" lvl="0" marL="0" rtl="0" algn="l">
              <a:lnSpc>
                <a:spcPct val="90000"/>
              </a:lnSpc>
              <a:spcBef>
                <a:spcPts val="0"/>
              </a:spcBef>
              <a:spcAft>
                <a:spcPts val="0"/>
              </a:spcAft>
              <a:buClr>
                <a:schemeClr val="dk1"/>
              </a:buClr>
              <a:buSzPts val="1100"/>
              <a:buNone/>
            </a:pPr>
            <a:r>
              <a:t/>
            </a:r>
            <a:endParaRPr sz="1500"/>
          </a:p>
          <a:p>
            <a:pPr indent="0" lvl="0" marL="0" rtl="0" algn="l">
              <a:lnSpc>
                <a:spcPct val="90000"/>
              </a:lnSpc>
              <a:spcBef>
                <a:spcPts val="0"/>
              </a:spcBef>
              <a:spcAft>
                <a:spcPts val="0"/>
              </a:spcAft>
              <a:buClr>
                <a:srgbClr val="FF7800"/>
              </a:buClr>
              <a:buSzPts val="1600"/>
              <a:buNone/>
            </a:pPr>
            <a:r>
              <a:t/>
            </a:r>
            <a:endParaRPr sz="1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g220a4a3572b_0_353"/>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7800"/>
              </a:buClr>
              <a:buSzPts val="2800"/>
              <a:buNone/>
            </a:pPr>
            <a:r>
              <a:rPr lang="fr-FR"/>
              <a:t>Activité 3</a:t>
            </a:r>
            <a:endParaRPr/>
          </a:p>
        </p:txBody>
      </p:sp>
      <p:sp>
        <p:nvSpPr>
          <p:cNvPr id="1230" name="Google Shape;1230;g220a4a3572b_0_353"/>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7800"/>
              </a:buClr>
              <a:buSzPts val="2400"/>
              <a:buNone/>
            </a:pPr>
            <a:r>
              <a:rPr lang="fr-FR"/>
              <a:t>Partager des données entre deux applications</a:t>
            </a:r>
            <a:endParaRPr/>
          </a:p>
        </p:txBody>
      </p:sp>
      <p:sp>
        <p:nvSpPr>
          <p:cNvPr id="1231" name="Google Shape;1231;g220a4a3572b_0_353"/>
          <p:cNvSpPr txBox="1"/>
          <p:nvPr>
            <p:ph idx="4"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08 heures</a:t>
            </a:r>
            <a:endParaRPr/>
          </a:p>
        </p:txBody>
      </p:sp>
      <p:sp>
        <p:nvSpPr>
          <p:cNvPr id="1232" name="Google Shape;1232;g220a4a3572b_0_353"/>
          <p:cNvSpPr txBox="1"/>
          <p:nvPr>
            <p:ph idx="3" type="body"/>
          </p:nvPr>
        </p:nvSpPr>
        <p:spPr>
          <a:xfrm>
            <a:off x="6300000" y="2700000"/>
            <a:ext cx="5580000" cy="12606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Comprendre le protocole HTTP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Consommer un API Rest/SOAP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Manipuler la base de données Room SQLite</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Manipuler le SharedPreference</a:t>
            </a:r>
            <a:endParaRPr sz="1300">
              <a:solidFill>
                <a:schemeClr val="dk1"/>
              </a:solidFill>
              <a:latin typeface="Arial"/>
              <a:ea typeface="Arial"/>
              <a:cs typeface="Arial"/>
              <a:sym typeface="Arial"/>
            </a:endParaRPr>
          </a:p>
        </p:txBody>
      </p:sp>
      <p:sp>
        <p:nvSpPr>
          <p:cNvPr id="1233" name="Google Shape;1233;g220a4a3572b_0_353"/>
          <p:cNvSpPr txBox="1"/>
          <p:nvPr>
            <p:ph idx="5" type="body"/>
          </p:nvPr>
        </p:nvSpPr>
        <p:spPr>
          <a:xfrm>
            <a:off x="6300000" y="4680000"/>
            <a:ext cx="5580000" cy="12288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Suivre les instructions du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Préparer la machine pour réaliser le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les codes sur l’IDE</a:t>
            </a:r>
            <a:endParaRPr sz="13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Font typeface="Arial"/>
              <a:buNone/>
            </a:pPr>
            <a:r>
              <a:t/>
            </a:r>
            <a:endParaRPr sz="13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g220a4a3572b_0_361"/>
          <p:cNvSpPr txBox="1"/>
          <p:nvPr>
            <p:ph idx="5" type="body"/>
          </p:nvPr>
        </p:nvSpPr>
        <p:spPr>
          <a:xfrm>
            <a:off x="6245570" y="564975"/>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a:pPr>
            <a:r>
              <a:rPr lang="fr-FR"/>
              <a:t>Pour le formateur</a:t>
            </a:r>
            <a:endParaRPr/>
          </a:p>
        </p:txBody>
      </p:sp>
      <p:sp>
        <p:nvSpPr>
          <p:cNvPr id="1239" name="Google Shape;1239;g220a4a3572b_0_361"/>
          <p:cNvSpPr txBox="1"/>
          <p:nvPr>
            <p:ph idx="6" type="body"/>
          </p:nvPr>
        </p:nvSpPr>
        <p:spPr>
          <a:xfrm>
            <a:off x="6245570" y="2075762"/>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startAt="2"/>
            </a:pPr>
            <a:r>
              <a:rPr lang="fr-FR"/>
              <a:t>Pour l’apprenant</a:t>
            </a:r>
            <a:endParaRPr/>
          </a:p>
        </p:txBody>
      </p:sp>
      <p:sp>
        <p:nvSpPr>
          <p:cNvPr id="1240" name="Google Shape;1240;g220a4a3572b_0_361"/>
          <p:cNvSpPr txBox="1"/>
          <p:nvPr>
            <p:ph idx="7" type="body"/>
          </p:nvPr>
        </p:nvSpPr>
        <p:spPr>
          <a:xfrm>
            <a:off x="6245570" y="3751648"/>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startAt="3"/>
            </a:pPr>
            <a:r>
              <a:rPr b="1" lang="fr-FR" sz="1600" u="none">
                <a:latin typeface="Calibri"/>
                <a:ea typeface="Calibri"/>
                <a:cs typeface="Calibri"/>
                <a:sym typeface="Calibri"/>
              </a:rPr>
              <a:t>Conditions de réalisation :</a:t>
            </a:r>
            <a:endParaRPr/>
          </a:p>
        </p:txBody>
      </p:sp>
      <p:sp>
        <p:nvSpPr>
          <p:cNvPr id="1241" name="Google Shape;1241;g220a4a3572b_0_361"/>
          <p:cNvSpPr txBox="1"/>
          <p:nvPr>
            <p:ph idx="8" type="body"/>
          </p:nvPr>
        </p:nvSpPr>
        <p:spPr>
          <a:xfrm>
            <a:off x="6245570" y="5374471"/>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7800"/>
              </a:buClr>
              <a:buSzPts val="1600"/>
              <a:buFont typeface="Calibri"/>
              <a:buAutoNum type="arabicPeriod" startAt="4"/>
            </a:pPr>
            <a:r>
              <a:rPr b="1" lang="fr-FR" sz="1600" u="none">
                <a:latin typeface="Calibri"/>
                <a:ea typeface="Calibri"/>
                <a:cs typeface="Calibri"/>
                <a:sym typeface="Calibri"/>
              </a:rPr>
              <a:t>Critères de réussite :</a:t>
            </a:r>
            <a:endParaRPr/>
          </a:p>
        </p:txBody>
      </p:sp>
      <p:sp>
        <p:nvSpPr>
          <p:cNvPr id="1242" name="Google Shape;1242;g220a4a3572b_0_361"/>
          <p:cNvSpPr txBox="1"/>
          <p:nvPr>
            <p:ph idx="1" type="body"/>
          </p:nvPr>
        </p:nvSpPr>
        <p:spPr>
          <a:xfrm>
            <a:off x="6245570" y="903777"/>
            <a:ext cx="5760000" cy="11556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suivre les étapes de l’énnoncé</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et exécuter le code fourni</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réaliser le travail sur leurs</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machines</a:t>
            </a:r>
            <a:endParaRPr sz="1300">
              <a:solidFill>
                <a:schemeClr val="dk1"/>
              </a:solidFill>
              <a:latin typeface="Arial"/>
              <a:ea typeface="Arial"/>
              <a:cs typeface="Arial"/>
              <a:sym typeface="Arial"/>
            </a:endParaRPr>
          </a:p>
          <a:p>
            <a:pPr indent="-266700" lvl="0" marL="342900" rtl="0" algn="just">
              <a:lnSpc>
                <a:spcPct val="100000"/>
              </a:lnSpc>
              <a:spcBef>
                <a:spcPts val="0"/>
              </a:spcBef>
              <a:spcAft>
                <a:spcPts val="0"/>
              </a:spcAft>
              <a:buClr>
                <a:srgbClr val="565656"/>
              </a:buClr>
              <a:buSzPts val="1200"/>
              <a:buFont typeface="Arial"/>
              <a:buNone/>
            </a:pPr>
            <a:r>
              <a:t/>
            </a:r>
            <a:endParaRPr sz="1300">
              <a:solidFill>
                <a:schemeClr val="dk1"/>
              </a:solidFill>
              <a:latin typeface="Arial"/>
              <a:ea typeface="Arial"/>
              <a:cs typeface="Arial"/>
              <a:sym typeface="Arial"/>
            </a:endParaRPr>
          </a:p>
        </p:txBody>
      </p:sp>
      <p:sp>
        <p:nvSpPr>
          <p:cNvPr id="1243" name="Google Shape;1243;g220a4a3572b_0_361"/>
          <p:cNvSpPr txBox="1"/>
          <p:nvPr>
            <p:ph idx="2" type="body"/>
          </p:nvPr>
        </p:nvSpPr>
        <p:spPr>
          <a:xfrm>
            <a:off x="6245570" y="2406183"/>
            <a:ext cx="5760000" cy="1328700"/>
          </a:xfrm>
          <a:prstGeom prst="rect">
            <a:avLst/>
          </a:prstGeom>
          <a:noFill/>
          <a:ln>
            <a:noFill/>
          </a:ln>
        </p:spPr>
        <p:txBody>
          <a:bodyPr anchorCtr="0" anchor="t" bIns="45700" lIns="91425" spcFirstLastPara="1" rIns="91425" wrap="square" tIns="45700">
            <a:noAutofit/>
          </a:bodyPr>
          <a:lstStyle/>
          <a:p>
            <a:pPr indent="-311150" lvl="0" marL="457200" marR="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Créer un projet du travail</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Consommer un API (Rest/SOAP)</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Partager les données sur téléphone </a:t>
            </a:r>
            <a:endParaRPr sz="1300">
              <a:solidFill>
                <a:schemeClr val="dk1"/>
              </a:solidFill>
              <a:latin typeface="Arial"/>
              <a:ea typeface="Arial"/>
              <a:cs typeface="Arial"/>
              <a:sym typeface="Arial"/>
            </a:endParaRPr>
          </a:p>
          <a:p>
            <a:pPr indent="0" lvl="0" marL="457200" marR="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244" name="Google Shape;1244;g220a4a3572b_0_361"/>
          <p:cNvSpPr txBox="1"/>
          <p:nvPr>
            <p:ph idx="3" type="body"/>
          </p:nvPr>
        </p:nvSpPr>
        <p:spPr>
          <a:xfrm>
            <a:off x="6245570" y="4083661"/>
            <a:ext cx="5760000" cy="12744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Support de résumé théorique</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Android Studio installé</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Mettre en place ContentProvider</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245" name="Google Shape;1245;g220a4a3572b_0_361"/>
          <p:cNvSpPr txBox="1"/>
          <p:nvPr>
            <p:ph idx="4" type="body"/>
          </p:nvPr>
        </p:nvSpPr>
        <p:spPr>
          <a:xfrm>
            <a:off x="6245570" y="5708000"/>
            <a:ext cx="5760000" cy="11499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Le stagiaire est-il capable de :</a:t>
            </a:r>
            <a:endParaRPr sz="1300">
              <a:solidFill>
                <a:schemeClr val="dk1"/>
              </a:solidFill>
              <a:latin typeface="Arial"/>
              <a:ea typeface="Arial"/>
              <a:cs typeface="Arial"/>
              <a:sym typeface="Arial"/>
            </a:endParaRPr>
          </a:p>
          <a:p>
            <a:pPr indent="45720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Implémenter le ContentProvider</a:t>
            </a:r>
            <a:endParaRPr sz="1300">
              <a:solidFill>
                <a:schemeClr val="dk1"/>
              </a:solidFill>
              <a:latin typeface="Arial"/>
              <a:ea typeface="Arial"/>
              <a:cs typeface="Arial"/>
              <a:sym typeface="Arial"/>
            </a:endParaRPr>
          </a:p>
          <a:p>
            <a:pPr indent="0" lvl="0" marL="914400" rtl="0" algn="just">
              <a:spcBef>
                <a:spcPts val="0"/>
              </a:spcBef>
              <a:spcAft>
                <a:spcPts val="0"/>
              </a:spcAft>
              <a:buNone/>
            </a:pPr>
            <a:r>
              <a:rPr lang="fr-FR" sz="1300">
                <a:solidFill>
                  <a:schemeClr val="dk1"/>
                </a:solidFill>
                <a:latin typeface="Arial"/>
                <a:ea typeface="Arial"/>
                <a:cs typeface="Arial"/>
                <a:sym typeface="Arial"/>
              </a:rPr>
              <a:t>Partager</a:t>
            </a:r>
            <a:r>
              <a:rPr lang="fr-FR" sz="1300">
                <a:solidFill>
                  <a:schemeClr val="dk1"/>
                </a:solidFill>
                <a:latin typeface="Arial"/>
                <a:ea typeface="Arial"/>
                <a:cs typeface="Arial"/>
                <a:sym typeface="Arial"/>
              </a:rPr>
              <a:t> les données stockés sur le téléphone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g220a4a3572b_0_372"/>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7800"/>
              </a:buClr>
              <a:buSzPts val="1600"/>
              <a:buNone/>
            </a:pPr>
            <a:r>
              <a:rPr lang="fr-FR"/>
              <a:t>Content Provider</a:t>
            </a:r>
            <a:endParaRPr/>
          </a:p>
        </p:txBody>
      </p:sp>
      <p:sp>
        <p:nvSpPr>
          <p:cNvPr id="1251" name="Google Shape;1251;g220a4a3572b_0_372"/>
          <p:cNvSpPr txBox="1"/>
          <p:nvPr/>
        </p:nvSpPr>
        <p:spPr>
          <a:xfrm>
            <a:off x="736100" y="1990725"/>
            <a:ext cx="226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52" name="Google Shape;1252;g220a4a3572b_0_372"/>
          <p:cNvSpPr txBox="1"/>
          <p:nvPr/>
        </p:nvSpPr>
        <p:spPr>
          <a:xfrm>
            <a:off x="911750" y="2082725"/>
            <a:ext cx="16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53" name="Google Shape;1253;g220a4a3572b_0_372"/>
          <p:cNvSpPr txBox="1"/>
          <p:nvPr/>
        </p:nvSpPr>
        <p:spPr>
          <a:xfrm>
            <a:off x="777925" y="1916375"/>
            <a:ext cx="4641600" cy="3063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onCreate</a:t>
            </a:r>
            <a:r>
              <a:rPr b="1" lang="fr-FR" sz="1100">
                <a:solidFill>
                  <a:srgbClr val="080808"/>
                </a:solidFill>
                <a:highlight>
                  <a:srgbClr val="FFFFFF"/>
                </a:highlight>
                <a:latin typeface="Courier New"/>
                <a:ea typeface="Courier New"/>
                <a:cs typeface="Courier New"/>
                <a:sym typeface="Courier New"/>
              </a:rPr>
              <a:t>(savedInstanceState: </a:t>
            </a:r>
            <a:r>
              <a:rPr b="1" lang="fr-FR" sz="1100">
                <a:solidFill>
                  <a:schemeClr val="dk1"/>
                </a:solidFill>
                <a:highlight>
                  <a:srgbClr val="FFFFFF"/>
                </a:highlight>
                <a:latin typeface="Courier New"/>
                <a:ea typeface="Courier New"/>
                <a:cs typeface="Courier New"/>
                <a:sym typeface="Courier New"/>
              </a:rPr>
              <a:t>Bundle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super</a:t>
            </a:r>
            <a:r>
              <a:rPr b="1" lang="fr-FR" sz="1100">
                <a:solidFill>
                  <a:srgbClr val="080808"/>
                </a:solidFill>
                <a:highlight>
                  <a:srgbClr val="FFFFFF"/>
                </a:highlight>
                <a:latin typeface="Courier New"/>
                <a:ea typeface="Courier New"/>
                <a:cs typeface="Courier New"/>
                <a:sym typeface="Courier New"/>
              </a:rPr>
              <a:t>.onCreate(savedInstanceState)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setContentView(</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layout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activity_main</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url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"https://dummyjson.com/products/3"</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.ErrorListener { error -&gt; </a:t>
            </a:r>
            <a:r>
              <a:rPr b="1" lang="fr-FR" sz="1100">
                <a:solidFill>
                  <a:schemeClr val="dk1"/>
                </a:solidFill>
                <a:highlight>
                  <a:srgbClr val="FFFFFF"/>
                </a:highlight>
                <a:latin typeface="Courier New"/>
                <a:ea typeface="Courier New"/>
                <a:cs typeface="Courier New"/>
                <a:sym typeface="Courier New"/>
              </a:rPr>
              <a:t>Log</a:t>
            </a:r>
            <a:r>
              <a:rPr b="1" lang="fr-FR" sz="1100">
                <a:solidFill>
                  <a:srgbClr val="080808"/>
                </a:solidFill>
                <a:highlight>
                  <a:srgbClr val="FFFFFF"/>
                </a:highlight>
                <a:latin typeface="Courier New"/>
                <a:ea typeface="Courier New"/>
                <a:cs typeface="Courier New"/>
                <a:sym typeface="Courier New"/>
              </a:rPr>
              <a:t>.i(</a:t>
            </a:r>
            <a:r>
              <a:rPr b="1" lang="fr-FR" sz="1100">
                <a:solidFill>
                  <a:srgbClr val="067D17"/>
                </a:solidFill>
                <a:highlight>
                  <a:srgbClr val="FFFFFF"/>
                </a:highlight>
                <a:latin typeface="Courier New"/>
                <a:ea typeface="Courier New"/>
                <a:cs typeface="Courier New"/>
                <a:sym typeface="Courier New"/>
              </a:rPr>
              <a:t>"TAG"</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"Error :</a:t>
            </a:r>
            <a:r>
              <a:rPr b="1" lang="fr-FR" sz="1100">
                <a:solidFill>
                  <a:srgbClr val="0037A6"/>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error</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mRequestQueue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Volley</a:t>
            </a:r>
            <a:r>
              <a:rPr b="1" lang="fr-FR" sz="1100">
                <a:solidFill>
                  <a:srgbClr val="080808"/>
                </a:solidFill>
                <a:highlight>
                  <a:srgbClr val="FFFFFF"/>
                </a:highlight>
                <a:latin typeface="Courier New"/>
                <a:ea typeface="Courier New"/>
                <a:cs typeface="Courier New"/>
                <a:sym typeface="Courier New"/>
              </a:rPr>
              <a:t>.newRequestQueue(getApplicationContext());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jsObjRequest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JsonObjectRequest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object </a:t>
            </a:r>
            <a:r>
              <a:rPr b="1" lang="fr-FR" sz="1100">
                <a:solidFill>
                  <a:srgbClr val="080808"/>
                </a:solidFill>
                <a:highlight>
                  <a:srgbClr val="FFFFFF"/>
                </a:highlight>
                <a:latin typeface="Courier New"/>
                <a:ea typeface="Courier New"/>
                <a:cs typeface="Courier New"/>
                <a:sym typeface="Courier New"/>
              </a:rPr>
              <a:t>: JsonObjectRequest( </a:t>
            </a:r>
            <a:r>
              <a:rPr b="1" lang="fr-FR" sz="1100">
                <a:solidFill>
                  <a:schemeClr val="dk1"/>
                </a:solidFill>
                <a:highlight>
                  <a:srgbClr val="FFFFFF"/>
                </a:highlight>
                <a:latin typeface="Courier New"/>
                <a:ea typeface="Courier New"/>
                <a:cs typeface="Courier New"/>
                <a:sym typeface="Courier New"/>
              </a:rPr>
              <a:t>Method</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GET</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url</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.Listener</a:t>
            </a:r>
            <a:r>
              <a:rPr b="1" lang="fr-FR" sz="1100">
                <a:solidFill>
                  <a:srgbClr val="808080"/>
                </a:solidFill>
                <a:highlight>
                  <a:srgbClr val="FFFFFF"/>
                </a:highlight>
                <a:latin typeface="Courier New"/>
                <a:ea typeface="Courier New"/>
                <a:cs typeface="Courier New"/>
                <a:sym typeface="Courier New"/>
              </a:rPr>
              <a:t>&lt;JSONObject?&gt; </a:t>
            </a:r>
            <a:r>
              <a:rPr b="1" lang="fr-FR" sz="1100">
                <a:solidFill>
                  <a:srgbClr val="080808"/>
                </a:solidFill>
                <a:highlight>
                  <a:srgbClr val="FFFFFF"/>
                </a:highlight>
                <a:latin typeface="Courier New"/>
                <a:ea typeface="Courier New"/>
                <a:cs typeface="Courier New"/>
                <a:sym typeface="Courier New"/>
              </a:rPr>
              <a:t>{ response -&gt;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handleProduct(response)</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.ErrorListener { </a:t>
            </a: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mRequestQueue</a:t>
            </a:r>
            <a:r>
              <a:rPr b="1" lang="fr-FR" sz="1100">
                <a:solidFill>
                  <a:srgbClr val="080808"/>
                </a:solidFill>
                <a:highlight>
                  <a:srgbClr val="FFFFFF"/>
                </a:highlight>
                <a:latin typeface="Courier New"/>
                <a:ea typeface="Courier New"/>
                <a:cs typeface="Courier New"/>
                <a:sym typeface="Courier New"/>
              </a:rPr>
              <a:t>.add(</a:t>
            </a:r>
            <a:r>
              <a:rPr b="1" lang="fr-FR" sz="1100">
                <a:solidFill>
                  <a:schemeClr val="dk1"/>
                </a:solidFill>
                <a:highlight>
                  <a:srgbClr val="FFFFFF"/>
                </a:highlight>
                <a:latin typeface="Courier New"/>
                <a:ea typeface="Courier New"/>
                <a:cs typeface="Courier New"/>
                <a:sym typeface="Courier New"/>
              </a:rPr>
              <a:t>jsObjRequest</a:t>
            </a:r>
            <a:r>
              <a:rPr b="1" lang="fr-FR" sz="1100">
                <a:solidFill>
                  <a:srgbClr val="080808"/>
                </a:solidFill>
                <a:highlight>
                  <a:srgbClr val="FFFFFF"/>
                </a:highlight>
                <a:latin typeface="Courier New"/>
                <a:ea typeface="Courier New"/>
                <a:cs typeface="Courier New"/>
                <a:sym typeface="Courier New"/>
              </a:rPr>
              <a:t>)}</a:t>
            </a:r>
            <a:endParaRPr b="1"/>
          </a:p>
        </p:txBody>
      </p:sp>
      <p:sp>
        <p:nvSpPr>
          <p:cNvPr id="1254" name="Google Shape;1254;g220a4a3572b_0_372"/>
          <p:cNvSpPr txBox="1"/>
          <p:nvPr/>
        </p:nvSpPr>
        <p:spPr>
          <a:xfrm>
            <a:off x="5561800" y="1644100"/>
            <a:ext cx="5863800" cy="34017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private fun </a:t>
            </a:r>
            <a:r>
              <a:rPr b="1" lang="fr-FR" sz="1100">
                <a:solidFill>
                  <a:srgbClr val="00627A"/>
                </a:solidFill>
                <a:highlight>
                  <a:srgbClr val="FFFFFF"/>
                </a:highlight>
                <a:latin typeface="Courier New"/>
                <a:ea typeface="Courier New"/>
                <a:cs typeface="Courier New"/>
                <a:sym typeface="Courier New"/>
              </a:rPr>
              <a:t>handleProduct</a:t>
            </a:r>
            <a:r>
              <a:rPr b="1" lang="fr-FR" sz="1100">
                <a:solidFill>
                  <a:srgbClr val="080808"/>
                </a:solidFill>
                <a:highlight>
                  <a:srgbClr val="FFFFFF"/>
                </a:highlight>
                <a:latin typeface="Courier New"/>
                <a:ea typeface="Courier New"/>
                <a:cs typeface="Courier New"/>
                <a:sym typeface="Courier New"/>
              </a:rPr>
              <a:t>(response: </a:t>
            </a:r>
            <a:r>
              <a:rPr b="1" lang="fr-FR" sz="1100">
                <a:solidFill>
                  <a:schemeClr val="dk1"/>
                </a:solidFill>
                <a:highlight>
                  <a:srgbClr val="FFFFFF"/>
                </a:highlight>
                <a:latin typeface="Courier New"/>
                <a:ea typeface="Courier New"/>
                <a:cs typeface="Courier New"/>
                <a:sym typeface="Courier New"/>
              </a:rPr>
              <a:t>JSONObject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productDAO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ProductDatabase</a:t>
            </a:r>
            <a:r>
              <a:rPr b="1" lang="fr-FR" sz="1100">
                <a:solidFill>
                  <a:srgbClr val="080808"/>
                </a:solidFill>
                <a:highlight>
                  <a:srgbClr val="FFFFFF"/>
                </a:highlight>
                <a:latin typeface="Courier New"/>
                <a:ea typeface="Courier New"/>
                <a:cs typeface="Courier New"/>
                <a:sym typeface="Courier New"/>
              </a:rPr>
              <a:t>.getDatabase(</a:t>
            </a:r>
            <a:r>
              <a:rPr b="1" i="1" lang="fr-FR" sz="1100">
                <a:solidFill>
                  <a:srgbClr val="871094"/>
                </a:solidFill>
                <a:highlight>
                  <a:srgbClr val="FFFFFF"/>
                </a:highlight>
                <a:latin typeface="Courier New"/>
                <a:ea typeface="Courier New"/>
                <a:cs typeface="Courier New"/>
                <a:sym typeface="Courier New"/>
              </a:rPr>
              <a:t>application</a:t>
            </a:r>
            <a:r>
              <a:rPr b="1" lang="fr-FR" sz="1100">
                <a:solidFill>
                  <a:srgbClr val="080808"/>
                </a:solidFill>
                <a:highlight>
                  <a:srgbClr val="FFFFFF"/>
                </a:highlight>
                <a:latin typeface="Courier New"/>
                <a:ea typeface="Courier New"/>
                <a:cs typeface="Courier New"/>
                <a:sym typeface="Courier New"/>
              </a:rPr>
              <a:t>).productDAO()</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Thread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parsedProduct </a:t>
            </a:r>
            <a:r>
              <a:rPr b="1" lang="fr-FR" sz="1100">
                <a:solidFill>
                  <a:srgbClr val="080808"/>
                </a:solidFill>
                <a:highlight>
                  <a:srgbClr val="FFFFFF"/>
                </a:highlight>
                <a:latin typeface="Courier New"/>
                <a:ea typeface="Courier New"/>
                <a:cs typeface="Courier New"/>
                <a:sym typeface="Courier New"/>
              </a:rPr>
              <a:t>= Product(</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"id"</a:t>
            </a:r>
            <a:r>
              <a:rPr b="1" lang="fr-FR" sz="1100">
                <a:solidFill>
                  <a:srgbClr val="080808"/>
                </a:solidFill>
                <a:highlight>
                  <a:srgbClr val="FFFFFF"/>
                </a:highlight>
                <a:latin typeface="Courier New"/>
                <a:ea typeface="Courier New"/>
                <a:cs typeface="Courier New"/>
                <a:sym typeface="Courier New"/>
              </a:rPr>
              <a:t>).toString().</a:t>
            </a:r>
            <a:r>
              <a:rPr b="1" i="1" lang="fr-FR" sz="1100">
                <a:solidFill>
                  <a:srgbClr val="00627A"/>
                </a:solidFill>
                <a:highlight>
                  <a:srgbClr val="FFFFFF"/>
                </a:highlight>
                <a:latin typeface="Courier New"/>
                <a:ea typeface="Courier New"/>
                <a:cs typeface="Courier New"/>
                <a:sym typeface="Courier New"/>
              </a:rPr>
              <a:t>toInt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"title"</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"description"</a:t>
            </a:r>
            <a:r>
              <a:rPr b="1" lang="fr-FR" sz="1100">
                <a:solidFill>
                  <a:srgbClr val="080808"/>
                </a:solidFill>
                <a:highlight>
                  <a:srgbClr val="FFFFFF"/>
                </a:highlight>
                <a:latin typeface="Courier New"/>
                <a:ea typeface="Courier New"/>
                <a:cs typeface="Courier New"/>
                <a:sym typeface="Courier New"/>
              </a:rPr>
              <a:t>).toString(),</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response</a:t>
            </a:r>
            <a:r>
              <a:rPr b="1" lang="fr-FR" sz="1100">
                <a:solidFill>
                  <a:srgbClr val="080808"/>
                </a:solidFill>
                <a:highlight>
                  <a:srgbClr val="FFFFFF"/>
                </a:highlight>
                <a:latin typeface="Courier New"/>
                <a:ea typeface="Courier New"/>
                <a:cs typeface="Courier New"/>
                <a:sym typeface="Courier New"/>
              </a:rPr>
              <a:t>.get(</a:t>
            </a:r>
            <a:r>
              <a:rPr b="1" lang="fr-FR" sz="1100">
                <a:solidFill>
                  <a:srgbClr val="067D17"/>
                </a:solidFill>
                <a:highlight>
                  <a:srgbClr val="FFFFFF"/>
                </a:highlight>
                <a:latin typeface="Courier New"/>
                <a:ea typeface="Courier New"/>
                <a:cs typeface="Courier New"/>
                <a:sym typeface="Courier New"/>
              </a:rPr>
              <a:t>"price"</a:t>
            </a:r>
            <a:r>
              <a:rPr b="1" lang="fr-FR" sz="1100">
                <a:solidFill>
                  <a:srgbClr val="080808"/>
                </a:solidFill>
                <a:highlight>
                  <a:srgbClr val="FFFFFF"/>
                </a:highlight>
                <a:latin typeface="Courier New"/>
                <a:ea typeface="Courier New"/>
                <a:cs typeface="Courier New"/>
                <a:sym typeface="Courier New"/>
              </a:rPr>
              <a:t>).toString().</a:t>
            </a:r>
            <a:r>
              <a:rPr b="1" i="1" lang="fr-FR" sz="1100">
                <a:solidFill>
                  <a:srgbClr val="00627A"/>
                </a:solidFill>
                <a:highlight>
                  <a:srgbClr val="FFFFFF"/>
                </a:highlight>
                <a:latin typeface="Courier New"/>
                <a:ea typeface="Courier New"/>
                <a:cs typeface="Courier New"/>
                <a:sym typeface="Courier New"/>
              </a:rPr>
              <a:t>toInt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productDAO</a:t>
            </a:r>
            <a:r>
              <a:rPr b="1" lang="fr-FR" sz="1100">
                <a:solidFill>
                  <a:srgbClr val="080808"/>
                </a:solidFill>
                <a:highlight>
                  <a:srgbClr val="FFFFFF"/>
                </a:highlight>
                <a:latin typeface="Courier New"/>
                <a:ea typeface="Courier New"/>
                <a:cs typeface="Courier New"/>
                <a:sym typeface="Courier New"/>
              </a:rPr>
              <a:t>.insertProduct(</a:t>
            </a:r>
            <a:r>
              <a:rPr b="1" lang="fr-FR" sz="1100">
                <a:solidFill>
                  <a:schemeClr val="dk1"/>
                </a:solidFill>
                <a:highlight>
                  <a:srgbClr val="FFFFFF"/>
                </a:highlight>
                <a:latin typeface="Courier New"/>
                <a:ea typeface="Courier New"/>
                <a:cs typeface="Courier New"/>
                <a:sym typeface="Courier New"/>
              </a:rPr>
              <a:t>parsedProduct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product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productDAO</a:t>
            </a:r>
            <a:r>
              <a:rPr b="1" lang="fr-FR" sz="1100">
                <a:solidFill>
                  <a:srgbClr val="080808"/>
                </a:solidFill>
                <a:highlight>
                  <a:srgbClr val="FFFFFF"/>
                </a:highlight>
                <a:latin typeface="Courier New"/>
                <a:ea typeface="Courier New"/>
                <a:cs typeface="Courier New"/>
                <a:sym typeface="Courier New"/>
              </a:rPr>
              <a:t>.getAll()?.get(</a:t>
            </a:r>
            <a:r>
              <a:rPr b="1" lang="fr-FR" sz="1100">
                <a:solidFill>
                  <a:srgbClr val="1750EB"/>
                </a:solidFill>
                <a:highlight>
                  <a:srgbClr val="FFFFFF"/>
                </a:highlight>
                <a:latin typeface="Courier New"/>
                <a:ea typeface="Courier New"/>
                <a:cs typeface="Courier New"/>
                <a:sym typeface="Courier New"/>
              </a:rPr>
              <a:t>0</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values </a:t>
            </a:r>
            <a:r>
              <a:rPr b="1" lang="fr-FR" sz="1100">
                <a:solidFill>
                  <a:srgbClr val="080808"/>
                </a:solidFill>
                <a:highlight>
                  <a:srgbClr val="FFFFFF"/>
                </a:highlight>
                <a:latin typeface="Courier New"/>
                <a:ea typeface="Courier New"/>
                <a:cs typeface="Courier New"/>
                <a:sym typeface="Courier New"/>
              </a:rPr>
              <a:t>= ContentValues()</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chemeClr val="dk1"/>
                </a:solidFill>
                <a:highlight>
                  <a:srgbClr val="FFFFFF"/>
                </a:highlight>
                <a:latin typeface="Courier New"/>
                <a:ea typeface="Courier New"/>
                <a:cs typeface="Courier New"/>
                <a:sym typeface="Courier New"/>
              </a:rPr>
              <a:t>values</a:t>
            </a:r>
            <a:r>
              <a:rPr b="1" lang="fr-FR" sz="1100">
                <a:solidFill>
                  <a:srgbClr val="080808"/>
                </a:solidFill>
                <a:highlight>
                  <a:srgbClr val="FFFFFF"/>
                </a:highlight>
                <a:latin typeface="Courier New"/>
                <a:ea typeface="Courier New"/>
                <a:cs typeface="Courier New"/>
                <a:sym typeface="Courier New"/>
              </a:rPr>
              <a:t>.put(</a:t>
            </a:r>
            <a:r>
              <a:rPr b="1" lang="fr-FR" sz="1100">
                <a:solidFill>
                  <a:schemeClr val="dk1"/>
                </a:solidFill>
                <a:highlight>
                  <a:srgbClr val="FFFFFF"/>
                </a:highlight>
                <a:latin typeface="Courier New"/>
                <a:ea typeface="Courier New"/>
                <a:cs typeface="Courier New"/>
                <a:sym typeface="Courier New"/>
              </a:rPr>
              <a:t>MyContentProvider</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name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product</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title</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00627A"/>
                </a:solidFill>
                <a:highlight>
                  <a:srgbClr val="FFFFFF"/>
                </a:highlight>
                <a:latin typeface="Courier New"/>
                <a:ea typeface="Courier New"/>
                <a:cs typeface="Courier New"/>
                <a:sym typeface="Courier New"/>
              </a:rPr>
              <a:t>toString</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71094"/>
                </a:solidFill>
                <a:highlight>
                  <a:srgbClr val="FFFFFF"/>
                </a:highlight>
                <a:latin typeface="Courier New"/>
                <a:ea typeface="Courier New"/>
                <a:cs typeface="Courier New"/>
                <a:sym typeface="Courier New"/>
              </a:rPr>
              <a:t>contentResolver</a:t>
            </a:r>
            <a:r>
              <a:rPr b="1" lang="fr-FR" sz="1100">
                <a:solidFill>
                  <a:srgbClr val="080808"/>
                </a:solidFill>
                <a:highlight>
                  <a:srgbClr val="FFFFFF"/>
                </a:highlight>
                <a:latin typeface="Courier New"/>
                <a:ea typeface="Courier New"/>
                <a:cs typeface="Courier New"/>
                <a:sym typeface="Courier New"/>
              </a:rPr>
              <a:t>.insert(</a:t>
            </a:r>
            <a:r>
              <a:rPr b="1" lang="fr-FR" sz="1100">
                <a:solidFill>
                  <a:schemeClr val="dk1"/>
                </a:solidFill>
                <a:highlight>
                  <a:srgbClr val="FFFFFF"/>
                </a:highlight>
                <a:latin typeface="Courier New"/>
                <a:ea typeface="Courier New"/>
                <a:cs typeface="Courier New"/>
                <a:sym typeface="Courier New"/>
              </a:rPr>
              <a:t>MyContentProvider</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CONTENT_URI</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values</a:t>
            </a:r>
            <a:r>
              <a:rPr b="1" lang="fr-FR" sz="1100">
                <a:solidFill>
                  <a:srgbClr val="080808"/>
                </a:solidFill>
                <a:highlight>
                  <a:srgbClr val="FFFFFF"/>
                </a:highlight>
                <a:latin typeface="Courier New"/>
                <a:ea typeface="Courier New"/>
                <a:cs typeface="Courier New"/>
                <a:sym typeface="Courier New"/>
              </a:rPr>
              <a:t>)</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}.start()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a:p>
        </p:txBody>
      </p:sp>
      <p:sp>
        <p:nvSpPr>
          <p:cNvPr id="1255" name="Google Shape;1255;g220a4a3572b_0_372"/>
          <p:cNvSpPr txBox="1"/>
          <p:nvPr/>
        </p:nvSpPr>
        <p:spPr>
          <a:xfrm>
            <a:off x="777925" y="5227375"/>
            <a:ext cx="6757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FR" sz="1300">
                <a:solidFill>
                  <a:schemeClr val="dk1"/>
                </a:solidFill>
              </a:rPr>
              <a:t>On ajoute un </a:t>
            </a:r>
            <a:r>
              <a:rPr b="1" lang="fr-FR" sz="1300">
                <a:solidFill>
                  <a:schemeClr val="dk1"/>
                </a:solidFill>
              </a:rPr>
              <a:t>ContentProvider</a:t>
            </a:r>
            <a:r>
              <a:rPr lang="fr-FR" sz="1300">
                <a:solidFill>
                  <a:schemeClr val="dk1"/>
                </a:solidFill>
              </a:rPr>
              <a:t> dans le projet de manipulation d’API Rest pour partager les données avec une autre application.</a:t>
            </a:r>
            <a:endParaRPr sz="1300">
              <a:solidFill>
                <a:schemeClr val="dk1"/>
              </a:solidFill>
            </a:endParaRPr>
          </a:p>
          <a:p>
            <a:pPr indent="0" lvl="0" marL="0" rtl="0" algn="l">
              <a:spcBef>
                <a:spcPts val="0"/>
              </a:spcBef>
              <a:spcAft>
                <a:spcPts val="0"/>
              </a:spcAft>
              <a:buNone/>
            </a:pPr>
            <a:r>
              <a:t/>
            </a:r>
            <a:endParaRPr/>
          </a:p>
        </p:txBody>
      </p:sp>
      <p:sp>
        <p:nvSpPr>
          <p:cNvPr id="1256" name="Google Shape;1256;g220a4a3572b_0_372"/>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3</a:t>
            </a:r>
            <a:endParaRPr/>
          </a:p>
        </p:txBody>
      </p:sp>
      <p:sp>
        <p:nvSpPr>
          <p:cNvPr id="1257" name="Google Shape;1257;g220a4a3572b_0_372"/>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sz="1500"/>
              <a:t>Partager des données entre deux applications</a:t>
            </a:r>
            <a:endParaRPr sz="1500"/>
          </a:p>
          <a:p>
            <a:pPr indent="0" lvl="0" marL="0" rtl="0" algn="l">
              <a:lnSpc>
                <a:spcPct val="90000"/>
              </a:lnSpc>
              <a:spcBef>
                <a:spcPts val="0"/>
              </a:spcBef>
              <a:spcAft>
                <a:spcPts val="0"/>
              </a:spcAft>
              <a:buClr>
                <a:schemeClr val="dk1"/>
              </a:buClr>
              <a:buSzPts val="1100"/>
              <a:buFont typeface="Arial"/>
              <a:buNone/>
            </a:pPr>
            <a:r>
              <a:t/>
            </a:r>
            <a:endParaRPr sz="1500"/>
          </a:p>
          <a:p>
            <a:pPr indent="0" lvl="0" marL="0" rtl="0" algn="l">
              <a:lnSpc>
                <a:spcPct val="90000"/>
              </a:lnSpc>
              <a:spcBef>
                <a:spcPts val="0"/>
              </a:spcBef>
              <a:spcAft>
                <a:spcPts val="0"/>
              </a:spcAft>
              <a:buClr>
                <a:srgbClr val="FF7800"/>
              </a:buClr>
              <a:buSzPts val="1600"/>
              <a:buNone/>
            </a:pPr>
            <a:r>
              <a:t/>
            </a:r>
            <a:endParaRPr sz="15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g220a4a3572b_0_397"/>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7800"/>
              </a:buClr>
              <a:buSzPts val="1600"/>
              <a:buNone/>
            </a:pPr>
            <a:r>
              <a:rPr lang="fr-FR"/>
              <a:t>Content Provider</a:t>
            </a:r>
            <a:endParaRPr/>
          </a:p>
        </p:txBody>
      </p:sp>
      <p:sp>
        <p:nvSpPr>
          <p:cNvPr id="1263" name="Google Shape;1263;g220a4a3572b_0_397"/>
          <p:cNvSpPr txBox="1"/>
          <p:nvPr/>
        </p:nvSpPr>
        <p:spPr>
          <a:xfrm>
            <a:off x="736100" y="1990725"/>
            <a:ext cx="226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64" name="Google Shape;1264;g220a4a3572b_0_397"/>
          <p:cNvSpPr txBox="1"/>
          <p:nvPr/>
        </p:nvSpPr>
        <p:spPr>
          <a:xfrm>
            <a:off x="911750" y="2082725"/>
            <a:ext cx="16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65" name="Google Shape;1265;g220a4a3572b_0_397"/>
          <p:cNvSpPr txBox="1"/>
          <p:nvPr/>
        </p:nvSpPr>
        <p:spPr>
          <a:xfrm>
            <a:off x="853200" y="2015800"/>
            <a:ext cx="5503200" cy="441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class </a:t>
            </a:r>
            <a:r>
              <a:rPr b="1" lang="fr-FR" sz="1100">
                <a:solidFill>
                  <a:schemeClr val="dk1"/>
                </a:solidFill>
                <a:highlight>
                  <a:srgbClr val="FFFFFF"/>
                </a:highlight>
                <a:latin typeface="Courier New"/>
                <a:ea typeface="Courier New"/>
                <a:cs typeface="Courier New"/>
                <a:sym typeface="Courier New"/>
              </a:rPr>
              <a:t>MyContentProvider </a:t>
            </a:r>
            <a:r>
              <a:rPr b="1" lang="fr-FR" sz="1100">
                <a:solidFill>
                  <a:srgbClr val="080808"/>
                </a:solidFill>
                <a:highlight>
                  <a:srgbClr val="FFFFFF"/>
                </a:highlight>
                <a:latin typeface="Courier New"/>
                <a:ea typeface="Courier New"/>
                <a:cs typeface="Courier New"/>
                <a:sym typeface="Courier New"/>
              </a:rPr>
              <a:t>: ContentProvider()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companion object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 val </a:t>
            </a:r>
            <a:r>
              <a:rPr b="1" lang="fr-FR" sz="1100">
                <a:solidFill>
                  <a:srgbClr val="871094"/>
                </a:solidFill>
                <a:highlight>
                  <a:srgbClr val="FFFFFF"/>
                </a:highlight>
                <a:latin typeface="Courier New"/>
                <a:ea typeface="Courier New"/>
                <a:cs typeface="Courier New"/>
                <a:sym typeface="Courier New"/>
              </a:rPr>
              <a:t>PROVIDER_NAME </a:t>
            </a:r>
            <a:r>
              <a:rPr b="1" lang="fr-FR" sz="1100">
                <a:solidFill>
                  <a:srgbClr val="080808"/>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"com.example.myapplication.provider"</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 val </a:t>
            </a:r>
            <a:r>
              <a:rPr b="1" lang="fr-FR" sz="1100">
                <a:solidFill>
                  <a:srgbClr val="871094"/>
                </a:solidFill>
                <a:highlight>
                  <a:srgbClr val="FFFFFF"/>
                </a:highlight>
                <a:latin typeface="Courier New"/>
                <a:ea typeface="Courier New"/>
                <a:cs typeface="Courier New"/>
                <a:sym typeface="Courier New"/>
              </a:rPr>
              <a:t>URL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"content://</a:t>
            </a:r>
            <a:r>
              <a:rPr b="1" lang="fr-FR" sz="1100">
                <a:solidFill>
                  <a:srgbClr val="0037A6"/>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PROVIDER_NAME</a:t>
            </a:r>
            <a:r>
              <a:rPr b="1" lang="fr-FR" sz="1100">
                <a:solidFill>
                  <a:srgbClr val="067D17"/>
                </a:solidFill>
                <a:highlight>
                  <a:srgbClr val="FFFFFF"/>
                </a:highlight>
                <a:latin typeface="Courier New"/>
                <a:ea typeface="Courier New"/>
                <a:cs typeface="Courier New"/>
                <a:sym typeface="Courier New"/>
              </a:rPr>
              <a:t>/products"</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i="1" lang="fr-FR" sz="1100">
                <a:solidFill>
                  <a:srgbClr val="8C8C8C"/>
                </a:solidFill>
                <a:highlight>
                  <a:srgbClr val="FFFFFF"/>
                </a:highlight>
                <a:latin typeface="Courier New"/>
                <a:ea typeface="Courier New"/>
                <a:cs typeface="Courier New"/>
                <a:sym typeface="Courier New"/>
              </a:rPr>
              <a:t>// parsing the content URI</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rgbClr val="871094"/>
                </a:solidFill>
                <a:highlight>
                  <a:srgbClr val="FFFFFF"/>
                </a:highlight>
                <a:latin typeface="Courier New"/>
                <a:ea typeface="Courier New"/>
                <a:cs typeface="Courier New"/>
                <a:sym typeface="Courier New"/>
              </a:rPr>
              <a:t>CONTENT_URI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Uri</a:t>
            </a:r>
            <a:r>
              <a:rPr b="1" lang="fr-FR" sz="1100">
                <a:solidFill>
                  <a:srgbClr val="080808"/>
                </a:solidFill>
                <a:highlight>
                  <a:srgbClr val="FFFFFF"/>
                </a:highlight>
                <a:latin typeface="Courier New"/>
                <a:ea typeface="Courier New"/>
                <a:cs typeface="Courier New"/>
                <a:sym typeface="Courier New"/>
              </a:rPr>
              <a:t>.parse(</a:t>
            </a:r>
            <a:r>
              <a:rPr b="1" lang="fr-FR" sz="1100">
                <a:solidFill>
                  <a:srgbClr val="871094"/>
                </a:solidFill>
                <a:highlight>
                  <a:srgbClr val="FFFFFF"/>
                </a:highlight>
                <a:latin typeface="Courier New"/>
                <a:ea typeface="Courier New"/>
                <a:cs typeface="Courier New"/>
                <a:sym typeface="Courier New"/>
              </a:rPr>
              <a:t>URL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 val </a:t>
            </a:r>
            <a:r>
              <a:rPr b="1" lang="fr-FR" sz="1100">
                <a:solidFill>
                  <a:srgbClr val="871094"/>
                </a:solidFill>
                <a:highlight>
                  <a:srgbClr val="FFFFFF"/>
                </a:highlight>
                <a:latin typeface="Courier New"/>
                <a:ea typeface="Courier New"/>
                <a:cs typeface="Courier New"/>
                <a:sym typeface="Courier New"/>
              </a:rPr>
              <a:t>id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"id"</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 val </a:t>
            </a:r>
            <a:r>
              <a:rPr b="1" lang="fr-FR" sz="1100">
                <a:solidFill>
                  <a:srgbClr val="871094"/>
                </a:solidFill>
                <a:highlight>
                  <a:srgbClr val="FFFFFF"/>
                </a:highlight>
                <a:latin typeface="Courier New"/>
                <a:ea typeface="Courier New"/>
                <a:cs typeface="Courier New"/>
                <a:sym typeface="Courier New"/>
              </a:rPr>
              <a:t>name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"name"</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 val </a:t>
            </a:r>
            <a:r>
              <a:rPr b="1" lang="fr-FR" sz="1100">
                <a:solidFill>
                  <a:srgbClr val="871094"/>
                </a:solidFill>
                <a:highlight>
                  <a:srgbClr val="FFFFFF"/>
                </a:highlight>
                <a:latin typeface="Courier New"/>
                <a:ea typeface="Courier New"/>
                <a:cs typeface="Courier New"/>
                <a:sym typeface="Courier New"/>
              </a:rPr>
              <a:t>uriCode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1750EB"/>
                </a:solidFill>
                <a:highlight>
                  <a:srgbClr val="FFFFFF"/>
                </a:highlight>
                <a:latin typeface="Courier New"/>
                <a:ea typeface="Courier New"/>
                <a:cs typeface="Courier New"/>
                <a:sym typeface="Courier New"/>
              </a:rPr>
              <a:t>1</a:t>
            </a:r>
            <a:endParaRPr b="1" sz="1100">
              <a:solidFill>
                <a:srgbClr val="1750EB"/>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1750EB"/>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rgbClr val="871094"/>
                </a:solidFill>
                <a:highlight>
                  <a:srgbClr val="FFFFFF"/>
                </a:highlight>
                <a:latin typeface="Courier New"/>
                <a:ea typeface="Courier New"/>
                <a:cs typeface="Courier New"/>
                <a:sym typeface="Courier New"/>
              </a:rPr>
              <a:t>uriMatcher</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UriMatcher</a:t>
            </a:r>
            <a:r>
              <a:rPr b="1" lang="fr-FR" sz="1100">
                <a:solidFill>
                  <a:srgbClr val="080808"/>
                </a:solidFill>
                <a:highlight>
                  <a:srgbClr val="FFFFFF"/>
                </a:highlight>
                <a:latin typeface="Courier New"/>
                <a:ea typeface="Courier New"/>
                <a:cs typeface="Courier New"/>
                <a:sym typeface="Courier New"/>
              </a:rPr>
              <a:t>? = </a:t>
            </a:r>
            <a:r>
              <a:rPr b="1" lang="fr-FR" sz="1100">
                <a:solidFill>
                  <a:srgbClr val="0033B3"/>
                </a:solidFill>
                <a:highlight>
                  <a:srgbClr val="FFFFFF"/>
                </a:highlight>
                <a:latin typeface="Courier New"/>
                <a:ea typeface="Courier New"/>
                <a:cs typeface="Courier New"/>
                <a:sym typeface="Courier New"/>
              </a:rPr>
              <a:t>null</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       private val </a:t>
            </a:r>
            <a:r>
              <a:rPr b="1" lang="fr-FR" sz="1100">
                <a:solidFill>
                  <a:srgbClr val="871094"/>
                </a:solidFill>
                <a:highlight>
                  <a:srgbClr val="FFFFFF"/>
                </a:highlight>
                <a:latin typeface="Courier New"/>
                <a:ea typeface="Courier New"/>
                <a:cs typeface="Courier New"/>
                <a:sym typeface="Courier New"/>
              </a:rPr>
              <a:t>values</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HashMap</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&gt;? = </a:t>
            </a:r>
            <a:r>
              <a:rPr b="1" lang="fr-FR" sz="1100">
                <a:solidFill>
                  <a:srgbClr val="0033B3"/>
                </a:solidFill>
                <a:highlight>
                  <a:srgbClr val="FFFFFF"/>
                </a:highlight>
                <a:latin typeface="Courier New"/>
                <a:ea typeface="Courier New"/>
                <a:cs typeface="Courier New"/>
                <a:sym typeface="Courier New"/>
              </a:rPr>
              <a:t>null</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 val </a:t>
            </a:r>
            <a:r>
              <a:rPr b="1" lang="fr-FR" sz="1100">
                <a:solidFill>
                  <a:srgbClr val="871094"/>
                </a:solidFill>
                <a:highlight>
                  <a:srgbClr val="FFFFFF"/>
                </a:highlight>
                <a:latin typeface="Courier New"/>
                <a:ea typeface="Courier New"/>
                <a:cs typeface="Courier New"/>
                <a:sym typeface="Courier New"/>
              </a:rPr>
              <a:t>DATABASE_NAME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"productsDB"</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 val </a:t>
            </a:r>
            <a:r>
              <a:rPr b="1" lang="fr-FR" sz="1100">
                <a:solidFill>
                  <a:srgbClr val="871094"/>
                </a:solidFill>
                <a:highlight>
                  <a:srgbClr val="FFFFFF"/>
                </a:highlight>
                <a:latin typeface="Courier New"/>
                <a:ea typeface="Courier New"/>
                <a:cs typeface="Courier New"/>
                <a:sym typeface="Courier New"/>
              </a:rPr>
              <a:t>TABLE_NAME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"products"</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 val </a:t>
            </a:r>
            <a:r>
              <a:rPr b="1" lang="fr-FR" sz="1100">
                <a:solidFill>
                  <a:srgbClr val="871094"/>
                </a:solidFill>
                <a:highlight>
                  <a:srgbClr val="FFFFFF"/>
                </a:highlight>
                <a:latin typeface="Courier New"/>
                <a:ea typeface="Courier New"/>
                <a:cs typeface="Courier New"/>
                <a:sym typeface="Courier New"/>
              </a:rPr>
              <a:t>DATABASE_VERSION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1750EB"/>
                </a:solidFill>
                <a:highlight>
                  <a:srgbClr val="FFFFFF"/>
                </a:highlight>
                <a:latin typeface="Courier New"/>
                <a:ea typeface="Courier New"/>
                <a:cs typeface="Courier New"/>
                <a:sym typeface="Courier New"/>
              </a:rPr>
              <a:t>1</a:t>
            </a:r>
            <a:endParaRPr b="1" sz="1100">
              <a:solidFill>
                <a:srgbClr val="1750EB"/>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const val </a:t>
            </a:r>
            <a:r>
              <a:rPr b="1" lang="fr-FR" sz="1100">
                <a:solidFill>
                  <a:srgbClr val="871094"/>
                </a:solidFill>
                <a:highlight>
                  <a:srgbClr val="FFFFFF"/>
                </a:highlight>
                <a:latin typeface="Courier New"/>
                <a:ea typeface="Courier New"/>
                <a:cs typeface="Courier New"/>
                <a:sym typeface="Courier New"/>
              </a:rPr>
              <a:t>CREATE_DB_TABLE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 CREATE TABLE "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TABLE_NAME</a:t>
            </a:r>
            <a:endParaRPr b="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871094"/>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 (id INTEGER PRIMARY KEY AUTOINCREMENT, "</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 name TEXT NOT NULL);"</a:t>
            </a:r>
            <a:r>
              <a:rPr b="1" lang="fr-FR" sz="1100">
                <a:solidFill>
                  <a:srgbClr val="080808"/>
                </a:solidFill>
                <a:highlight>
                  <a:srgbClr val="FFFFFF"/>
                </a:highlight>
                <a:latin typeface="Courier New"/>
                <a:ea typeface="Courier New"/>
                <a:cs typeface="Courier New"/>
                <a:sym typeface="Courier New"/>
              </a:rPr>
              <a:t>)</a:t>
            </a:r>
            <a:endParaRPr b="1" sz="1100">
              <a:solidFill>
                <a:schemeClr val="dk1"/>
              </a:solidFill>
              <a:highlight>
                <a:srgbClr val="FFFFFF"/>
              </a:highlight>
              <a:latin typeface="Courier New"/>
              <a:ea typeface="Courier New"/>
              <a:cs typeface="Courier New"/>
              <a:sym typeface="Courier New"/>
            </a:endParaRPr>
          </a:p>
        </p:txBody>
      </p:sp>
      <p:sp>
        <p:nvSpPr>
          <p:cNvPr id="1266" name="Google Shape;1266;g220a4a3572b_0_397"/>
          <p:cNvSpPr txBox="1"/>
          <p:nvPr/>
        </p:nvSpPr>
        <p:spPr>
          <a:xfrm>
            <a:off x="6490125" y="2015800"/>
            <a:ext cx="4867500" cy="3909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init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871094"/>
                </a:solidFill>
                <a:highlight>
                  <a:srgbClr val="FFFFFF"/>
                </a:highlight>
                <a:latin typeface="Courier New"/>
                <a:ea typeface="Courier New"/>
                <a:cs typeface="Courier New"/>
                <a:sym typeface="Courier New"/>
              </a:rPr>
              <a:t>uriMatcher </a:t>
            </a:r>
            <a:r>
              <a:rPr b="1" lang="fr-FR" sz="1100">
                <a:solidFill>
                  <a:srgbClr val="080808"/>
                </a:solidFill>
                <a:highlight>
                  <a:srgbClr val="FFFFFF"/>
                </a:highlight>
                <a:latin typeface="Courier New"/>
                <a:ea typeface="Courier New"/>
                <a:cs typeface="Courier New"/>
                <a:sym typeface="Courier New"/>
              </a:rPr>
              <a:t>= UriMatcher(</a:t>
            </a:r>
            <a:r>
              <a:rPr b="1" lang="fr-FR" sz="1100">
                <a:solidFill>
                  <a:schemeClr val="dk1"/>
                </a:solidFill>
                <a:highlight>
                  <a:srgbClr val="FFFFFF"/>
                </a:highlight>
                <a:latin typeface="Courier New"/>
                <a:ea typeface="Courier New"/>
                <a:cs typeface="Courier New"/>
                <a:sym typeface="Courier New"/>
              </a:rPr>
              <a:t>UriMatcher</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NO_MATCH</a:t>
            </a:r>
            <a:r>
              <a:rPr b="1" lang="fr-FR" sz="1100">
                <a:solidFill>
                  <a:srgbClr val="080808"/>
                </a:solidFill>
                <a:highlight>
                  <a:srgbClr val="FFFFFF"/>
                </a:highlight>
                <a:latin typeface="Courier New"/>
                <a:ea typeface="Courier New"/>
                <a:cs typeface="Courier New"/>
                <a:sym typeface="Courier New"/>
              </a:rPr>
              <a:t>)</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871094"/>
                </a:solidFill>
                <a:highlight>
                  <a:srgbClr val="FFFFFF"/>
                </a:highlight>
                <a:latin typeface="Courier New"/>
                <a:ea typeface="Courier New"/>
                <a:cs typeface="Courier New"/>
                <a:sym typeface="Courier New"/>
              </a:rPr>
              <a:t>uriMatcher</a:t>
            </a:r>
            <a:r>
              <a:rPr b="1" lang="fr-FR" sz="1100">
                <a:solidFill>
                  <a:srgbClr val="080808"/>
                </a:solidFill>
                <a:highlight>
                  <a:srgbClr val="FFFFFF"/>
                </a:highlight>
                <a:latin typeface="Courier New"/>
                <a:ea typeface="Courier New"/>
                <a:cs typeface="Courier New"/>
                <a:sym typeface="Courier New"/>
              </a:rPr>
              <a:t>!!.addURI(</a:t>
            </a:r>
            <a:r>
              <a:rPr b="1" lang="fr-FR" sz="1100">
                <a:solidFill>
                  <a:srgbClr val="871094"/>
                </a:solidFill>
                <a:highlight>
                  <a:srgbClr val="FFFFFF"/>
                </a:highlight>
                <a:latin typeface="Courier New"/>
                <a:ea typeface="Courier New"/>
                <a:cs typeface="Courier New"/>
                <a:sym typeface="Courier New"/>
              </a:rPr>
              <a:t>PROVIDER_NAME</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"products"</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uriCode</a:t>
            </a:r>
            <a:r>
              <a:rPr b="1" lang="fr-FR" sz="1100">
                <a:solidFill>
                  <a:srgbClr val="080808"/>
                </a:solidFill>
                <a:highlight>
                  <a:srgbClr val="FFFFFF"/>
                </a:highlight>
                <a:latin typeface="Courier New"/>
                <a:ea typeface="Courier New"/>
                <a:cs typeface="Courier New"/>
                <a:sym typeface="Courier New"/>
              </a:rPr>
              <a:t>)</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871094"/>
                </a:solidFill>
                <a:highlight>
                  <a:srgbClr val="FFFFFF"/>
                </a:highlight>
                <a:latin typeface="Courier New"/>
                <a:ea typeface="Courier New"/>
                <a:cs typeface="Courier New"/>
                <a:sym typeface="Courier New"/>
              </a:rPr>
              <a:t>uriMatcher</a:t>
            </a:r>
            <a:r>
              <a:rPr b="1" lang="fr-FR" sz="1100">
                <a:solidFill>
                  <a:srgbClr val="080808"/>
                </a:solidFill>
                <a:highlight>
                  <a:srgbClr val="FFFFFF"/>
                </a:highlight>
                <a:latin typeface="Courier New"/>
                <a:ea typeface="Courier New"/>
                <a:cs typeface="Courier New"/>
                <a:sym typeface="Courier New"/>
              </a:rPr>
              <a:t>!!.addURI(</a:t>
            </a:r>
            <a:r>
              <a:rPr b="1" lang="fr-FR" sz="1100">
                <a:solidFill>
                  <a:srgbClr val="871094"/>
                </a:solidFill>
                <a:highlight>
                  <a:srgbClr val="FFFFFF"/>
                </a:highlight>
                <a:latin typeface="Courier New"/>
                <a:ea typeface="Courier New"/>
                <a:cs typeface="Courier New"/>
                <a:sym typeface="Courier New"/>
              </a:rPr>
              <a:t>PROVIDER_NAME</a:t>
            </a:r>
            <a:r>
              <a:rPr b="1" lang="fr-FR" sz="1100">
                <a:solidFill>
                  <a:srgbClr val="080808"/>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"products/*"</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uriCode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getType</a:t>
            </a:r>
            <a:r>
              <a:rPr b="1" lang="fr-FR" sz="1100">
                <a:solidFill>
                  <a:srgbClr val="080808"/>
                </a:solidFill>
                <a:highlight>
                  <a:srgbClr val="FFFFFF"/>
                </a:highlight>
                <a:latin typeface="Courier New"/>
                <a:ea typeface="Courier New"/>
                <a:cs typeface="Courier New"/>
                <a:sym typeface="Courier New"/>
              </a:rPr>
              <a:t>(uri: </a:t>
            </a:r>
            <a:r>
              <a:rPr b="1" lang="fr-FR" sz="1100">
                <a:solidFill>
                  <a:schemeClr val="dk1"/>
                </a:solidFill>
                <a:highlight>
                  <a:srgbClr val="FFFFFF"/>
                </a:highlight>
                <a:latin typeface="Courier New"/>
                <a:ea typeface="Courier New"/>
                <a:cs typeface="Courier New"/>
                <a:sym typeface="Courier New"/>
              </a:rPr>
              <a:t>Uri</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when </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uriMatcher</a:t>
            </a:r>
            <a:r>
              <a:rPr b="1" lang="fr-FR" sz="1100">
                <a:solidFill>
                  <a:srgbClr val="080808"/>
                </a:solidFill>
                <a:highlight>
                  <a:srgbClr val="FFFFFF"/>
                </a:highlight>
                <a:latin typeface="Courier New"/>
                <a:ea typeface="Courier New"/>
                <a:cs typeface="Courier New"/>
                <a:sym typeface="Courier New"/>
              </a:rPr>
              <a:t>!!.match(uri))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uriCode </a:t>
            </a:r>
            <a:r>
              <a:rPr b="1" lang="fr-FR" sz="1100">
                <a:solidFill>
                  <a:srgbClr val="080808"/>
                </a:solidFill>
                <a:highlight>
                  <a:srgbClr val="FFFFFF"/>
                </a:highlight>
                <a:latin typeface="Courier New"/>
                <a:ea typeface="Courier New"/>
                <a:cs typeface="Courier New"/>
                <a:sym typeface="Courier New"/>
              </a:rPr>
              <a:t>-&gt; </a:t>
            </a:r>
            <a:r>
              <a:rPr b="1" lang="fr-FR" sz="1100">
                <a:solidFill>
                  <a:srgbClr val="067D17"/>
                </a:solidFill>
                <a:highlight>
                  <a:srgbClr val="FFFFFF"/>
                </a:highlight>
                <a:latin typeface="Courier New"/>
                <a:ea typeface="Courier New"/>
                <a:cs typeface="Courier New"/>
                <a:sym typeface="Courier New"/>
              </a:rPr>
              <a:t>"vnd.android.cursor.dir/products"</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else </a:t>
            </a:r>
            <a:r>
              <a:rPr b="1" lang="fr-FR" sz="1100">
                <a:solidFill>
                  <a:srgbClr val="080808"/>
                </a:solidFill>
                <a:highlight>
                  <a:srgbClr val="FFFFFF"/>
                </a:highlight>
                <a:latin typeface="Courier New"/>
                <a:ea typeface="Courier New"/>
                <a:cs typeface="Courier New"/>
                <a:sym typeface="Courier New"/>
              </a:rPr>
              <a:t>-&gt; </a:t>
            </a:r>
            <a:r>
              <a:rPr b="1" lang="fr-FR" sz="1100">
                <a:solidFill>
                  <a:srgbClr val="0033B3"/>
                </a:solidFill>
                <a:highlight>
                  <a:srgbClr val="FFFFFF"/>
                </a:highlight>
                <a:latin typeface="Courier New"/>
                <a:ea typeface="Courier New"/>
                <a:cs typeface="Courier New"/>
                <a:sym typeface="Courier New"/>
              </a:rPr>
              <a:t>throw </a:t>
            </a:r>
            <a:r>
              <a:rPr b="1" lang="fr-FR" sz="1100">
                <a:solidFill>
                  <a:srgbClr val="080808"/>
                </a:solidFill>
                <a:highlight>
                  <a:srgbClr val="FFFFFF"/>
                </a:highlight>
                <a:latin typeface="Courier New"/>
                <a:ea typeface="Courier New"/>
                <a:cs typeface="Courier New"/>
                <a:sym typeface="Courier New"/>
              </a:rPr>
              <a:t>IllegalArgumentException(</a:t>
            </a:r>
            <a:r>
              <a:rPr b="1" lang="fr-FR" sz="1100">
                <a:solidFill>
                  <a:srgbClr val="067D17"/>
                </a:solidFill>
                <a:highlight>
                  <a:srgbClr val="FFFFFF"/>
                </a:highlight>
                <a:latin typeface="Courier New"/>
                <a:ea typeface="Courier New"/>
                <a:cs typeface="Courier New"/>
                <a:sym typeface="Courier New"/>
              </a:rPr>
              <a:t>"Unsupported URI: </a:t>
            </a:r>
            <a:r>
              <a:rPr b="1" lang="fr-FR" sz="1100">
                <a:solidFill>
                  <a:srgbClr val="0037A6"/>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uri</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onCreate</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Boolean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context </a:t>
            </a:r>
            <a:r>
              <a:rPr b="1" lang="fr-FR" sz="1100">
                <a:solidFill>
                  <a:srgbClr val="080808"/>
                </a:solidFill>
                <a:highlight>
                  <a:srgbClr val="FFFFFF"/>
                </a:highlight>
                <a:latin typeface="Courier New"/>
                <a:ea typeface="Courier New"/>
                <a:cs typeface="Courier New"/>
                <a:sym typeface="Courier New"/>
              </a:rPr>
              <a:t>= </a:t>
            </a:r>
            <a:r>
              <a:rPr b="1" i="1" lang="fr-FR" sz="1100">
                <a:solidFill>
                  <a:srgbClr val="871094"/>
                </a:solidFill>
                <a:highlight>
                  <a:srgbClr val="FFFFFF"/>
                </a:highlight>
                <a:latin typeface="Courier New"/>
                <a:ea typeface="Courier New"/>
                <a:cs typeface="Courier New"/>
                <a:sym typeface="Courier New"/>
              </a:rPr>
              <a:t>context</a:t>
            </a:r>
            <a:endParaRPr b="1" i="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71094"/>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dbHelper </a:t>
            </a:r>
            <a:r>
              <a:rPr b="1" lang="fr-FR" sz="1100">
                <a:solidFill>
                  <a:srgbClr val="080808"/>
                </a:solidFill>
                <a:highlight>
                  <a:srgbClr val="FFFFFF"/>
                </a:highlight>
                <a:latin typeface="Courier New"/>
                <a:ea typeface="Courier New"/>
                <a:cs typeface="Courier New"/>
                <a:sym typeface="Courier New"/>
              </a:rPr>
              <a:t>= DatabaseHelper(</a:t>
            </a:r>
            <a:r>
              <a:rPr b="1" lang="fr-FR" sz="1100">
                <a:solidFill>
                  <a:schemeClr val="dk1"/>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db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dbHelper</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writableDatabase</a:t>
            </a:r>
            <a:endParaRPr b="1" i="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71094"/>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if </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db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true</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else false</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a:p>
        </p:txBody>
      </p:sp>
      <p:sp>
        <p:nvSpPr>
          <p:cNvPr id="1267" name="Google Shape;1267;g220a4a3572b_0_397"/>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3</a:t>
            </a:r>
            <a:endParaRPr/>
          </a:p>
        </p:txBody>
      </p:sp>
      <p:sp>
        <p:nvSpPr>
          <p:cNvPr id="1268" name="Google Shape;1268;g220a4a3572b_0_397"/>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sz="1500"/>
              <a:t>Partager des données entre deux applications</a:t>
            </a:r>
            <a:endParaRPr sz="1500"/>
          </a:p>
          <a:p>
            <a:pPr indent="0" lvl="0" marL="0" rtl="0" algn="l">
              <a:lnSpc>
                <a:spcPct val="90000"/>
              </a:lnSpc>
              <a:spcBef>
                <a:spcPts val="0"/>
              </a:spcBef>
              <a:spcAft>
                <a:spcPts val="0"/>
              </a:spcAft>
              <a:buClr>
                <a:schemeClr val="dk1"/>
              </a:buClr>
              <a:buSzPts val="1100"/>
              <a:buFont typeface="Arial"/>
              <a:buNone/>
            </a:pPr>
            <a:r>
              <a:t/>
            </a:r>
            <a:endParaRPr sz="1500"/>
          </a:p>
          <a:p>
            <a:pPr indent="0" lvl="0" marL="0" rtl="0" algn="l">
              <a:lnSpc>
                <a:spcPct val="90000"/>
              </a:lnSpc>
              <a:spcBef>
                <a:spcPts val="0"/>
              </a:spcBef>
              <a:spcAft>
                <a:spcPts val="0"/>
              </a:spcAft>
              <a:buClr>
                <a:srgbClr val="FF7800"/>
              </a:buClr>
              <a:buSzPts val="1600"/>
              <a:buNone/>
            </a:pPr>
            <a:r>
              <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4"/>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7842"/>
              </a:buClr>
              <a:buSzPts val="2400"/>
              <a:buNone/>
            </a:pPr>
            <a:r>
              <a:rPr lang="fr-FR"/>
              <a:t>Manipuler les services Web sous Android</a:t>
            </a:r>
            <a:endParaRPr/>
          </a:p>
        </p:txBody>
      </p:sp>
      <p:sp>
        <p:nvSpPr>
          <p:cNvPr id="840" name="Google Shape;840;p4"/>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p>
            <a:pPr indent="-311150" lvl="0" marL="457200" marR="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Découvrir Protocole HTTP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Consommer</a:t>
            </a:r>
            <a:r>
              <a:rPr lang="fr-FR" sz="1300">
                <a:solidFill>
                  <a:schemeClr val="dk1"/>
                </a:solidFill>
                <a:latin typeface="Arial"/>
                <a:ea typeface="Arial"/>
                <a:cs typeface="Arial"/>
                <a:sym typeface="Arial"/>
              </a:rPr>
              <a:t> API sous Android</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Sécuriser les échanges des données</a:t>
            </a:r>
            <a:endParaRPr sz="13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Font typeface="Arial"/>
              <a:buNone/>
            </a:pPr>
            <a:r>
              <a:t/>
            </a:r>
            <a:endParaRPr sz="1300">
              <a:solidFill>
                <a:schemeClr val="dk1"/>
              </a:solidFill>
              <a:latin typeface="Arial"/>
              <a:ea typeface="Arial"/>
              <a:cs typeface="Arial"/>
              <a:sym typeface="Arial"/>
            </a:endParaRPr>
          </a:p>
        </p:txBody>
      </p:sp>
      <p:sp>
        <p:nvSpPr>
          <p:cNvPr id="841" name="Google Shape;841;p4"/>
          <p:cNvSpPr txBox="1"/>
          <p:nvPr>
            <p:ph idx="3"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16 heures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g220a4a3572b_0_409"/>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7800"/>
              </a:buClr>
              <a:buSzPts val="1600"/>
              <a:buNone/>
            </a:pPr>
            <a:r>
              <a:rPr lang="fr-FR"/>
              <a:t>Content Provider</a:t>
            </a:r>
            <a:endParaRPr/>
          </a:p>
        </p:txBody>
      </p:sp>
      <p:sp>
        <p:nvSpPr>
          <p:cNvPr id="1274" name="Google Shape;1274;g220a4a3572b_0_409"/>
          <p:cNvSpPr txBox="1"/>
          <p:nvPr/>
        </p:nvSpPr>
        <p:spPr>
          <a:xfrm>
            <a:off x="736100" y="1990725"/>
            <a:ext cx="226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75" name="Google Shape;1275;g220a4a3572b_0_409"/>
          <p:cNvSpPr txBox="1"/>
          <p:nvPr/>
        </p:nvSpPr>
        <p:spPr>
          <a:xfrm>
            <a:off x="911750" y="2082725"/>
            <a:ext cx="16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76" name="Google Shape;1276;g220a4a3572b_0_409"/>
          <p:cNvSpPr txBox="1"/>
          <p:nvPr/>
        </p:nvSpPr>
        <p:spPr>
          <a:xfrm>
            <a:off x="836475" y="1940550"/>
            <a:ext cx="4817400" cy="4587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query</a:t>
            </a:r>
            <a:r>
              <a:rPr b="1" lang="fr-FR" sz="1100">
                <a:solidFill>
                  <a:srgbClr val="080808"/>
                </a:solidFill>
                <a:highlight>
                  <a:srgbClr val="FFFFFF"/>
                </a:highlight>
                <a:latin typeface="Courier New"/>
                <a:ea typeface="Courier New"/>
                <a:cs typeface="Courier New"/>
                <a:sym typeface="Courier New"/>
              </a:rPr>
              <a:t>( uri: </a:t>
            </a:r>
            <a:r>
              <a:rPr b="1" lang="fr-FR" sz="1100">
                <a:solidFill>
                  <a:schemeClr val="dk1"/>
                </a:solidFill>
                <a:highlight>
                  <a:srgbClr val="FFFFFF"/>
                </a:highlight>
                <a:latin typeface="Courier New"/>
                <a:ea typeface="Courier New"/>
                <a:cs typeface="Courier New"/>
                <a:sym typeface="Courier New"/>
              </a:rPr>
              <a:t>Uri</a:t>
            </a:r>
            <a:r>
              <a:rPr b="1" lang="fr-FR" sz="1100">
                <a:solidFill>
                  <a:srgbClr val="080808"/>
                </a:solidFill>
                <a:highlight>
                  <a:srgbClr val="FFFFFF"/>
                </a:highlight>
                <a:latin typeface="Courier New"/>
                <a:ea typeface="Courier New"/>
                <a:cs typeface="Courier New"/>
                <a:sym typeface="Courier New"/>
              </a:rPr>
              <a:t>, projection: </a:t>
            </a:r>
            <a:r>
              <a:rPr b="1" lang="fr-FR" sz="1100">
                <a:solidFill>
                  <a:schemeClr val="dk1"/>
                </a:solidFill>
                <a:highlight>
                  <a:srgbClr val="FFFFFF"/>
                </a:highlight>
                <a:latin typeface="Courier New"/>
                <a:ea typeface="Courier New"/>
                <a:cs typeface="Courier New"/>
                <a:sym typeface="Courier New"/>
              </a:rPr>
              <a:t>Array</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&gt;?, selection: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selectionArgs: </a:t>
            </a:r>
            <a:r>
              <a:rPr b="1" lang="fr-FR" sz="1100">
                <a:solidFill>
                  <a:schemeClr val="dk1"/>
                </a:solidFill>
                <a:highlight>
                  <a:srgbClr val="FFFFFF"/>
                </a:highlight>
                <a:latin typeface="Courier New"/>
                <a:ea typeface="Courier New"/>
                <a:cs typeface="Courier New"/>
                <a:sym typeface="Courier New"/>
              </a:rPr>
              <a:t>Array</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&gt;?, sortOrder: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 </a:t>
            </a:r>
            <a:r>
              <a:rPr b="1" lang="fr-FR" sz="1100">
                <a:solidFill>
                  <a:schemeClr val="dk1"/>
                </a:solidFill>
                <a:highlight>
                  <a:srgbClr val="FFFFFF"/>
                </a:highlight>
                <a:latin typeface="Courier New"/>
                <a:ea typeface="Courier New"/>
                <a:cs typeface="Courier New"/>
                <a:sym typeface="Courier New"/>
              </a:rPr>
              <a:t>Cursor</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chemeClr val="dk1"/>
                </a:solidFill>
                <a:highlight>
                  <a:srgbClr val="FFFFFF"/>
                </a:highlight>
                <a:latin typeface="Courier New"/>
                <a:ea typeface="Courier New"/>
                <a:cs typeface="Courier New"/>
                <a:sym typeface="Courier New"/>
              </a:rPr>
              <a:t>sortOrder </a:t>
            </a:r>
            <a:r>
              <a:rPr b="1" lang="fr-FR" sz="1100">
                <a:solidFill>
                  <a:srgbClr val="080808"/>
                </a:solidFill>
                <a:highlight>
                  <a:srgbClr val="FFFFFF"/>
                </a:highlight>
                <a:latin typeface="Courier New"/>
                <a:ea typeface="Courier New"/>
                <a:cs typeface="Courier New"/>
                <a:sym typeface="Courier New"/>
              </a:rPr>
              <a:t>= sortOrder</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qb </a:t>
            </a:r>
            <a:r>
              <a:rPr b="1" lang="fr-FR" sz="1100">
                <a:solidFill>
                  <a:srgbClr val="080808"/>
                </a:solidFill>
                <a:highlight>
                  <a:srgbClr val="FFFFFF"/>
                </a:highlight>
                <a:latin typeface="Courier New"/>
                <a:ea typeface="Courier New"/>
                <a:cs typeface="Courier New"/>
                <a:sym typeface="Courier New"/>
              </a:rPr>
              <a:t>= SQLiteQueryBuilder()</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qb</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tables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TABLE_NAME</a:t>
            </a:r>
            <a:endParaRPr b="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871094"/>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when </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uriMatcher</a:t>
            </a:r>
            <a:r>
              <a:rPr b="1" lang="fr-FR" sz="1100">
                <a:solidFill>
                  <a:srgbClr val="080808"/>
                </a:solidFill>
                <a:highlight>
                  <a:srgbClr val="FFFFFF"/>
                </a:highlight>
                <a:latin typeface="Courier New"/>
                <a:ea typeface="Courier New"/>
                <a:cs typeface="Courier New"/>
                <a:sym typeface="Courier New"/>
              </a:rPr>
              <a:t>!!.match(uri))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uriCode </a:t>
            </a:r>
            <a:r>
              <a:rPr b="1" lang="fr-FR" sz="1100">
                <a:solidFill>
                  <a:srgbClr val="080808"/>
                </a:solidFill>
                <a:highlight>
                  <a:srgbClr val="FFFFFF"/>
                </a:highlight>
                <a:latin typeface="Courier New"/>
                <a:ea typeface="Courier New"/>
                <a:cs typeface="Courier New"/>
                <a:sym typeface="Courier New"/>
              </a:rPr>
              <a:t>-&gt; </a:t>
            </a:r>
            <a:r>
              <a:rPr b="1" lang="fr-FR" sz="1100">
                <a:solidFill>
                  <a:schemeClr val="dk1"/>
                </a:solidFill>
                <a:highlight>
                  <a:srgbClr val="FFFFFF"/>
                </a:highlight>
                <a:latin typeface="Courier New"/>
                <a:ea typeface="Courier New"/>
                <a:cs typeface="Courier New"/>
                <a:sym typeface="Courier New"/>
              </a:rPr>
              <a:t>qb</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projectionMap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values</a:t>
            </a:r>
            <a:endParaRPr b="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871094"/>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else </a:t>
            </a:r>
            <a:r>
              <a:rPr b="1" lang="fr-FR" sz="1100">
                <a:solidFill>
                  <a:srgbClr val="080808"/>
                </a:solidFill>
                <a:highlight>
                  <a:srgbClr val="FFFFFF"/>
                </a:highlight>
                <a:latin typeface="Courier New"/>
                <a:ea typeface="Courier New"/>
                <a:cs typeface="Courier New"/>
                <a:sym typeface="Courier New"/>
              </a:rPr>
              <a:t>-&gt; </a:t>
            </a:r>
            <a:r>
              <a:rPr b="1" lang="fr-FR" sz="1100">
                <a:solidFill>
                  <a:srgbClr val="0033B3"/>
                </a:solidFill>
                <a:highlight>
                  <a:srgbClr val="FFFFFF"/>
                </a:highlight>
                <a:latin typeface="Courier New"/>
                <a:ea typeface="Courier New"/>
                <a:cs typeface="Courier New"/>
                <a:sym typeface="Courier New"/>
              </a:rPr>
              <a:t>throw </a:t>
            </a:r>
            <a:r>
              <a:rPr b="1" lang="fr-FR" sz="1100">
                <a:solidFill>
                  <a:srgbClr val="080808"/>
                </a:solidFill>
                <a:highlight>
                  <a:srgbClr val="FFFFFF"/>
                </a:highlight>
                <a:latin typeface="Courier New"/>
                <a:ea typeface="Courier New"/>
                <a:cs typeface="Courier New"/>
                <a:sym typeface="Courier New"/>
              </a:rPr>
              <a:t>IllegalArgumentException(</a:t>
            </a:r>
            <a:r>
              <a:rPr b="1" lang="fr-FR" sz="1100">
                <a:solidFill>
                  <a:srgbClr val="067D17"/>
                </a:solidFill>
                <a:highlight>
                  <a:srgbClr val="FFFFFF"/>
                </a:highlight>
                <a:latin typeface="Courier New"/>
                <a:ea typeface="Courier New"/>
                <a:cs typeface="Courier New"/>
                <a:sym typeface="Courier New"/>
              </a:rPr>
              <a:t>"Unknown URI </a:t>
            </a:r>
            <a:r>
              <a:rPr b="1" lang="fr-FR" sz="1100">
                <a:solidFill>
                  <a:srgbClr val="0037A6"/>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uri</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if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sortOrder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sortOrder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sortOrder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id</a:t>
            </a:r>
            <a:endParaRPr b="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871094"/>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c </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qb</a:t>
            </a:r>
            <a:r>
              <a:rPr b="1" lang="fr-FR" sz="1100">
                <a:solidFill>
                  <a:srgbClr val="080808"/>
                </a:solidFill>
                <a:highlight>
                  <a:srgbClr val="FFFFFF"/>
                </a:highlight>
                <a:latin typeface="Courier New"/>
                <a:ea typeface="Courier New"/>
                <a:cs typeface="Courier New"/>
                <a:sym typeface="Courier New"/>
              </a:rPr>
              <a:t>.query(</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db</a:t>
            </a:r>
            <a:r>
              <a:rPr b="1" lang="fr-FR" sz="1100">
                <a:solidFill>
                  <a:srgbClr val="080808"/>
                </a:solidFill>
                <a:highlight>
                  <a:srgbClr val="FFFFFF"/>
                </a:highlight>
                <a:latin typeface="Courier New"/>
                <a:ea typeface="Courier New"/>
                <a:cs typeface="Courier New"/>
                <a:sym typeface="Courier New"/>
              </a:rPr>
              <a:t>, projection, selection, selectionArgs,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sortOrder</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a:t>
            </a:r>
            <a:r>
              <a:rPr b="1" lang="fr-FR" sz="1100">
                <a:solidFill>
                  <a:srgbClr val="080808"/>
                </a:solidFill>
                <a:highlight>
                  <a:srgbClr val="FFFFFF"/>
                </a:highlight>
                <a:latin typeface="Courier New"/>
                <a:ea typeface="Courier New"/>
                <a:cs typeface="Courier New"/>
                <a:sym typeface="Courier New"/>
              </a:rPr>
              <a:t>.setNotificationUri(</a:t>
            </a:r>
            <a:r>
              <a:rPr b="1" i="1" lang="fr-FR" sz="1100">
                <a:solidFill>
                  <a:srgbClr val="871094"/>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contentResolver</a:t>
            </a:r>
            <a:r>
              <a:rPr b="1" lang="fr-FR" sz="1100">
                <a:solidFill>
                  <a:srgbClr val="080808"/>
                </a:solidFill>
                <a:highlight>
                  <a:srgbClr val="FFFFFF"/>
                </a:highlight>
                <a:latin typeface="Courier New"/>
                <a:ea typeface="Courier New"/>
                <a:cs typeface="Courier New"/>
                <a:sym typeface="Courier New"/>
              </a:rPr>
              <a:t>, uri)</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a:t>
            </a:r>
            <a:r>
              <a:rPr b="1" lang="fr-FR" sz="1100">
                <a:solidFill>
                  <a:schemeClr val="dk1"/>
                </a:solidFill>
                <a:highlight>
                  <a:srgbClr val="FFFFFF"/>
                </a:highlight>
                <a:latin typeface="Courier New"/>
                <a:ea typeface="Courier New"/>
                <a:cs typeface="Courier New"/>
                <a:sym typeface="Courier New"/>
              </a:rPr>
              <a:t>c</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a:p>
        </p:txBody>
      </p:sp>
      <p:sp>
        <p:nvSpPr>
          <p:cNvPr id="1277" name="Google Shape;1277;g220a4a3572b_0_409"/>
          <p:cNvSpPr txBox="1"/>
          <p:nvPr/>
        </p:nvSpPr>
        <p:spPr>
          <a:xfrm>
            <a:off x="5812700" y="1593450"/>
            <a:ext cx="5520000" cy="4925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8C8C8C"/>
                </a:solidFill>
                <a:highlight>
                  <a:srgbClr val="FFFFFF"/>
                </a:highlight>
                <a:latin typeface="Courier New"/>
                <a:ea typeface="Courier New"/>
                <a:cs typeface="Courier New"/>
                <a:sym typeface="Courier New"/>
              </a:rPr>
              <a:t>// adding data to the database</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insert</a:t>
            </a:r>
            <a:r>
              <a:rPr b="1" lang="fr-FR" sz="1100">
                <a:solidFill>
                  <a:srgbClr val="080808"/>
                </a:solidFill>
                <a:highlight>
                  <a:srgbClr val="FFFFFF"/>
                </a:highlight>
                <a:latin typeface="Courier New"/>
                <a:ea typeface="Courier New"/>
                <a:cs typeface="Courier New"/>
                <a:sym typeface="Courier New"/>
              </a:rPr>
              <a:t>(uri: </a:t>
            </a:r>
            <a:r>
              <a:rPr b="1" lang="fr-FR" sz="1100">
                <a:solidFill>
                  <a:schemeClr val="dk1"/>
                </a:solidFill>
                <a:highlight>
                  <a:srgbClr val="FFFFFF"/>
                </a:highlight>
                <a:latin typeface="Courier New"/>
                <a:ea typeface="Courier New"/>
                <a:cs typeface="Courier New"/>
                <a:sym typeface="Courier New"/>
              </a:rPr>
              <a:t>Uri</a:t>
            </a:r>
            <a:r>
              <a:rPr b="1" lang="fr-FR" sz="1100">
                <a:solidFill>
                  <a:srgbClr val="080808"/>
                </a:solidFill>
                <a:highlight>
                  <a:srgbClr val="FFFFFF"/>
                </a:highlight>
                <a:latin typeface="Courier New"/>
                <a:ea typeface="Courier New"/>
                <a:cs typeface="Courier New"/>
                <a:sym typeface="Courier New"/>
              </a:rPr>
              <a:t>, values: </a:t>
            </a:r>
            <a:r>
              <a:rPr b="1" lang="fr-FR" sz="1100">
                <a:solidFill>
                  <a:schemeClr val="dk1"/>
                </a:solidFill>
                <a:highlight>
                  <a:srgbClr val="FFFFFF"/>
                </a:highlight>
                <a:latin typeface="Courier New"/>
                <a:ea typeface="Courier New"/>
                <a:cs typeface="Courier New"/>
                <a:sym typeface="Courier New"/>
              </a:rPr>
              <a:t>ContentValues</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Uri</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rowID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db</a:t>
            </a:r>
            <a:r>
              <a:rPr b="1" lang="fr-FR" sz="1100">
                <a:solidFill>
                  <a:srgbClr val="080808"/>
                </a:solidFill>
                <a:highlight>
                  <a:srgbClr val="FFFFFF"/>
                </a:highlight>
                <a:latin typeface="Courier New"/>
                <a:ea typeface="Courier New"/>
                <a:cs typeface="Courier New"/>
                <a:sym typeface="Courier New"/>
              </a:rPr>
              <a:t>!!.insert(</a:t>
            </a:r>
            <a:r>
              <a:rPr b="1" lang="fr-FR" sz="1100">
                <a:solidFill>
                  <a:srgbClr val="871094"/>
                </a:solidFill>
                <a:highlight>
                  <a:srgbClr val="FFFFFF"/>
                </a:highlight>
                <a:latin typeface="Courier New"/>
                <a:ea typeface="Courier New"/>
                <a:cs typeface="Courier New"/>
                <a:sym typeface="Courier New"/>
              </a:rPr>
              <a:t>TABLE_NAME</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 values)</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if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rowID </a:t>
            </a:r>
            <a:r>
              <a:rPr b="1" lang="fr-FR" sz="1100">
                <a:solidFill>
                  <a:srgbClr val="080808"/>
                </a:solidFill>
                <a:highlight>
                  <a:srgbClr val="FFFFFF"/>
                </a:highlight>
                <a:latin typeface="Courier New"/>
                <a:ea typeface="Courier New"/>
                <a:cs typeface="Courier New"/>
                <a:sym typeface="Courier New"/>
              </a:rPr>
              <a:t>&gt; </a:t>
            </a:r>
            <a:r>
              <a:rPr b="1" lang="fr-FR" sz="1100">
                <a:solidFill>
                  <a:srgbClr val="1750EB"/>
                </a:solidFill>
                <a:highlight>
                  <a:srgbClr val="FFFFFF"/>
                </a:highlight>
                <a:latin typeface="Courier New"/>
                <a:ea typeface="Courier New"/>
                <a:cs typeface="Courier New"/>
                <a:sym typeface="Courier New"/>
              </a:rPr>
              <a:t>0</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_uri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ContentUris</a:t>
            </a:r>
            <a:r>
              <a:rPr b="1" lang="fr-FR" sz="1100">
                <a:solidFill>
                  <a:srgbClr val="080808"/>
                </a:solidFill>
                <a:highlight>
                  <a:srgbClr val="FFFFFF"/>
                </a:highlight>
                <a:latin typeface="Courier New"/>
                <a:ea typeface="Courier New"/>
                <a:cs typeface="Courier New"/>
                <a:sym typeface="Courier New"/>
              </a:rPr>
              <a:t>.withAppendedId(</a:t>
            </a:r>
            <a:r>
              <a:rPr b="1" lang="fr-FR" sz="1100">
                <a:solidFill>
                  <a:srgbClr val="871094"/>
                </a:solidFill>
                <a:highlight>
                  <a:srgbClr val="FFFFFF"/>
                </a:highlight>
                <a:latin typeface="Courier New"/>
                <a:ea typeface="Courier New"/>
                <a:cs typeface="Courier New"/>
                <a:sym typeface="Courier New"/>
              </a:rPr>
              <a:t>CONTENT_URI</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rowID</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871094"/>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contentResolver</a:t>
            </a:r>
            <a:r>
              <a:rPr b="1" lang="fr-FR" sz="1100">
                <a:solidFill>
                  <a:srgbClr val="080808"/>
                </a:solidFill>
                <a:highlight>
                  <a:srgbClr val="FFFFFF"/>
                </a:highlight>
                <a:latin typeface="Courier New"/>
                <a:ea typeface="Courier New"/>
                <a:cs typeface="Courier New"/>
                <a:sym typeface="Courier New"/>
              </a:rPr>
              <a:t>.notifyChange(</a:t>
            </a:r>
            <a:r>
              <a:rPr b="1" lang="fr-FR" sz="1100">
                <a:solidFill>
                  <a:schemeClr val="dk1"/>
                </a:solidFill>
                <a:highlight>
                  <a:srgbClr val="FFFFFF"/>
                </a:highlight>
                <a:latin typeface="Courier New"/>
                <a:ea typeface="Courier New"/>
                <a:cs typeface="Courier New"/>
                <a:sym typeface="Courier New"/>
              </a:rPr>
              <a:t>_uri</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a:t>
            </a:r>
            <a:r>
              <a:rPr b="1" lang="fr-FR" sz="1100">
                <a:solidFill>
                  <a:schemeClr val="dk1"/>
                </a:solidFill>
                <a:highlight>
                  <a:srgbClr val="FFFFFF"/>
                </a:highlight>
                <a:latin typeface="Courier New"/>
                <a:ea typeface="Courier New"/>
                <a:cs typeface="Courier New"/>
                <a:sym typeface="Courier New"/>
              </a:rPr>
              <a:t>_uri</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throw </a:t>
            </a:r>
            <a:r>
              <a:rPr b="1" lang="fr-FR" sz="1100">
                <a:solidFill>
                  <a:srgbClr val="080808"/>
                </a:solidFill>
                <a:highlight>
                  <a:srgbClr val="FFFFFF"/>
                </a:highlight>
                <a:latin typeface="Courier New"/>
                <a:ea typeface="Courier New"/>
                <a:cs typeface="Courier New"/>
                <a:sym typeface="Courier New"/>
              </a:rPr>
              <a:t>SQLiteException(</a:t>
            </a:r>
            <a:r>
              <a:rPr b="1" lang="fr-FR" sz="1100">
                <a:solidFill>
                  <a:srgbClr val="067D17"/>
                </a:solidFill>
                <a:highlight>
                  <a:srgbClr val="FFFFFF"/>
                </a:highlight>
                <a:latin typeface="Courier New"/>
                <a:ea typeface="Courier New"/>
                <a:cs typeface="Courier New"/>
                <a:sym typeface="Courier New"/>
              </a:rPr>
              <a:t>"Failed to add a record into </a:t>
            </a:r>
            <a:r>
              <a:rPr b="1" lang="fr-FR" sz="1100">
                <a:solidFill>
                  <a:srgbClr val="0037A6"/>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uri</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update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uri: </a:t>
            </a:r>
            <a:r>
              <a:rPr b="1" lang="fr-FR" sz="1100">
                <a:solidFill>
                  <a:schemeClr val="dk1"/>
                </a:solidFill>
                <a:highlight>
                  <a:srgbClr val="FFFFFF"/>
                </a:highlight>
                <a:latin typeface="Courier New"/>
                <a:ea typeface="Courier New"/>
                <a:cs typeface="Courier New"/>
                <a:sym typeface="Courier New"/>
              </a:rPr>
              <a:t>Uri</a:t>
            </a:r>
            <a:r>
              <a:rPr b="1" lang="fr-FR" sz="1100">
                <a:solidFill>
                  <a:srgbClr val="080808"/>
                </a:solidFill>
                <a:highlight>
                  <a:srgbClr val="FFFFFF"/>
                </a:highlight>
                <a:latin typeface="Courier New"/>
                <a:ea typeface="Courier New"/>
                <a:cs typeface="Courier New"/>
                <a:sym typeface="Courier New"/>
              </a:rPr>
              <a:t>, values: </a:t>
            </a:r>
            <a:r>
              <a:rPr b="1" lang="fr-FR" sz="1100">
                <a:solidFill>
                  <a:schemeClr val="dk1"/>
                </a:solidFill>
                <a:highlight>
                  <a:srgbClr val="FFFFFF"/>
                </a:highlight>
                <a:latin typeface="Courier New"/>
                <a:ea typeface="Courier New"/>
                <a:cs typeface="Courier New"/>
                <a:sym typeface="Courier New"/>
              </a:rPr>
              <a:t>ContentValues</a:t>
            </a:r>
            <a:r>
              <a:rPr b="1" lang="fr-FR" sz="1100">
                <a:solidFill>
                  <a:srgbClr val="080808"/>
                </a:solidFill>
                <a:highlight>
                  <a:srgbClr val="FFFFFF"/>
                </a:highlight>
                <a:latin typeface="Courier New"/>
                <a:ea typeface="Courier New"/>
                <a:cs typeface="Courier New"/>
                <a:sym typeface="Courier New"/>
              </a:rPr>
              <a:t>?, selection: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selectionArgs: </a:t>
            </a:r>
            <a:r>
              <a:rPr b="1" lang="fr-FR" sz="1100">
                <a:solidFill>
                  <a:schemeClr val="dk1"/>
                </a:solidFill>
                <a:highlight>
                  <a:srgbClr val="FFFFFF"/>
                </a:highlight>
                <a:latin typeface="Courier New"/>
                <a:ea typeface="Courier New"/>
                <a:cs typeface="Courier New"/>
                <a:sym typeface="Courier New"/>
              </a:rPr>
              <a:t>Array</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 </a:t>
            </a:r>
            <a:r>
              <a:rPr b="1" lang="fr-FR" sz="1100">
                <a:solidFill>
                  <a:schemeClr val="dk1"/>
                </a:solidFill>
                <a:highlight>
                  <a:srgbClr val="FFFFFF"/>
                </a:highlight>
                <a:latin typeface="Courier New"/>
                <a:ea typeface="Courier New"/>
                <a:cs typeface="Courier New"/>
                <a:sym typeface="Courier New"/>
              </a:rPr>
              <a:t>Int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chemeClr val="dk1"/>
                </a:solidFill>
                <a:highlight>
                  <a:srgbClr val="FFFFFF"/>
                </a:highlight>
                <a:latin typeface="Courier New"/>
                <a:ea typeface="Courier New"/>
                <a:cs typeface="Courier New"/>
                <a:sym typeface="Courier New"/>
              </a:rPr>
              <a:t>count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1750EB"/>
                </a:solidFill>
                <a:highlight>
                  <a:srgbClr val="FFFFFF"/>
                </a:highlight>
                <a:latin typeface="Courier New"/>
                <a:ea typeface="Courier New"/>
                <a:cs typeface="Courier New"/>
                <a:sym typeface="Courier New"/>
              </a:rPr>
              <a:t>0</a:t>
            </a:r>
            <a:endParaRPr b="1" sz="1100">
              <a:solidFill>
                <a:srgbClr val="1750EB"/>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1750EB"/>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count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when </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uriMatcher</a:t>
            </a:r>
            <a:r>
              <a:rPr b="1" lang="fr-FR" sz="1100">
                <a:solidFill>
                  <a:srgbClr val="080808"/>
                </a:solidFill>
                <a:highlight>
                  <a:srgbClr val="FFFFFF"/>
                </a:highlight>
                <a:latin typeface="Courier New"/>
                <a:ea typeface="Courier New"/>
                <a:cs typeface="Courier New"/>
                <a:sym typeface="Courier New"/>
              </a:rPr>
              <a:t>!!.match(uri))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uriCode </a:t>
            </a:r>
            <a:r>
              <a:rPr b="1" lang="fr-FR" sz="1100">
                <a:solidFill>
                  <a:srgbClr val="080808"/>
                </a:solidFill>
                <a:highlight>
                  <a:srgbClr val="FFFFFF"/>
                </a:highlight>
                <a:latin typeface="Courier New"/>
                <a:ea typeface="Courier New"/>
                <a:cs typeface="Courier New"/>
                <a:sym typeface="Courier New"/>
              </a:rPr>
              <a:t>-&gt; </a:t>
            </a:r>
            <a:r>
              <a:rPr b="1" lang="fr-FR" sz="1100">
                <a:solidFill>
                  <a:srgbClr val="871094"/>
                </a:solidFill>
                <a:highlight>
                  <a:srgbClr val="FFFFFF"/>
                </a:highlight>
                <a:latin typeface="Courier New"/>
                <a:ea typeface="Courier New"/>
                <a:cs typeface="Courier New"/>
                <a:sym typeface="Courier New"/>
              </a:rPr>
              <a:t>db</a:t>
            </a:r>
            <a:r>
              <a:rPr b="1" lang="fr-FR" sz="1100">
                <a:solidFill>
                  <a:srgbClr val="080808"/>
                </a:solidFill>
                <a:highlight>
                  <a:srgbClr val="FFFFFF"/>
                </a:highlight>
                <a:latin typeface="Courier New"/>
                <a:ea typeface="Courier New"/>
                <a:cs typeface="Courier New"/>
                <a:sym typeface="Courier New"/>
              </a:rPr>
              <a:t>!!.update(</a:t>
            </a:r>
            <a:r>
              <a:rPr b="1" lang="fr-FR" sz="1100">
                <a:solidFill>
                  <a:srgbClr val="871094"/>
                </a:solidFill>
                <a:highlight>
                  <a:srgbClr val="FFFFFF"/>
                </a:highlight>
                <a:latin typeface="Courier New"/>
                <a:ea typeface="Courier New"/>
                <a:cs typeface="Courier New"/>
                <a:sym typeface="Courier New"/>
              </a:rPr>
              <a:t>TABLE_NAME</a:t>
            </a:r>
            <a:r>
              <a:rPr b="1" lang="fr-FR" sz="1100">
                <a:solidFill>
                  <a:srgbClr val="080808"/>
                </a:solidFill>
                <a:highlight>
                  <a:srgbClr val="FFFFFF"/>
                </a:highlight>
                <a:latin typeface="Courier New"/>
                <a:ea typeface="Courier New"/>
                <a:cs typeface="Courier New"/>
                <a:sym typeface="Courier New"/>
              </a:rPr>
              <a:t>, values, selection, selectionArgs)</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else </a:t>
            </a:r>
            <a:r>
              <a:rPr b="1" lang="fr-FR" sz="1100">
                <a:solidFill>
                  <a:srgbClr val="080808"/>
                </a:solidFill>
                <a:highlight>
                  <a:srgbClr val="FFFFFF"/>
                </a:highlight>
                <a:latin typeface="Courier New"/>
                <a:ea typeface="Courier New"/>
                <a:cs typeface="Courier New"/>
                <a:sym typeface="Courier New"/>
              </a:rPr>
              <a:t>-&gt; </a:t>
            </a:r>
            <a:r>
              <a:rPr b="1" lang="fr-FR" sz="1100">
                <a:solidFill>
                  <a:srgbClr val="0033B3"/>
                </a:solidFill>
                <a:highlight>
                  <a:srgbClr val="FFFFFF"/>
                </a:highlight>
                <a:latin typeface="Courier New"/>
                <a:ea typeface="Courier New"/>
                <a:cs typeface="Courier New"/>
                <a:sym typeface="Courier New"/>
              </a:rPr>
              <a:t>throw </a:t>
            </a:r>
            <a:r>
              <a:rPr b="1" lang="fr-FR" sz="1100">
                <a:solidFill>
                  <a:srgbClr val="080808"/>
                </a:solidFill>
                <a:highlight>
                  <a:srgbClr val="FFFFFF"/>
                </a:highlight>
                <a:latin typeface="Courier New"/>
                <a:ea typeface="Courier New"/>
                <a:cs typeface="Courier New"/>
                <a:sym typeface="Courier New"/>
              </a:rPr>
              <a:t>IllegalArgumentException(</a:t>
            </a:r>
            <a:r>
              <a:rPr b="1" lang="fr-FR" sz="1100">
                <a:solidFill>
                  <a:srgbClr val="067D17"/>
                </a:solidFill>
                <a:highlight>
                  <a:srgbClr val="FFFFFF"/>
                </a:highlight>
                <a:latin typeface="Courier New"/>
                <a:ea typeface="Courier New"/>
                <a:cs typeface="Courier New"/>
                <a:sym typeface="Courier New"/>
              </a:rPr>
              <a:t>"Unknown URI </a:t>
            </a:r>
            <a:r>
              <a:rPr b="1" lang="fr-FR" sz="1100">
                <a:solidFill>
                  <a:srgbClr val="0037A6"/>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uri</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871094"/>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contentResolver</a:t>
            </a:r>
            <a:r>
              <a:rPr b="1" lang="fr-FR" sz="1100">
                <a:solidFill>
                  <a:srgbClr val="080808"/>
                </a:solidFill>
                <a:highlight>
                  <a:srgbClr val="FFFFFF"/>
                </a:highlight>
                <a:latin typeface="Courier New"/>
                <a:ea typeface="Courier New"/>
                <a:cs typeface="Courier New"/>
                <a:sym typeface="Courier New"/>
              </a:rPr>
              <a:t>.notifyChange(uri,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a:t>
            </a:r>
            <a:r>
              <a:rPr b="1" lang="fr-FR" sz="1100">
                <a:solidFill>
                  <a:schemeClr val="dk1"/>
                </a:solidFill>
                <a:highlight>
                  <a:srgbClr val="FFFFFF"/>
                </a:highlight>
                <a:latin typeface="Courier New"/>
                <a:ea typeface="Courier New"/>
                <a:cs typeface="Courier New"/>
                <a:sym typeface="Courier New"/>
              </a:rPr>
              <a:t>count</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a:p>
        </p:txBody>
      </p:sp>
      <p:sp>
        <p:nvSpPr>
          <p:cNvPr id="1278" name="Google Shape;1278;g220a4a3572b_0_409"/>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3</a:t>
            </a:r>
            <a:endParaRPr/>
          </a:p>
        </p:txBody>
      </p:sp>
      <p:sp>
        <p:nvSpPr>
          <p:cNvPr id="1279" name="Google Shape;1279;g220a4a3572b_0_409"/>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Partager des données entre deux applications</a:t>
            </a:r>
            <a:endParaRPr sz="1500"/>
          </a:p>
          <a:p>
            <a:pPr indent="0" lvl="0" marL="0" rtl="0" algn="l">
              <a:lnSpc>
                <a:spcPct val="90000"/>
              </a:lnSpc>
              <a:spcBef>
                <a:spcPts val="0"/>
              </a:spcBef>
              <a:spcAft>
                <a:spcPts val="0"/>
              </a:spcAft>
              <a:buClr>
                <a:schemeClr val="dk1"/>
              </a:buClr>
              <a:buSzPts val="1100"/>
              <a:buNone/>
            </a:pPr>
            <a:r>
              <a:t/>
            </a:r>
            <a:endParaRPr sz="1500"/>
          </a:p>
          <a:p>
            <a:pPr indent="0" lvl="0" marL="0" rtl="0" algn="l">
              <a:lnSpc>
                <a:spcPct val="90000"/>
              </a:lnSpc>
              <a:spcBef>
                <a:spcPts val="0"/>
              </a:spcBef>
              <a:spcAft>
                <a:spcPts val="0"/>
              </a:spcAft>
              <a:buClr>
                <a:srgbClr val="FF7800"/>
              </a:buClr>
              <a:buSzPts val="1600"/>
              <a:buNone/>
            </a:pPr>
            <a:r>
              <a:t/>
            </a:r>
            <a:endParaRPr sz="15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g220a4a3572b_0_417"/>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7800"/>
              </a:buClr>
              <a:buSzPts val="1600"/>
              <a:buNone/>
            </a:pPr>
            <a:r>
              <a:rPr lang="fr-FR"/>
              <a:t>Content Provider</a:t>
            </a:r>
            <a:endParaRPr/>
          </a:p>
        </p:txBody>
      </p:sp>
      <p:sp>
        <p:nvSpPr>
          <p:cNvPr id="1285" name="Google Shape;1285;g220a4a3572b_0_417"/>
          <p:cNvSpPr txBox="1"/>
          <p:nvPr/>
        </p:nvSpPr>
        <p:spPr>
          <a:xfrm>
            <a:off x="736100" y="1990725"/>
            <a:ext cx="226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86" name="Google Shape;1286;g220a4a3572b_0_417"/>
          <p:cNvSpPr txBox="1"/>
          <p:nvPr/>
        </p:nvSpPr>
        <p:spPr>
          <a:xfrm>
            <a:off x="911750" y="2082725"/>
            <a:ext cx="16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87" name="Google Shape;1287;g220a4a3572b_0_417"/>
          <p:cNvSpPr txBox="1"/>
          <p:nvPr/>
        </p:nvSpPr>
        <p:spPr>
          <a:xfrm>
            <a:off x="861550" y="1948900"/>
            <a:ext cx="4491300" cy="3063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delete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uri: </a:t>
            </a:r>
            <a:r>
              <a:rPr b="1" lang="fr-FR" sz="1100">
                <a:solidFill>
                  <a:schemeClr val="dk1"/>
                </a:solidFill>
                <a:highlight>
                  <a:srgbClr val="FFFFFF"/>
                </a:highlight>
                <a:latin typeface="Courier New"/>
                <a:ea typeface="Courier New"/>
                <a:cs typeface="Courier New"/>
                <a:sym typeface="Courier New"/>
              </a:rPr>
              <a:t>Uri</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selection: </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selectionArgs: </a:t>
            </a:r>
            <a:r>
              <a:rPr b="1" lang="fr-FR" sz="1100">
                <a:solidFill>
                  <a:schemeClr val="dk1"/>
                </a:solidFill>
                <a:highlight>
                  <a:srgbClr val="FFFFFF"/>
                </a:highlight>
                <a:latin typeface="Courier New"/>
                <a:ea typeface="Courier New"/>
                <a:cs typeface="Courier New"/>
                <a:sym typeface="Courier New"/>
              </a:rPr>
              <a:t>Array</a:t>
            </a:r>
            <a:r>
              <a:rPr b="1" lang="fr-FR" sz="1100">
                <a:solidFill>
                  <a:srgbClr val="080808"/>
                </a:solidFill>
                <a:highlight>
                  <a:srgbClr val="FFFFFF"/>
                </a:highlight>
                <a:latin typeface="Courier New"/>
                <a:ea typeface="Courier New"/>
                <a:cs typeface="Courier New"/>
                <a:sym typeface="Courier New"/>
              </a:rPr>
              <a:t>&lt;</a:t>
            </a:r>
            <a:r>
              <a:rPr b="1" lang="fr-FR" sz="1100">
                <a:solidFill>
                  <a:schemeClr val="dk1"/>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&gt;?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 </a:t>
            </a:r>
            <a:r>
              <a:rPr b="1" lang="fr-FR" sz="1100">
                <a:solidFill>
                  <a:schemeClr val="dk1"/>
                </a:solidFill>
                <a:highlight>
                  <a:srgbClr val="FFFFFF"/>
                </a:highlight>
                <a:latin typeface="Courier New"/>
                <a:ea typeface="Courier New"/>
                <a:cs typeface="Courier New"/>
                <a:sym typeface="Courier New"/>
              </a:rPr>
              <a:t>Int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chemeClr val="dk1"/>
                </a:solidFill>
                <a:highlight>
                  <a:srgbClr val="FFFFFF"/>
                </a:highlight>
                <a:latin typeface="Courier New"/>
                <a:ea typeface="Courier New"/>
                <a:cs typeface="Courier New"/>
                <a:sym typeface="Courier New"/>
              </a:rPr>
              <a:t>count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1750EB"/>
                </a:solidFill>
                <a:highlight>
                  <a:srgbClr val="FFFFFF"/>
                </a:highlight>
                <a:latin typeface="Courier New"/>
                <a:ea typeface="Courier New"/>
                <a:cs typeface="Courier New"/>
                <a:sym typeface="Courier New"/>
              </a:rPr>
              <a:t>0</a:t>
            </a:r>
            <a:endParaRPr b="1" sz="1100">
              <a:solidFill>
                <a:srgbClr val="1750EB"/>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1750EB"/>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count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when </a:t>
            </a:r>
            <a:r>
              <a:rPr b="1" lang="fr-FR" sz="1100">
                <a:solidFill>
                  <a:srgbClr val="080808"/>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uriMatcher</a:t>
            </a:r>
            <a:r>
              <a:rPr b="1" lang="fr-FR" sz="1100">
                <a:solidFill>
                  <a:srgbClr val="080808"/>
                </a:solidFill>
                <a:highlight>
                  <a:srgbClr val="FFFFFF"/>
                </a:highlight>
                <a:latin typeface="Courier New"/>
                <a:ea typeface="Courier New"/>
                <a:cs typeface="Courier New"/>
                <a:sym typeface="Courier New"/>
              </a:rPr>
              <a:t>!!.match(uri))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uriCode </a:t>
            </a:r>
            <a:r>
              <a:rPr b="1" lang="fr-FR" sz="1100">
                <a:solidFill>
                  <a:srgbClr val="080808"/>
                </a:solidFill>
                <a:highlight>
                  <a:srgbClr val="FFFFFF"/>
                </a:highlight>
                <a:latin typeface="Courier New"/>
                <a:ea typeface="Courier New"/>
                <a:cs typeface="Courier New"/>
                <a:sym typeface="Courier New"/>
              </a:rPr>
              <a:t>-&gt; </a:t>
            </a:r>
            <a:r>
              <a:rPr b="1" lang="fr-FR" sz="1100">
                <a:solidFill>
                  <a:srgbClr val="871094"/>
                </a:solidFill>
                <a:highlight>
                  <a:srgbClr val="FFFFFF"/>
                </a:highlight>
                <a:latin typeface="Courier New"/>
                <a:ea typeface="Courier New"/>
                <a:cs typeface="Courier New"/>
                <a:sym typeface="Courier New"/>
              </a:rPr>
              <a:t>db</a:t>
            </a:r>
            <a:r>
              <a:rPr b="1" lang="fr-FR" sz="1100">
                <a:solidFill>
                  <a:srgbClr val="080808"/>
                </a:solidFill>
                <a:highlight>
                  <a:srgbClr val="FFFFFF"/>
                </a:highlight>
                <a:latin typeface="Courier New"/>
                <a:ea typeface="Courier New"/>
                <a:cs typeface="Courier New"/>
                <a:sym typeface="Courier New"/>
              </a:rPr>
              <a:t>!!.delete(</a:t>
            </a:r>
            <a:r>
              <a:rPr b="1" lang="fr-FR" sz="1100">
                <a:solidFill>
                  <a:srgbClr val="871094"/>
                </a:solidFill>
                <a:highlight>
                  <a:srgbClr val="FFFFFF"/>
                </a:highlight>
                <a:latin typeface="Courier New"/>
                <a:ea typeface="Courier New"/>
                <a:cs typeface="Courier New"/>
                <a:sym typeface="Courier New"/>
              </a:rPr>
              <a:t>TABLE_NAME</a:t>
            </a:r>
            <a:r>
              <a:rPr b="1" lang="fr-FR" sz="1100">
                <a:solidFill>
                  <a:srgbClr val="080808"/>
                </a:solidFill>
                <a:highlight>
                  <a:srgbClr val="FFFFFF"/>
                </a:highlight>
                <a:latin typeface="Courier New"/>
                <a:ea typeface="Courier New"/>
                <a:cs typeface="Courier New"/>
                <a:sym typeface="Courier New"/>
              </a:rPr>
              <a:t>, selection, selectionArgs)</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else </a:t>
            </a:r>
            <a:r>
              <a:rPr b="1" lang="fr-FR" sz="1100">
                <a:solidFill>
                  <a:srgbClr val="080808"/>
                </a:solidFill>
                <a:highlight>
                  <a:srgbClr val="FFFFFF"/>
                </a:highlight>
                <a:latin typeface="Courier New"/>
                <a:ea typeface="Courier New"/>
                <a:cs typeface="Courier New"/>
                <a:sym typeface="Courier New"/>
              </a:rPr>
              <a:t>-&gt; </a:t>
            </a:r>
            <a:r>
              <a:rPr b="1" lang="fr-FR" sz="1100">
                <a:solidFill>
                  <a:srgbClr val="0033B3"/>
                </a:solidFill>
                <a:highlight>
                  <a:srgbClr val="FFFFFF"/>
                </a:highlight>
                <a:latin typeface="Courier New"/>
                <a:ea typeface="Courier New"/>
                <a:cs typeface="Courier New"/>
                <a:sym typeface="Courier New"/>
              </a:rPr>
              <a:t>throw </a:t>
            </a:r>
            <a:r>
              <a:rPr b="1" lang="fr-FR" sz="1100">
                <a:solidFill>
                  <a:srgbClr val="080808"/>
                </a:solidFill>
                <a:highlight>
                  <a:srgbClr val="FFFFFF"/>
                </a:highlight>
                <a:latin typeface="Courier New"/>
                <a:ea typeface="Courier New"/>
                <a:cs typeface="Courier New"/>
                <a:sym typeface="Courier New"/>
              </a:rPr>
              <a:t>IllegalArgumentException(</a:t>
            </a:r>
            <a:r>
              <a:rPr b="1" lang="fr-FR" sz="1100">
                <a:solidFill>
                  <a:srgbClr val="067D17"/>
                </a:solidFill>
                <a:highlight>
                  <a:srgbClr val="FFFFFF"/>
                </a:highlight>
                <a:latin typeface="Courier New"/>
                <a:ea typeface="Courier New"/>
                <a:cs typeface="Courier New"/>
                <a:sym typeface="Courier New"/>
              </a:rPr>
              <a:t>"Unknown URI </a:t>
            </a:r>
            <a:r>
              <a:rPr b="1" lang="fr-FR" sz="1100">
                <a:solidFill>
                  <a:srgbClr val="0037A6"/>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uri</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871094"/>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contentResolver</a:t>
            </a:r>
            <a:r>
              <a:rPr b="1" lang="fr-FR" sz="1100">
                <a:solidFill>
                  <a:srgbClr val="080808"/>
                </a:solidFill>
                <a:highlight>
                  <a:srgbClr val="FFFFFF"/>
                </a:highlight>
                <a:latin typeface="Courier New"/>
                <a:ea typeface="Courier New"/>
                <a:cs typeface="Courier New"/>
                <a:sym typeface="Courier New"/>
              </a:rPr>
              <a:t>.notifyChange(uri,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return </a:t>
            </a:r>
            <a:r>
              <a:rPr b="1" lang="fr-FR" sz="1100">
                <a:solidFill>
                  <a:schemeClr val="dk1"/>
                </a:solidFill>
                <a:highlight>
                  <a:srgbClr val="FFFFFF"/>
                </a:highlight>
                <a:latin typeface="Courier New"/>
                <a:ea typeface="Courier New"/>
                <a:cs typeface="Courier New"/>
                <a:sym typeface="Courier New"/>
              </a:rPr>
              <a:t>count</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a:p>
        </p:txBody>
      </p:sp>
      <p:sp>
        <p:nvSpPr>
          <p:cNvPr id="1288" name="Google Shape;1288;g220a4a3572b_0_417"/>
          <p:cNvSpPr txBox="1"/>
          <p:nvPr/>
        </p:nvSpPr>
        <p:spPr>
          <a:xfrm>
            <a:off x="5519975" y="1932175"/>
            <a:ext cx="5695500" cy="3909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private var </a:t>
            </a:r>
            <a:r>
              <a:rPr b="1" lang="fr-FR" sz="1100">
                <a:solidFill>
                  <a:srgbClr val="871094"/>
                </a:solidFill>
                <a:highlight>
                  <a:srgbClr val="FFFFFF"/>
                </a:highlight>
                <a:latin typeface="Courier New"/>
                <a:ea typeface="Courier New"/>
                <a:cs typeface="Courier New"/>
                <a:sym typeface="Courier New"/>
              </a:rPr>
              <a:t>db</a:t>
            </a: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SQLiteDatabase</a:t>
            </a:r>
            <a:r>
              <a:rPr b="1" lang="fr-FR" sz="1100">
                <a:solidFill>
                  <a:srgbClr val="080808"/>
                </a:solidFill>
                <a:highlight>
                  <a:srgbClr val="FFFFFF"/>
                </a:highlight>
                <a:latin typeface="Courier New"/>
                <a:ea typeface="Courier New"/>
                <a:cs typeface="Courier New"/>
                <a:sym typeface="Courier New"/>
              </a:rPr>
              <a:t>? = </a:t>
            </a:r>
            <a:r>
              <a:rPr b="1" lang="fr-FR" sz="1100">
                <a:solidFill>
                  <a:srgbClr val="0033B3"/>
                </a:solidFill>
                <a:highlight>
                  <a:srgbClr val="FFFFFF"/>
                </a:highlight>
                <a:latin typeface="Courier New"/>
                <a:ea typeface="Courier New"/>
                <a:cs typeface="Courier New"/>
                <a:sym typeface="Courier New"/>
              </a:rPr>
              <a:t>null</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   </a:t>
            </a:r>
            <a:r>
              <a:rPr b="1" i="1" lang="fr-FR" sz="1100">
                <a:solidFill>
                  <a:srgbClr val="8C8C8C"/>
                </a:solidFill>
                <a:highlight>
                  <a:srgbClr val="FFFFFF"/>
                </a:highlight>
                <a:latin typeface="Courier New"/>
                <a:ea typeface="Courier New"/>
                <a:cs typeface="Courier New"/>
                <a:sym typeface="Courier New"/>
              </a:rPr>
              <a:t>// creating a database</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private class </a:t>
            </a:r>
            <a:r>
              <a:rPr b="1" lang="fr-FR" sz="1100">
                <a:solidFill>
                  <a:schemeClr val="dk1"/>
                </a:solidFill>
                <a:highlight>
                  <a:srgbClr val="FFFFFF"/>
                </a:highlight>
                <a:latin typeface="Courier New"/>
                <a:ea typeface="Courier New"/>
                <a:cs typeface="Courier New"/>
                <a:sym typeface="Courier New"/>
              </a:rPr>
              <a:t>DatabaseHelper  </a:t>
            </a:r>
            <a:r>
              <a:rPr b="1" i="1" lang="fr-FR" sz="1100">
                <a:solidFill>
                  <a:srgbClr val="8C8C8C"/>
                </a:solidFill>
                <a:highlight>
                  <a:srgbClr val="FFFFFF"/>
                </a:highlight>
                <a:latin typeface="Courier New"/>
                <a:ea typeface="Courier New"/>
                <a:cs typeface="Courier New"/>
                <a:sym typeface="Courier New"/>
              </a:rPr>
              <a:t>// defining a constructor</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internal constructor</a:t>
            </a:r>
            <a:r>
              <a:rPr b="1" lang="fr-FR" sz="1100">
                <a:solidFill>
                  <a:srgbClr val="080808"/>
                </a:solidFill>
                <a:highlight>
                  <a:srgbClr val="FFFFFF"/>
                </a:highlight>
                <a:latin typeface="Courier New"/>
                <a:ea typeface="Courier New"/>
                <a:cs typeface="Courier New"/>
                <a:sym typeface="Courier New"/>
              </a:rPr>
              <a:t>(context: </a:t>
            </a:r>
            <a:r>
              <a:rPr b="1" lang="fr-FR" sz="1100">
                <a:solidFill>
                  <a:schemeClr val="dk1"/>
                </a:solidFill>
                <a:highlight>
                  <a:srgbClr val="FFFFFF"/>
                </a:highlight>
                <a:latin typeface="Courier New"/>
                <a:ea typeface="Courier New"/>
                <a:cs typeface="Courier New"/>
                <a:sym typeface="Courier New"/>
              </a:rPr>
              <a:t>Context</a:t>
            </a:r>
            <a:r>
              <a:rPr b="1" lang="fr-FR" sz="1100">
                <a:solidFill>
                  <a:srgbClr val="080808"/>
                </a:solidFill>
                <a:highlight>
                  <a:srgbClr val="FFFFFF"/>
                </a:highlight>
                <a:latin typeface="Courier New"/>
                <a:ea typeface="Courier New"/>
                <a:cs typeface="Courier New"/>
                <a:sym typeface="Courier New"/>
              </a:rPr>
              <a:t>?) : SQLiteOpenHelper(</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context,</a:t>
            </a:r>
            <a:r>
              <a:rPr b="1" lang="fr-FR" sz="1100">
                <a:solidFill>
                  <a:srgbClr val="871094"/>
                </a:solidFill>
                <a:highlight>
                  <a:srgbClr val="FFFFFF"/>
                </a:highlight>
                <a:latin typeface="Courier New"/>
                <a:ea typeface="Courier New"/>
                <a:cs typeface="Courier New"/>
                <a:sym typeface="Courier New"/>
              </a:rPr>
              <a:t>DATABASE_NAME</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DATABASE_VERSION</a:t>
            </a:r>
            <a:endParaRPr b="1" sz="1100">
              <a:solidFill>
                <a:srgbClr val="871094"/>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871094"/>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i="1" lang="fr-FR" sz="1100">
                <a:solidFill>
                  <a:srgbClr val="8C8C8C"/>
                </a:solidFill>
                <a:highlight>
                  <a:srgbClr val="FFFFFF"/>
                </a:highlight>
                <a:latin typeface="Courier New"/>
                <a:ea typeface="Courier New"/>
                <a:cs typeface="Courier New"/>
                <a:sym typeface="Courier New"/>
              </a:rPr>
              <a:t>// creating a table in the database</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onCreate</a:t>
            </a:r>
            <a:r>
              <a:rPr b="1" lang="fr-FR" sz="1100">
                <a:solidFill>
                  <a:srgbClr val="080808"/>
                </a:solidFill>
                <a:highlight>
                  <a:srgbClr val="FFFFFF"/>
                </a:highlight>
                <a:latin typeface="Courier New"/>
                <a:ea typeface="Courier New"/>
                <a:cs typeface="Courier New"/>
                <a:sym typeface="Courier New"/>
              </a:rPr>
              <a:t>(db: </a:t>
            </a:r>
            <a:r>
              <a:rPr b="1" lang="fr-FR" sz="1100">
                <a:solidFill>
                  <a:schemeClr val="dk1"/>
                </a:solidFill>
                <a:highlight>
                  <a:srgbClr val="FFFFFF"/>
                </a:highlight>
                <a:latin typeface="Courier New"/>
                <a:ea typeface="Courier New"/>
                <a:cs typeface="Courier New"/>
                <a:sym typeface="Courier New"/>
              </a:rPr>
              <a:t>SQLiteDatabase</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db.execSQL(</a:t>
            </a:r>
            <a:r>
              <a:rPr b="1" lang="fr-FR" sz="1100">
                <a:solidFill>
                  <a:srgbClr val="871094"/>
                </a:solidFill>
                <a:highlight>
                  <a:srgbClr val="FFFFFF"/>
                </a:highlight>
                <a:latin typeface="Courier New"/>
                <a:ea typeface="Courier New"/>
                <a:cs typeface="Courier New"/>
                <a:sym typeface="Courier New"/>
              </a:rPr>
              <a:t>CREATE_DB_TABLE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override fun </a:t>
            </a:r>
            <a:r>
              <a:rPr b="1" lang="fr-FR" sz="1100">
                <a:solidFill>
                  <a:srgbClr val="00627A"/>
                </a:solidFill>
                <a:highlight>
                  <a:srgbClr val="FFFFFF"/>
                </a:highlight>
                <a:latin typeface="Courier New"/>
                <a:ea typeface="Courier New"/>
                <a:cs typeface="Courier New"/>
                <a:sym typeface="Courier New"/>
              </a:rPr>
              <a:t>onUpgrade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db: </a:t>
            </a:r>
            <a:r>
              <a:rPr b="1" lang="fr-FR" sz="1100">
                <a:solidFill>
                  <a:schemeClr val="dk1"/>
                </a:solidFill>
                <a:highlight>
                  <a:srgbClr val="FFFFFF"/>
                </a:highlight>
                <a:latin typeface="Courier New"/>
                <a:ea typeface="Courier New"/>
                <a:cs typeface="Courier New"/>
                <a:sym typeface="Courier New"/>
              </a:rPr>
              <a:t>SQLiteDatabase</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oldVersion: </a:t>
            </a:r>
            <a:r>
              <a:rPr b="1" lang="fr-FR" sz="1100">
                <a:solidFill>
                  <a:schemeClr val="dk1"/>
                </a:solidFill>
                <a:highlight>
                  <a:srgbClr val="FFFFFF"/>
                </a:highlight>
                <a:latin typeface="Courier New"/>
                <a:ea typeface="Courier New"/>
                <a:cs typeface="Courier New"/>
                <a:sym typeface="Courier New"/>
              </a:rPr>
              <a:t>Int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newVersion: </a:t>
            </a:r>
            <a:r>
              <a:rPr b="1" lang="fr-FR" sz="1100">
                <a:solidFill>
                  <a:schemeClr val="dk1"/>
                </a:solidFill>
                <a:highlight>
                  <a:srgbClr val="FFFFFF"/>
                </a:highlight>
                <a:latin typeface="Courier New"/>
                <a:ea typeface="Courier New"/>
                <a:cs typeface="Courier New"/>
                <a:sym typeface="Courier New"/>
              </a:rPr>
              <a:t>Int</a:t>
            </a:r>
            <a:endParaRPr b="1"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chemeClr val="dk1"/>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 {</a:t>
            </a:r>
            <a:endParaRPr b="1" i="1" sz="1100">
              <a:solidFill>
                <a:srgbClr val="8C8C8C"/>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i="1" lang="fr-FR" sz="1100">
                <a:solidFill>
                  <a:srgbClr val="8C8C8C"/>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db.execSQL(</a:t>
            </a:r>
            <a:r>
              <a:rPr b="1" lang="fr-FR" sz="1100">
                <a:solidFill>
                  <a:srgbClr val="067D17"/>
                </a:solidFill>
                <a:highlight>
                  <a:srgbClr val="FFFFFF"/>
                </a:highlight>
                <a:latin typeface="Courier New"/>
                <a:ea typeface="Courier New"/>
                <a:cs typeface="Courier New"/>
                <a:sym typeface="Courier New"/>
              </a:rPr>
              <a:t>"</a:t>
            </a:r>
            <a:r>
              <a:rPr b="1" lang="fr-FR" sz="1100">
                <a:solidFill>
                  <a:srgbClr val="067D17"/>
                </a:solidFill>
                <a:highlight>
                  <a:srgbClr val="EDFCED"/>
                </a:highlight>
                <a:latin typeface="Courier New"/>
                <a:ea typeface="Courier New"/>
                <a:cs typeface="Courier New"/>
                <a:sym typeface="Courier New"/>
              </a:rPr>
              <a:t>DROP TABLE IF EXISTS </a:t>
            </a:r>
            <a:r>
              <a:rPr b="1" lang="fr-FR" sz="1100">
                <a:solidFill>
                  <a:srgbClr val="0037A6"/>
                </a:solidFill>
                <a:highlight>
                  <a:srgbClr val="FFFFFF"/>
                </a:highlight>
                <a:latin typeface="Courier New"/>
                <a:ea typeface="Courier New"/>
                <a:cs typeface="Courier New"/>
                <a:sym typeface="Courier New"/>
              </a:rPr>
              <a:t>$</a:t>
            </a:r>
            <a:r>
              <a:rPr b="1" lang="fr-FR" sz="1100">
                <a:solidFill>
                  <a:srgbClr val="871094"/>
                </a:solidFill>
                <a:highlight>
                  <a:srgbClr val="FFFFFF"/>
                </a:highlight>
                <a:latin typeface="Courier New"/>
                <a:ea typeface="Courier New"/>
                <a:cs typeface="Courier New"/>
                <a:sym typeface="Courier New"/>
              </a:rPr>
              <a:t>TABLE_NAME</a:t>
            </a:r>
            <a:r>
              <a:rPr b="1" lang="fr-FR" sz="1100">
                <a:solidFill>
                  <a:schemeClr val="dk1"/>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onCreate(db)</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a:t>
            </a:r>
            <a:endParaRPr b="1"/>
          </a:p>
        </p:txBody>
      </p:sp>
      <p:sp>
        <p:nvSpPr>
          <p:cNvPr id="1289" name="Google Shape;1289;g220a4a3572b_0_417"/>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3</a:t>
            </a:r>
            <a:endParaRPr/>
          </a:p>
        </p:txBody>
      </p:sp>
      <p:sp>
        <p:nvSpPr>
          <p:cNvPr id="1290" name="Google Shape;1290;g220a4a3572b_0_417"/>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Partager des données entre deux applications</a:t>
            </a:r>
            <a:endParaRPr sz="1500"/>
          </a:p>
          <a:p>
            <a:pPr indent="0" lvl="0" marL="0" rtl="0" algn="l">
              <a:lnSpc>
                <a:spcPct val="90000"/>
              </a:lnSpc>
              <a:spcBef>
                <a:spcPts val="0"/>
              </a:spcBef>
              <a:spcAft>
                <a:spcPts val="0"/>
              </a:spcAft>
              <a:buClr>
                <a:schemeClr val="dk1"/>
              </a:buClr>
              <a:buSzPts val="1100"/>
              <a:buNone/>
            </a:pPr>
            <a:r>
              <a:t/>
            </a:r>
            <a:endParaRPr sz="1500"/>
          </a:p>
          <a:p>
            <a:pPr indent="0" lvl="0" marL="0" rtl="0" algn="l">
              <a:lnSpc>
                <a:spcPct val="90000"/>
              </a:lnSpc>
              <a:spcBef>
                <a:spcPts val="0"/>
              </a:spcBef>
              <a:spcAft>
                <a:spcPts val="0"/>
              </a:spcAft>
              <a:buClr>
                <a:srgbClr val="FF7800"/>
              </a:buClr>
              <a:buSzPts val="1600"/>
              <a:buNone/>
            </a:pPr>
            <a:r>
              <a:t/>
            </a:r>
            <a:endParaRPr sz="15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g220a4a3572b_0_384"/>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7800"/>
              </a:buClr>
              <a:buSzPts val="1600"/>
              <a:buNone/>
            </a:pPr>
            <a:r>
              <a:rPr lang="fr-FR"/>
              <a:t>Content Provider</a:t>
            </a:r>
            <a:endParaRPr/>
          </a:p>
        </p:txBody>
      </p:sp>
      <p:sp>
        <p:nvSpPr>
          <p:cNvPr id="1296" name="Google Shape;1296;g220a4a3572b_0_384"/>
          <p:cNvSpPr txBox="1"/>
          <p:nvPr/>
        </p:nvSpPr>
        <p:spPr>
          <a:xfrm>
            <a:off x="736100" y="1990725"/>
            <a:ext cx="226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97" name="Google Shape;1297;g220a4a3572b_0_384"/>
          <p:cNvSpPr txBox="1"/>
          <p:nvPr/>
        </p:nvSpPr>
        <p:spPr>
          <a:xfrm>
            <a:off x="911750" y="2082725"/>
            <a:ext cx="16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98" name="Google Shape;1298;g220a4a3572b_0_384"/>
          <p:cNvSpPr txBox="1"/>
          <p:nvPr/>
        </p:nvSpPr>
        <p:spPr>
          <a:xfrm>
            <a:off x="5310900" y="2300525"/>
            <a:ext cx="5536500" cy="1031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&lt;</a:t>
            </a:r>
            <a:r>
              <a:rPr b="1" lang="fr-FR" sz="1100">
                <a:solidFill>
                  <a:srgbClr val="0033B3"/>
                </a:solidFill>
                <a:highlight>
                  <a:srgbClr val="FFFFFF"/>
                </a:highlight>
                <a:latin typeface="Courier New"/>
                <a:ea typeface="Courier New"/>
                <a:cs typeface="Courier New"/>
                <a:sym typeface="Courier New"/>
              </a:rPr>
              <a:t>provider</a:t>
            </a:r>
            <a:endParaRPr b="1" sz="1100">
              <a:solidFill>
                <a:srgbClr val="0033B3"/>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033B3"/>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android</a:t>
            </a:r>
            <a:r>
              <a:rPr b="1" lang="fr-FR" sz="1100">
                <a:solidFill>
                  <a:srgbClr val="174AD4"/>
                </a:solidFill>
                <a:highlight>
                  <a:srgbClr val="FFFFFF"/>
                </a:highlight>
                <a:latin typeface="Courier New"/>
                <a:ea typeface="Courier New"/>
                <a:cs typeface="Courier New"/>
                <a:sym typeface="Courier New"/>
              </a:rPr>
              <a:t>:name</a:t>
            </a:r>
            <a:r>
              <a:rPr b="1" lang="fr-FR" sz="1100">
                <a:solidFill>
                  <a:srgbClr val="067D17"/>
                </a:solidFill>
                <a:highlight>
                  <a:srgbClr val="FFFFFF"/>
                </a:highlight>
                <a:latin typeface="Courier New"/>
                <a:ea typeface="Courier New"/>
                <a:cs typeface="Courier New"/>
                <a:sym typeface="Courier New"/>
              </a:rPr>
              <a:t>="com.example.myapplication.MyContentProvider"</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android</a:t>
            </a:r>
            <a:r>
              <a:rPr b="1" lang="fr-FR" sz="1100">
                <a:solidFill>
                  <a:srgbClr val="174AD4"/>
                </a:solidFill>
                <a:highlight>
                  <a:srgbClr val="FFFFFF"/>
                </a:highlight>
                <a:latin typeface="Courier New"/>
                <a:ea typeface="Courier New"/>
                <a:cs typeface="Courier New"/>
                <a:sym typeface="Courier New"/>
              </a:rPr>
              <a:t>:authorities</a:t>
            </a:r>
            <a:r>
              <a:rPr b="1" lang="fr-FR" sz="1100">
                <a:solidFill>
                  <a:srgbClr val="067D17"/>
                </a:solidFill>
                <a:highlight>
                  <a:srgbClr val="FFFFFF"/>
                </a:highlight>
                <a:latin typeface="Courier New"/>
                <a:ea typeface="Courier New"/>
                <a:cs typeface="Courier New"/>
                <a:sym typeface="Courier New"/>
              </a:rPr>
              <a:t>="com.example.myapplication.provider"</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android</a:t>
            </a:r>
            <a:r>
              <a:rPr b="1" lang="fr-FR" sz="1100">
                <a:solidFill>
                  <a:srgbClr val="174AD4"/>
                </a:solidFill>
                <a:highlight>
                  <a:srgbClr val="FFFFFF"/>
                </a:highlight>
                <a:latin typeface="Courier New"/>
                <a:ea typeface="Courier New"/>
                <a:cs typeface="Courier New"/>
                <a:sym typeface="Courier New"/>
              </a:rPr>
              <a:t>:enabled</a:t>
            </a:r>
            <a:r>
              <a:rPr b="1" lang="fr-FR" sz="1100">
                <a:solidFill>
                  <a:srgbClr val="067D17"/>
                </a:solidFill>
                <a:highlight>
                  <a:srgbClr val="FFFFFF"/>
                </a:highlight>
                <a:latin typeface="Courier New"/>
                <a:ea typeface="Courier New"/>
                <a:cs typeface="Courier New"/>
                <a:sym typeface="Courier New"/>
              </a:rPr>
              <a:t>="true"</a:t>
            </a:r>
            <a:endParaRPr b="1" sz="11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871094"/>
                </a:solidFill>
                <a:highlight>
                  <a:srgbClr val="FFFFFF"/>
                </a:highlight>
                <a:latin typeface="Courier New"/>
                <a:ea typeface="Courier New"/>
                <a:cs typeface="Courier New"/>
                <a:sym typeface="Courier New"/>
              </a:rPr>
              <a:t>android</a:t>
            </a:r>
            <a:r>
              <a:rPr b="1" lang="fr-FR" sz="1100">
                <a:solidFill>
                  <a:srgbClr val="174AD4"/>
                </a:solidFill>
                <a:highlight>
                  <a:srgbClr val="FFFFFF"/>
                </a:highlight>
                <a:latin typeface="Courier New"/>
                <a:ea typeface="Courier New"/>
                <a:cs typeface="Courier New"/>
                <a:sym typeface="Courier New"/>
              </a:rPr>
              <a:t>:exported</a:t>
            </a:r>
            <a:r>
              <a:rPr b="1" lang="fr-FR" sz="1100">
                <a:solidFill>
                  <a:srgbClr val="067D17"/>
                </a:solidFill>
                <a:highlight>
                  <a:srgbClr val="FFFFFF"/>
                </a:highlight>
                <a:latin typeface="Courier New"/>
                <a:ea typeface="Courier New"/>
                <a:cs typeface="Courier New"/>
                <a:sym typeface="Courier New"/>
              </a:rPr>
              <a:t>="true"</a:t>
            </a:r>
            <a:r>
              <a:rPr b="1" lang="fr-FR" sz="1100">
                <a:solidFill>
                  <a:srgbClr val="080808"/>
                </a:solidFill>
                <a:highlight>
                  <a:srgbClr val="FFFFFF"/>
                </a:highlight>
                <a:latin typeface="Courier New"/>
                <a:ea typeface="Courier New"/>
                <a:cs typeface="Courier New"/>
                <a:sym typeface="Courier New"/>
              </a:rPr>
              <a:t>/&gt;</a:t>
            </a:r>
            <a:endParaRPr b="1"/>
          </a:p>
        </p:txBody>
      </p:sp>
      <p:sp>
        <p:nvSpPr>
          <p:cNvPr id="1299" name="Google Shape;1299;g220a4a3572b_0_384"/>
          <p:cNvSpPr txBox="1"/>
          <p:nvPr/>
        </p:nvSpPr>
        <p:spPr>
          <a:xfrm>
            <a:off x="819750" y="1974000"/>
            <a:ext cx="443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00" name="Google Shape;1300;g220a4a3572b_0_384"/>
          <p:cNvSpPr txBox="1"/>
          <p:nvPr/>
        </p:nvSpPr>
        <p:spPr>
          <a:xfrm>
            <a:off x="749900" y="1965625"/>
            <a:ext cx="4435500" cy="153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Pour utiliser le ContentProvider il faut l’ajouter dans le fichier AndroidManifest aussi.</a:t>
            </a:r>
            <a:endParaRPr sz="1300"/>
          </a:p>
          <a:p>
            <a:pPr indent="0" lvl="0" marL="0" rtl="0" algn="l">
              <a:lnSpc>
                <a:spcPct val="115000"/>
              </a:lnSpc>
              <a:spcBef>
                <a:spcPts val="0"/>
              </a:spcBef>
              <a:spcAft>
                <a:spcPts val="0"/>
              </a:spcAft>
              <a:buNone/>
            </a:pPr>
            <a:r>
              <a:rPr lang="fr-FR" sz="1300">
                <a:solidFill>
                  <a:schemeClr val="dk1"/>
                </a:solidFill>
              </a:rPr>
              <a:t>Le projet actuel partage la valeur de </a:t>
            </a:r>
            <a:r>
              <a:rPr b="1" lang="fr-FR" sz="1300">
                <a:solidFill>
                  <a:schemeClr val="dk1"/>
                </a:solidFill>
              </a:rPr>
              <a:t>title</a:t>
            </a:r>
            <a:r>
              <a:rPr lang="fr-FR" sz="1300">
                <a:solidFill>
                  <a:schemeClr val="dk1"/>
                </a:solidFill>
              </a:rPr>
              <a:t> avec une deuxième application.</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FR" sz="1300">
                <a:solidFill>
                  <a:schemeClr val="dk1"/>
                </a:solidFill>
              </a:rPr>
              <a:t> </a:t>
            </a:r>
            <a:endParaRPr sz="1300">
              <a:solidFill>
                <a:schemeClr val="dk1"/>
              </a:solidFill>
            </a:endParaRPr>
          </a:p>
          <a:p>
            <a:pPr indent="0" lvl="0" marL="0" rtl="0" algn="l">
              <a:lnSpc>
                <a:spcPct val="115000"/>
              </a:lnSpc>
              <a:spcBef>
                <a:spcPts val="0"/>
              </a:spcBef>
              <a:spcAft>
                <a:spcPts val="0"/>
              </a:spcAft>
              <a:buNone/>
            </a:pPr>
            <a:r>
              <a:t/>
            </a:r>
            <a:endParaRPr sz="1300"/>
          </a:p>
        </p:txBody>
      </p:sp>
      <p:pic>
        <p:nvPicPr>
          <p:cNvPr id="1301" name="Google Shape;1301;g220a4a3572b_0_384"/>
          <p:cNvPicPr preferRelativeResize="0"/>
          <p:nvPr/>
        </p:nvPicPr>
        <p:blipFill>
          <a:blip r:embed="rId3">
            <a:alphaModFix/>
          </a:blip>
          <a:stretch>
            <a:fillRect/>
          </a:stretch>
        </p:blipFill>
        <p:spPr>
          <a:xfrm>
            <a:off x="5645425" y="3577225"/>
            <a:ext cx="5075100" cy="703171"/>
          </a:xfrm>
          <a:prstGeom prst="rect">
            <a:avLst/>
          </a:prstGeom>
          <a:noFill/>
          <a:ln>
            <a:noFill/>
          </a:ln>
        </p:spPr>
      </p:pic>
      <p:sp>
        <p:nvSpPr>
          <p:cNvPr id="1302" name="Google Shape;1302;g220a4a3572b_0_384"/>
          <p:cNvSpPr txBox="1"/>
          <p:nvPr/>
        </p:nvSpPr>
        <p:spPr>
          <a:xfrm>
            <a:off x="5954875" y="4260925"/>
            <a:ext cx="4240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1200"/>
              <a:t>L’exécution</a:t>
            </a:r>
            <a:endParaRPr sz="1200"/>
          </a:p>
        </p:txBody>
      </p:sp>
      <p:sp>
        <p:nvSpPr>
          <p:cNvPr id="1303" name="Google Shape;1303;g220a4a3572b_0_384"/>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3</a:t>
            </a:r>
            <a:endParaRPr/>
          </a:p>
        </p:txBody>
      </p:sp>
      <p:sp>
        <p:nvSpPr>
          <p:cNvPr id="1304" name="Google Shape;1304;g220a4a3572b_0_384"/>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Partager des données entre deux applications</a:t>
            </a:r>
            <a:endParaRPr sz="1500"/>
          </a:p>
          <a:p>
            <a:pPr indent="0" lvl="0" marL="0" rtl="0" algn="l">
              <a:lnSpc>
                <a:spcPct val="90000"/>
              </a:lnSpc>
              <a:spcBef>
                <a:spcPts val="0"/>
              </a:spcBef>
              <a:spcAft>
                <a:spcPts val="0"/>
              </a:spcAft>
              <a:buClr>
                <a:schemeClr val="dk1"/>
              </a:buClr>
              <a:buSzPts val="1100"/>
              <a:buNone/>
            </a:pPr>
            <a:r>
              <a:t/>
            </a:r>
            <a:endParaRPr sz="1500"/>
          </a:p>
          <a:p>
            <a:pPr indent="0" lvl="0" marL="0" rtl="0" algn="l">
              <a:lnSpc>
                <a:spcPct val="90000"/>
              </a:lnSpc>
              <a:spcBef>
                <a:spcPts val="0"/>
              </a:spcBef>
              <a:spcAft>
                <a:spcPts val="0"/>
              </a:spcAft>
              <a:buClr>
                <a:srgbClr val="FF7800"/>
              </a:buClr>
              <a:buSzPts val="1600"/>
              <a:buNone/>
            </a:pPr>
            <a:r>
              <a:t/>
            </a:r>
            <a:endParaRPr sz="15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g220a4a3572b_0_430"/>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7800"/>
              </a:buClr>
              <a:buSzPts val="1600"/>
              <a:buNone/>
            </a:pPr>
            <a:r>
              <a:rPr lang="fr-FR"/>
              <a:t>Le partage des données</a:t>
            </a:r>
            <a:endParaRPr/>
          </a:p>
        </p:txBody>
      </p:sp>
      <p:sp>
        <p:nvSpPr>
          <p:cNvPr id="1310" name="Google Shape;1310;g220a4a3572b_0_430"/>
          <p:cNvSpPr txBox="1"/>
          <p:nvPr/>
        </p:nvSpPr>
        <p:spPr>
          <a:xfrm>
            <a:off x="736100" y="1990725"/>
            <a:ext cx="226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11" name="Google Shape;1311;g220a4a3572b_0_430"/>
          <p:cNvSpPr txBox="1"/>
          <p:nvPr/>
        </p:nvSpPr>
        <p:spPr>
          <a:xfrm>
            <a:off x="911750" y="2082725"/>
            <a:ext cx="16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12" name="Google Shape;1312;g220a4a3572b_0_430"/>
          <p:cNvSpPr txBox="1"/>
          <p:nvPr/>
        </p:nvSpPr>
        <p:spPr>
          <a:xfrm>
            <a:off x="936825" y="2032550"/>
            <a:ext cx="5779200" cy="3063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findViewById&lt;</a:t>
            </a:r>
            <a:r>
              <a:rPr b="1" lang="fr-FR" sz="1100">
                <a:solidFill>
                  <a:schemeClr val="dk1"/>
                </a:solidFill>
                <a:highlight>
                  <a:srgbClr val="FFFFFF"/>
                </a:highlight>
                <a:latin typeface="Courier New"/>
                <a:ea typeface="Courier New"/>
                <a:cs typeface="Courier New"/>
                <a:sym typeface="Courier New"/>
              </a:rPr>
              <a:t>Button</a:t>
            </a:r>
            <a:r>
              <a:rPr b="1" lang="fr-FR" sz="1100">
                <a:solidFill>
                  <a:srgbClr val="080808"/>
                </a:solidFill>
                <a:highlight>
                  <a:srgbClr val="FFFFFF"/>
                </a:highlight>
                <a:latin typeface="Courier New"/>
                <a:ea typeface="Courier New"/>
                <a:cs typeface="Courier New"/>
                <a:sym typeface="Courier New"/>
              </a:rPr>
              <a:t>&gt;(</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id</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button</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.setOnClickListener({</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cursor </a:t>
            </a:r>
            <a:r>
              <a:rPr b="1" lang="fr-FR" sz="1100">
                <a:solidFill>
                  <a:srgbClr val="080808"/>
                </a:solidFill>
                <a:highlight>
                  <a:srgbClr val="FFFFFF"/>
                </a:highlight>
                <a:latin typeface="Courier New"/>
                <a:ea typeface="Courier New"/>
                <a:cs typeface="Courier New"/>
                <a:sym typeface="Courier New"/>
              </a:rPr>
              <a:t>= getContentResolver().query(</a:t>
            </a:r>
            <a:r>
              <a:rPr b="1" lang="fr-FR" sz="1100">
                <a:solidFill>
                  <a:schemeClr val="dk1"/>
                </a:solidFill>
                <a:highlight>
                  <a:srgbClr val="FFFFFF"/>
                </a:highlight>
                <a:latin typeface="Courier New"/>
                <a:ea typeface="Courier New"/>
                <a:cs typeface="Courier New"/>
                <a:sym typeface="Courier New"/>
              </a:rPr>
              <a:t>Uri</a:t>
            </a:r>
            <a:r>
              <a:rPr b="1" lang="fr-FR" sz="1100">
                <a:solidFill>
                  <a:srgbClr val="080808"/>
                </a:solidFill>
                <a:highlight>
                  <a:srgbClr val="FFFFFF"/>
                </a:highlight>
                <a:latin typeface="Courier New"/>
                <a:ea typeface="Courier New"/>
                <a:cs typeface="Courier New"/>
                <a:sym typeface="Courier New"/>
              </a:rPr>
              <a:t>.parse(</a:t>
            </a:r>
            <a:r>
              <a:rPr b="1" lang="fr-FR" sz="1100">
                <a:solidFill>
                  <a:srgbClr val="067D17"/>
                </a:solidFill>
                <a:highlight>
                  <a:srgbClr val="FFFFFF"/>
                </a:highlight>
                <a:latin typeface="Courier New"/>
                <a:ea typeface="Courier New"/>
                <a:cs typeface="Courier New"/>
                <a:sym typeface="Courier New"/>
              </a:rPr>
              <a:t>"content://com.example.myapplication.provider/products"</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if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cursor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null </a:t>
            </a:r>
            <a:r>
              <a:rPr b="1" lang="fr-FR" sz="1100">
                <a:solidFill>
                  <a:srgbClr val="080808"/>
                </a:solidFill>
                <a:highlight>
                  <a:srgbClr val="FFFFFF"/>
                </a:highlight>
                <a:latin typeface="Courier New"/>
                <a:ea typeface="Courier New"/>
                <a:cs typeface="Courier New"/>
                <a:sym typeface="Courier New"/>
              </a:rPr>
              <a:t>&amp;&amp; </a:t>
            </a:r>
            <a:r>
              <a:rPr b="1" lang="fr-FR" sz="1100">
                <a:solidFill>
                  <a:schemeClr val="dk1"/>
                </a:solidFill>
                <a:highlight>
                  <a:srgbClr val="FFFFFF"/>
                </a:highlight>
                <a:latin typeface="Courier New"/>
                <a:ea typeface="Courier New"/>
                <a:cs typeface="Courier New"/>
                <a:sym typeface="Courier New"/>
              </a:rPr>
              <a:t>cursor</a:t>
            </a:r>
            <a:r>
              <a:rPr b="1" lang="fr-FR" sz="1100">
                <a:solidFill>
                  <a:srgbClr val="080808"/>
                </a:solidFill>
                <a:highlight>
                  <a:srgbClr val="FFFFFF"/>
                </a:highlight>
                <a:latin typeface="Courier New"/>
                <a:ea typeface="Courier New"/>
                <a:cs typeface="Courier New"/>
                <a:sym typeface="Courier New"/>
              </a:rPr>
              <a:t>!!.moveToFirst())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val </a:t>
            </a:r>
            <a:r>
              <a:rPr b="1" lang="fr-FR" sz="1100">
                <a:solidFill>
                  <a:schemeClr val="dk1"/>
                </a:solidFill>
                <a:highlight>
                  <a:srgbClr val="FFFFFF"/>
                </a:highlight>
                <a:latin typeface="Courier New"/>
                <a:ea typeface="Courier New"/>
                <a:cs typeface="Courier New"/>
                <a:sym typeface="Courier New"/>
              </a:rPr>
              <a:t>strBuild </a:t>
            </a:r>
            <a:r>
              <a:rPr b="1" lang="fr-FR" sz="1100">
                <a:solidFill>
                  <a:srgbClr val="080808"/>
                </a:solidFill>
                <a:highlight>
                  <a:srgbClr val="FFFFFF"/>
                </a:highlight>
                <a:latin typeface="Courier New"/>
                <a:ea typeface="Courier New"/>
                <a:cs typeface="Courier New"/>
                <a:sym typeface="Courier New"/>
              </a:rPr>
              <a:t>= StringBuilder()</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while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cursor</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isAfterLast</a:t>
            </a: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strBuild</a:t>
            </a:r>
            <a:r>
              <a:rPr b="1" lang="fr-FR" sz="1100">
                <a:solidFill>
                  <a:srgbClr val="080808"/>
                </a:solidFill>
                <a:highlight>
                  <a:srgbClr val="FFFFFF"/>
                </a:highlight>
                <a:latin typeface="Courier New"/>
                <a:ea typeface="Courier New"/>
                <a:cs typeface="Courier New"/>
                <a:sym typeface="Courier New"/>
              </a:rPr>
              <a:t>.append(</a:t>
            </a:r>
            <a:r>
              <a:rPr b="1" lang="fr-FR" sz="1100">
                <a:solidFill>
                  <a:srgbClr val="067D17"/>
                </a:solidFill>
                <a:highlight>
                  <a:srgbClr val="FFFFFF"/>
                </a:highlight>
                <a:latin typeface="Courier New"/>
                <a:ea typeface="Courier New"/>
                <a:cs typeface="Courier New"/>
                <a:sym typeface="Courier New"/>
              </a:rPr>
              <a:t>""" </a:t>
            </a:r>
            <a:r>
              <a:rPr b="1" lang="fr-FR" sz="1100">
                <a:solidFill>
                  <a:srgbClr val="0037A6"/>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cursor</a:t>
            </a:r>
            <a:r>
              <a:rPr b="1" lang="fr-FR" sz="1100">
                <a:solidFill>
                  <a:srgbClr val="080808"/>
                </a:solidFill>
                <a:highlight>
                  <a:srgbClr val="FFFFFF"/>
                </a:highlight>
                <a:latin typeface="Courier New"/>
                <a:ea typeface="Courier New"/>
                <a:cs typeface="Courier New"/>
                <a:sym typeface="Courier New"/>
              </a:rPr>
              <a:t>.getString(</a:t>
            </a:r>
            <a:r>
              <a:rPr b="1" lang="fr-FR" sz="1100">
                <a:solidFill>
                  <a:schemeClr val="dk1"/>
                </a:solidFill>
                <a:highlight>
                  <a:srgbClr val="FFFFFF"/>
                </a:highlight>
                <a:latin typeface="Courier New"/>
                <a:ea typeface="Courier New"/>
                <a:cs typeface="Courier New"/>
                <a:sym typeface="Courier New"/>
              </a:rPr>
              <a:t>cursor</a:t>
            </a:r>
            <a:r>
              <a:rPr b="1" lang="fr-FR" sz="1100">
                <a:solidFill>
                  <a:srgbClr val="080808"/>
                </a:solidFill>
                <a:highlight>
                  <a:srgbClr val="FFFFFF"/>
                </a:highlight>
                <a:latin typeface="Courier New"/>
                <a:ea typeface="Courier New"/>
                <a:cs typeface="Courier New"/>
                <a:sym typeface="Courier New"/>
              </a:rPr>
              <a:t>.getColumnIndex(</a:t>
            </a:r>
            <a:r>
              <a:rPr b="1" lang="fr-FR" sz="1100">
                <a:solidFill>
                  <a:srgbClr val="067D17"/>
                </a:solidFill>
                <a:highlight>
                  <a:srgbClr val="FFFFFF"/>
                </a:highlight>
                <a:latin typeface="Courier New"/>
                <a:ea typeface="Courier New"/>
                <a:cs typeface="Courier New"/>
                <a:sym typeface="Courier New"/>
              </a:rPr>
              <a:t>"name"</a:t>
            </a:r>
            <a:r>
              <a:rPr b="1" lang="fr-FR" sz="1100">
                <a:solidFill>
                  <a:srgbClr val="080808"/>
                </a:solidFill>
                <a:highlight>
                  <a:srgbClr val="FFFFFF"/>
                </a:highlight>
                <a:latin typeface="Courier New"/>
                <a:ea typeface="Courier New"/>
                <a:cs typeface="Courier New"/>
                <a:sym typeface="Courier New"/>
              </a:rPr>
              <a:t>))</a:t>
            </a:r>
            <a:r>
              <a:rPr b="1" lang="fr-FR" sz="1100">
                <a:solidFill>
                  <a:srgbClr val="0037A6"/>
                </a:solidFill>
                <a:highlight>
                  <a:srgbClr val="FFFFFF"/>
                </a:highlight>
                <a:latin typeface="Courier New"/>
                <a:ea typeface="Courier New"/>
                <a:cs typeface="Courier New"/>
                <a:sym typeface="Courier New"/>
              </a:rPr>
              <a:t>}</a:t>
            </a:r>
            <a:r>
              <a:rPr b="1" lang="fr-FR" sz="1100">
                <a:solidFill>
                  <a:srgbClr val="067D17"/>
                </a:solidFill>
                <a:highlight>
                  <a:srgbClr val="FFFFFF"/>
                </a:highlight>
                <a:latin typeface="Courier New"/>
                <a:ea typeface="Courier New"/>
                <a:cs typeface="Courier New"/>
                <a:sym typeface="Courier New"/>
              </a:rPr>
              <a:t>"""</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00627A"/>
                </a:solidFill>
                <a:highlight>
                  <a:srgbClr val="FFFFFF"/>
                </a:highlight>
                <a:latin typeface="Courier New"/>
                <a:ea typeface="Courier New"/>
                <a:cs typeface="Courier New"/>
                <a:sym typeface="Courier New"/>
              </a:rPr>
              <a:t>trimIndent</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r>
              <a:rPr b="1" lang="fr-FR" sz="1100">
                <a:solidFill>
                  <a:schemeClr val="dk1"/>
                </a:solidFill>
                <a:highlight>
                  <a:srgbClr val="FFFFFF"/>
                </a:highlight>
                <a:latin typeface="Courier New"/>
                <a:ea typeface="Courier New"/>
                <a:cs typeface="Courier New"/>
                <a:sym typeface="Courier New"/>
              </a:rPr>
              <a:t>cursor</a:t>
            </a:r>
            <a:r>
              <a:rPr b="1" lang="fr-FR" sz="1100">
                <a:solidFill>
                  <a:srgbClr val="080808"/>
                </a:solidFill>
                <a:highlight>
                  <a:srgbClr val="FFFFFF"/>
                </a:highlight>
                <a:latin typeface="Courier New"/>
                <a:ea typeface="Courier New"/>
                <a:cs typeface="Courier New"/>
                <a:sym typeface="Courier New"/>
              </a:rPr>
              <a:t>.moveToNext()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((findViewById</a:t>
            </a:r>
            <a:r>
              <a:rPr b="1" lang="fr-FR" sz="1100">
                <a:solidFill>
                  <a:srgbClr val="808080"/>
                </a:solidFill>
                <a:highlight>
                  <a:srgbClr val="FFFFFF"/>
                </a:highlight>
                <a:latin typeface="Courier New"/>
                <a:ea typeface="Courier New"/>
                <a:cs typeface="Courier New"/>
                <a:sym typeface="Courier New"/>
              </a:rPr>
              <a:t>&lt;TextView&gt;</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R</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id</a:t>
            </a:r>
            <a:r>
              <a:rPr b="1" lang="fr-FR" sz="1100">
                <a:solidFill>
                  <a:srgbClr val="080808"/>
                </a:solidFill>
                <a:highlight>
                  <a:srgbClr val="FFFFFF"/>
                </a:highlight>
                <a:latin typeface="Courier New"/>
                <a:ea typeface="Courier New"/>
                <a:cs typeface="Courier New"/>
                <a:sym typeface="Courier New"/>
              </a:rPr>
              <a:t>.</a:t>
            </a:r>
            <a:r>
              <a:rPr b="1" i="1" lang="fr-FR" sz="1100">
                <a:solidFill>
                  <a:srgbClr val="871094"/>
                </a:solidFill>
                <a:highlight>
                  <a:srgbClr val="FFFFFF"/>
                </a:highlight>
                <a:latin typeface="Courier New"/>
                <a:ea typeface="Courier New"/>
                <a:cs typeface="Courier New"/>
                <a:sym typeface="Courier New"/>
              </a:rPr>
              <a:t>text</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as </a:t>
            </a:r>
            <a:r>
              <a:rPr b="1" lang="fr-FR" sz="1100">
                <a:solidFill>
                  <a:srgbClr val="080808"/>
                </a:solidFill>
                <a:highlight>
                  <a:srgbClr val="FFFFFF"/>
                </a:highlight>
                <a:latin typeface="Courier New"/>
                <a:ea typeface="Courier New"/>
                <a:cs typeface="Courier New"/>
                <a:sym typeface="Courier New"/>
              </a:rPr>
              <a:t>(</a:t>
            </a:r>
            <a:r>
              <a:rPr b="1" lang="fr-FR" sz="1100">
                <a:solidFill>
                  <a:schemeClr val="dk1"/>
                </a:solidFill>
                <a:highlight>
                  <a:srgbClr val="FFFFFF"/>
                </a:highlight>
                <a:latin typeface="Courier New"/>
                <a:ea typeface="Courier New"/>
                <a:cs typeface="Courier New"/>
                <a:sym typeface="Courier New"/>
              </a:rPr>
              <a:t>TextView</a:t>
            </a:r>
            <a:r>
              <a:rPr b="1" lang="fr-FR" sz="1100">
                <a:solidFill>
                  <a:srgbClr val="080808"/>
                </a:solidFill>
                <a:highlight>
                  <a:srgbClr val="FFFFFF"/>
                </a:highlight>
                <a:latin typeface="Courier New"/>
                <a:ea typeface="Courier New"/>
                <a:cs typeface="Courier New"/>
                <a:sym typeface="Courier New"/>
              </a:rPr>
              <a:t>)).setText(</a:t>
            </a:r>
            <a:r>
              <a:rPr b="1" lang="fr-FR" sz="1100">
                <a:solidFill>
                  <a:schemeClr val="dk1"/>
                </a:solidFill>
                <a:highlight>
                  <a:srgbClr val="FFFFFF"/>
                </a:highlight>
                <a:latin typeface="Courier New"/>
                <a:ea typeface="Courier New"/>
                <a:cs typeface="Courier New"/>
                <a:sym typeface="Courier New"/>
              </a:rPr>
              <a:t>strBuild</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a:p>
        </p:txBody>
      </p:sp>
      <p:pic>
        <p:nvPicPr>
          <p:cNvPr id="1313" name="Google Shape;1313;g220a4a3572b_0_430"/>
          <p:cNvPicPr preferRelativeResize="0"/>
          <p:nvPr/>
        </p:nvPicPr>
        <p:blipFill>
          <a:blip r:embed="rId3">
            <a:alphaModFix/>
          </a:blip>
          <a:stretch>
            <a:fillRect/>
          </a:stretch>
        </p:blipFill>
        <p:spPr>
          <a:xfrm>
            <a:off x="8139650" y="1990733"/>
            <a:ext cx="2724150" cy="1447800"/>
          </a:xfrm>
          <a:prstGeom prst="rect">
            <a:avLst/>
          </a:prstGeom>
          <a:noFill/>
          <a:ln>
            <a:noFill/>
          </a:ln>
        </p:spPr>
      </p:pic>
      <p:sp>
        <p:nvSpPr>
          <p:cNvPr id="1314" name="Google Shape;1314;g220a4a3572b_0_430"/>
          <p:cNvSpPr txBox="1"/>
          <p:nvPr/>
        </p:nvSpPr>
        <p:spPr>
          <a:xfrm>
            <a:off x="8422100" y="3260100"/>
            <a:ext cx="2232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1200"/>
              <a:t>l’exécution</a:t>
            </a:r>
            <a:endParaRPr sz="1200"/>
          </a:p>
        </p:txBody>
      </p:sp>
      <p:sp>
        <p:nvSpPr>
          <p:cNvPr id="1315" name="Google Shape;1315;g220a4a3572b_0_430"/>
          <p:cNvSpPr txBox="1"/>
          <p:nvPr/>
        </p:nvSpPr>
        <p:spPr>
          <a:xfrm>
            <a:off x="1104100" y="5227375"/>
            <a:ext cx="8204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La 2ème application reçoit les valeurs partagées par la première application en utilisant le </a:t>
            </a:r>
            <a:r>
              <a:rPr b="1" lang="fr-FR" sz="1300"/>
              <a:t>ContentProvider</a:t>
            </a:r>
            <a:endParaRPr b="1" sz="1300"/>
          </a:p>
        </p:txBody>
      </p:sp>
      <p:sp>
        <p:nvSpPr>
          <p:cNvPr id="1316" name="Google Shape;1316;g220a4a3572b_0_430"/>
          <p:cNvSpPr txBox="1"/>
          <p:nvPr/>
        </p:nvSpPr>
        <p:spPr>
          <a:xfrm>
            <a:off x="7393375" y="3713600"/>
            <a:ext cx="2724300" cy="785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la valeur enregistré dans la base de donnée de la première application</a:t>
            </a:r>
            <a:endParaRPr sz="1300"/>
          </a:p>
        </p:txBody>
      </p:sp>
      <p:cxnSp>
        <p:nvCxnSpPr>
          <p:cNvPr id="1317" name="Google Shape;1317;g220a4a3572b_0_430"/>
          <p:cNvCxnSpPr/>
          <p:nvPr/>
        </p:nvCxnSpPr>
        <p:spPr>
          <a:xfrm flipH="1" rot="10800000">
            <a:off x="7952800" y="3153350"/>
            <a:ext cx="267600" cy="451500"/>
          </a:xfrm>
          <a:prstGeom prst="straightConnector1">
            <a:avLst/>
          </a:prstGeom>
          <a:noFill/>
          <a:ln cap="flat" cmpd="sng" w="9525">
            <a:solidFill>
              <a:schemeClr val="dk2"/>
            </a:solidFill>
            <a:prstDash val="solid"/>
            <a:round/>
            <a:headEnd len="med" w="med" type="none"/>
            <a:tailEnd len="med" w="med" type="stealth"/>
          </a:ln>
        </p:spPr>
      </p:cxnSp>
      <p:sp>
        <p:nvSpPr>
          <p:cNvPr id="1318" name="Google Shape;1318;g220a4a3572b_0_430"/>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7800"/>
              </a:buClr>
              <a:buSzPts val="2000"/>
              <a:buFont typeface="Calibri"/>
              <a:buNone/>
            </a:pPr>
            <a:r>
              <a:rPr lang="fr-FR"/>
              <a:t>Activité 3</a:t>
            </a:r>
            <a:endParaRPr/>
          </a:p>
        </p:txBody>
      </p:sp>
      <p:sp>
        <p:nvSpPr>
          <p:cNvPr id="1319" name="Google Shape;1319;g220a4a3572b_0_430"/>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Partager des données entre deux applications</a:t>
            </a:r>
            <a:endParaRPr sz="1500"/>
          </a:p>
          <a:p>
            <a:pPr indent="0" lvl="0" marL="0" rtl="0" algn="l">
              <a:lnSpc>
                <a:spcPct val="90000"/>
              </a:lnSpc>
              <a:spcBef>
                <a:spcPts val="0"/>
              </a:spcBef>
              <a:spcAft>
                <a:spcPts val="0"/>
              </a:spcAft>
              <a:buClr>
                <a:schemeClr val="dk1"/>
              </a:buClr>
              <a:buSzPts val="1100"/>
              <a:buNone/>
            </a:pPr>
            <a:r>
              <a:t/>
            </a:r>
            <a:endParaRPr sz="1500"/>
          </a:p>
          <a:p>
            <a:pPr indent="0" lvl="0" marL="0" rtl="0" algn="l">
              <a:lnSpc>
                <a:spcPct val="90000"/>
              </a:lnSpc>
              <a:spcBef>
                <a:spcPts val="0"/>
              </a:spcBef>
              <a:spcAft>
                <a:spcPts val="0"/>
              </a:spcAft>
              <a:buClr>
                <a:srgbClr val="FF7800"/>
              </a:buClr>
              <a:buSzPts val="1600"/>
              <a:buNone/>
            </a:pPr>
            <a:r>
              <a:t/>
            </a:r>
            <a:endParaRPr sz="15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12"/>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59A1"/>
              </a:buClr>
              <a:buSzPts val="2400"/>
              <a:buNone/>
            </a:pPr>
            <a:r>
              <a:rPr lang="fr-FR"/>
              <a:t>Publier une application sur le store</a:t>
            </a:r>
            <a:endParaRPr/>
          </a:p>
        </p:txBody>
      </p:sp>
      <p:sp>
        <p:nvSpPr>
          <p:cNvPr id="1325" name="Google Shape;1325;p12"/>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Char char="•"/>
            </a:pPr>
            <a:r>
              <a:rPr lang="fr-FR" sz="1300">
                <a:solidFill>
                  <a:schemeClr val="dk1"/>
                </a:solidFill>
                <a:latin typeface="Arial"/>
                <a:ea typeface="Arial"/>
                <a:cs typeface="Arial"/>
                <a:sym typeface="Arial"/>
              </a:rPr>
              <a:t>Gérer des signatures et versions</a:t>
            </a:r>
            <a:endParaRPr sz="1300">
              <a:solidFill>
                <a:schemeClr val="dk1"/>
              </a:solidFill>
              <a:latin typeface="Arial"/>
              <a:ea typeface="Arial"/>
              <a:cs typeface="Arial"/>
              <a:sym typeface="Arial"/>
            </a:endParaRPr>
          </a:p>
          <a:p>
            <a:pPr indent="-330200" lvl="0" marL="457200" rtl="0" algn="l">
              <a:lnSpc>
                <a:spcPct val="100000"/>
              </a:lnSpc>
              <a:spcBef>
                <a:spcPts val="0"/>
              </a:spcBef>
              <a:spcAft>
                <a:spcPts val="0"/>
              </a:spcAft>
              <a:buSzPts val="1600"/>
              <a:buChar char="•"/>
            </a:pPr>
            <a:r>
              <a:rPr lang="fr-FR" sz="1300">
                <a:solidFill>
                  <a:schemeClr val="dk1"/>
                </a:solidFill>
                <a:latin typeface="Arial"/>
                <a:ea typeface="Arial"/>
                <a:cs typeface="Arial"/>
                <a:sym typeface="Arial"/>
              </a:rPr>
              <a:t>Publier d’une application sur le Play store</a:t>
            </a:r>
            <a:endParaRPr sz="1300">
              <a:solidFill>
                <a:schemeClr val="dk1"/>
              </a:solidFill>
              <a:latin typeface="Arial"/>
              <a:ea typeface="Arial"/>
              <a:cs typeface="Arial"/>
              <a:sym typeface="Arial"/>
            </a:endParaRPr>
          </a:p>
          <a:p>
            <a:pPr indent="-330200" lvl="0" marL="457200" rtl="0" algn="l">
              <a:lnSpc>
                <a:spcPct val="100000"/>
              </a:lnSpc>
              <a:spcBef>
                <a:spcPts val="0"/>
              </a:spcBef>
              <a:spcAft>
                <a:spcPts val="0"/>
              </a:spcAft>
              <a:buSzPts val="1600"/>
              <a:buChar char="•"/>
            </a:pPr>
            <a:r>
              <a:rPr lang="fr-FR" sz="1300">
                <a:solidFill>
                  <a:schemeClr val="dk1"/>
                </a:solidFill>
                <a:latin typeface="Arial"/>
                <a:ea typeface="Arial"/>
                <a:cs typeface="Arial"/>
                <a:sym typeface="Arial"/>
              </a:rPr>
              <a:t>Utiliser des plateformes de déploiements continus</a:t>
            </a:r>
            <a:endParaRPr/>
          </a:p>
          <a:p>
            <a:pPr indent="-241300" lvl="0" marL="342900" rtl="0" algn="l">
              <a:lnSpc>
                <a:spcPct val="100000"/>
              </a:lnSpc>
              <a:spcBef>
                <a:spcPts val="0"/>
              </a:spcBef>
              <a:spcAft>
                <a:spcPts val="0"/>
              </a:spcAft>
              <a:buClr>
                <a:srgbClr val="565656"/>
              </a:buClr>
              <a:buSzPts val="1600"/>
              <a:buFont typeface="Arial"/>
              <a:buNone/>
            </a:pPr>
            <a:r>
              <a:t/>
            </a:r>
            <a:endParaRPr/>
          </a:p>
        </p:txBody>
      </p:sp>
      <p:sp>
        <p:nvSpPr>
          <p:cNvPr id="1326" name="Google Shape;1326;p12"/>
          <p:cNvSpPr/>
          <p:nvPr>
            <p:ph idx="2" type="pic"/>
          </p:nvPr>
        </p:nvSpPr>
        <p:spPr>
          <a:xfrm>
            <a:off x="8640000" y="4524826"/>
            <a:ext cx="900000" cy="900000"/>
          </a:xfrm>
          <a:prstGeom prst="rect">
            <a:avLst/>
          </a:prstGeom>
          <a:noFill/>
          <a:ln>
            <a:noFill/>
          </a:ln>
        </p:spPr>
      </p:sp>
      <p:sp>
        <p:nvSpPr>
          <p:cNvPr id="1327" name="Google Shape;1327;p12"/>
          <p:cNvSpPr txBox="1"/>
          <p:nvPr>
            <p:ph idx="3"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16 heures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3"/>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59A1"/>
              </a:buClr>
              <a:buSzPts val="2800"/>
              <a:buNone/>
            </a:pPr>
            <a:r>
              <a:rPr lang="fr-FR"/>
              <a:t>Activité 1 </a:t>
            </a:r>
            <a:endParaRPr/>
          </a:p>
        </p:txBody>
      </p:sp>
      <p:sp>
        <p:nvSpPr>
          <p:cNvPr id="1333" name="Google Shape;1333;p13"/>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59A1"/>
              </a:buClr>
              <a:buSzPts val="2400"/>
              <a:buNone/>
            </a:pPr>
            <a:r>
              <a:rPr lang="fr-FR"/>
              <a:t>Gérer les signatures et versions</a:t>
            </a:r>
            <a:endParaRPr/>
          </a:p>
        </p:txBody>
      </p:sp>
      <p:sp>
        <p:nvSpPr>
          <p:cNvPr id="1334" name="Google Shape;1334;p13"/>
          <p:cNvSpPr txBox="1"/>
          <p:nvPr>
            <p:ph idx="4"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06 heures</a:t>
            </a:r>
            <a:endParaRPr/>
          </a:p>
        </p:txBody>
      </p:sp>
      <p:sp>
        <p:nvSpPr>
          <p:cNvPr id="1335" name="Google Shape;1335;p13"/>
          <p:cNvSpPr txBox="1"/>
          <p:nvPr>
            <p:ph idx="3" type="body"/>
          </p:nvPr>
        </p:nvSpPr>
        <p:spPr>
          <a:xfrm>
            <a:off x="6300000" y="2700000"/>
            <a:ext cx="5580000" cy="12606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Signer une application</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Préparer une version de Play Store</a:t>
            </a:r>
            <a:endParaRPr sz="1300">
              <a:solidFill>
                <a:schemeClr val="dk1"/>
              </a:solidFill>
              <a:latin typeface="Arial"/>
              <a:ea typeface="Arial"/>
              <a:cs typeface="Arial"/>
              <a:sym typeface="Arial"/>
            </a:endParaRPr>
          </a:p>
        </p:txBody>
      </p:sp>
      <p:sp>
        <p:nvSpPr>
          <p:cNvPr id="1336" name="Google Shape;1336;p13"/>
          <p:cNvSpPr txBox="1"/>
          <p:nvPr>
            <p:ph idx="5" type="body"/>
          </p:nvPr>
        </p:nvSpPr>
        <p:spPr>
          <a:xfrm>
            <a:off x="6300000" y="4680000"/>
            <a:ext cx="5580000" cy="12288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Suivre les instructions du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Préparer la machine pour réaliser le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les codes sur l’IDE</a:t>
            </a:r>
            <a:endParaRPr sz="13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Font typeface="Arial"/>
              <a:buNone/>
            </a:pPr>
            <a:r>
              <a:t/>
            </a:r>
            <a:endParaRPr sz="130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14"/>
          <p:cNvSpPr txBox="1"/>
          <p:nvPr>
            <p:ph idx="5" type="body"/>
          </p:nvPr>
        </p:nvSpPr>
        <p:spPr>
          <a:xfrm>
            <a:off x="6245570" y="564975"/>
            <a:ext cx="5760000" cy="3139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59A1"/>
              </a:buClr>
              <a:buSzPts val="1600"/>
              <a:buFont typeface="Calibri"/>
              <a:buAutoNum type="arabicPeriod"/>
            </a:pPr>
            <a:r>
              <a:rPr lang="fr-FR"/>
              <a:t>Pour le formateur</a:t>
            </a:r>
            <a:endParaRPr/>
          </a:p>
          <a:p>
            <a:pPr indent="0" lvl="0" marL="0" rtl="0" algn="l">
              <a:lnSpc>
                <a:spcPct val="100000"/>
              </a:lnSpc>
              <a:spcBef>
                <a:spcPts val="0"/>
              </a:spcBef>
              <a:spcAft>
                <a:spcPts val="0"/>
              </a:spcAft>
              <a:buClr>
                <a:srgbClr val="0059A1"/>
              </a:buClr>
              <a:buSzPts val="1600"/>
              <a:buFont typeface="Calibri"/>
              <a:buNone/>
            </a:pPr>
            <a:r>
              <a:t/>
            </a:r>
            <a:endParaRPr/>
          </a:p>
        </p:txBody>
      </p:sp>
      <p:sp>
        <p:nvSpPr>
          <p:cNvPr id="1342" name="Google Shape;1342;p14"/>
          <p:cNvSpPr txBox="1"/>
          <p:nvPr>
            <p:ph idx="6" type="body"/>
          </p:nvPr>
        </p:nvSpPr>
        <p:spPr>
          <a:xfrm>
            <a:off x="6245570" y="2075762"/>
            <a:ext cx="5760000" cy="3139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59A1"/>
              </a:buClr>
              <a:buSzPts val="1600"/>
              <a:buFont typeface="Calibri"/>
              <a:buAutoNum type="arabicPeriod" startAt="2"/>
            </a:pPr>
            <a:r>
              <a:rPr lang="fr-FR"/>
              <a:t>Pour l’apprenant</a:t>
            </a:r>
            <a:endParaRPr/>
          </a:p>
        </p:txBody>
      </p:sp>
      <p:sp>
        <p:nvSpPr>
          <p:cNvPr id="1343" name="Google Shape;1343;p14"/>
          <p:cNvSpPr txBox="1"/>
          <p:nvPr>
            <p:ph idx="7" type="body"/>
          </p:nvPr>
        </p:nvSpPr>
        <p:spPr>
          <a:xfrm>
            <a:off x="6245570" y="3751648"/>
            <a:ext cx="5760000" cy="3139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59A1"/>
              </a:buClr>
              <a:buSzPts val="1600"/>
              <a:buFont typeface="Calibri"/>
              <a:buAutoNum type="arabicPeriod" startAt="3"/>
            </a:pPr>
            <a:r>
              <a:rPr b="1" lang="fr-FR" sz="1600" u="none">
                <a:latin typeface="Calibri"/>
                <a:ea typeface="Calibri"/>
                <a:cs typeface="Calibri"/>
                <a:sym typeface="Calibri"/>
              </a:rPr>
              <a:t>Conditions de réalisation :</a:t>
            </a:r>
            <a:endParaRPr/>
          </a:p>
        </p:txBody>
      </p:sp>
      <p:sp>
        <p:nvSpPr>
          <p:cNvPr id="1344" name="Google Shape;1344;p14"/>
          <p:cNvSpPr txBox="1"/>
          <p:nvPr>
            <p:ph idx="8" type="body"/>
          </p:nvPr>
        </p:nvSpPr>
        <p:spPr>
          <a:xfrm>
            <a:off x="6245570" y="5374471"/>
            <a:ext cx="5760000" cy="3139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59A1"/>
              </a:buClr>
              <a:buSzPts val="1600"/>
              <a:buFont typeface="Calibri"/>
              <a:buAutoNum type="arabicPeriod" startAt="4"/>
            </a:pPr>
            <a:r>
              <a:rPr b="1" lang="fr-FR" sz="1600" u="none">
                <a:latin typeface="Calibri"/>
                <a:ea typeface="Calibri"/>
                <a:cs typeface="Calibri"/>
                <a:sym typeface="Calibri"/>
              </a:rPr>
              <a:t>Critères de réussite :</a:t>
            </a:r>
            <a:endParaRPr/>
          </a:p>
        </p:txBody>
      </p:sp>
      <p:sp>
        <p:nvSpPr>
          <p:cNvPr id="1345" name="Google Shape;1345;p14"/>
          <p:cNvSpPr txBox="1"/>
          <p:nvPr>
            <p:ph idx="1" type="body"/>
          </p:nvPr>
        </p:nvSpPr>
        <p:spPr>
          <a:xfrm>
            <a:off x="6245570" y="903777"/>
            <a:ext cx="5760000" cy="11556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suivre les étapes de l’énnoncé</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et exécuter le code fourni</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réaliser le travail sur leurs</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machines</a:t>
            </a:r>
            <a:endParaRPr sz="1300">
              <a:solidFill>
                <a:schemeClr val="dk1"/>
              </a:solidFill>
              <a:latin typeface="Arial"/>
              <a:ea typeface="Arial"/>
              <a:cs typeface="Arial"/>
              <a:sym typeface="Arial"/>
            </a:endParaRPr>
          </a:p>
          <a:p>
            <a:pPr indent="-266700" lvl="0" marL="342900" rtl="0" algn="just">
              <a:lnSpc>
                <a:spcPct val="100000"/>
              </a:lnSpc>
              <a:spcBef>
                <a:spcPts val="0"/>
              </a:spcBef>
              <a:spcAft>
                <a:spcPts val="0"/>
              </a:spcAft>
              <a:buClr>
                <a:srgbClr val="565656"/>
              </a:buClr>
              <a:buSzPts val="1200"/>
              <a:buFont typeface="Arial"/>
              <a:buNone/>
            </a:pPr>
            <a:r>
              <a:t/>
            </a:r>
            <a:endParaRPr sz="1300">
              <a:solidFill>
                <a:schemeClr val="dk1"/>
              </a:solidFill>
              <a:latin typeface="Arial"/>
              <a:ea typeface="Arial"/>
              <a:cs typeface="Arial"/>
              <a:sym typeface="Arial"/>
            </a:endParaRPr>
          </a:p>
        </p:txBody>
      </p:sp>
      <p:sp>
        <p:nvSpPr>
          <p:cNvPr id="1346" name="Google Shape;1346;p14"/>
          <p:cNvSpPr txBox="1"/>
          <p:nvPr>
            <p:ph idx="2" type="body"/>
          </p:nvPr>
        </p:nvSpPr>
        <p:spPr>
          <a:xfrm>
            <a:off x="6245570" y="2406183"/>
            <a:ext cx="5760000" cy="1328700"/>
          </a:xfrm>
          <a:prstGeom prst="rect">
            <a:avLst/>
          </a:prstGeom>
          <a:noFill/>
          <a:ln>
            <a:noFill/>
          </a:ln>
        </p:spPr>
        <p:txBody>
          <a:bodyPr anchorCtr="0" anchor="t" bIns="45700" lIns="91425" spcFirstLastPara="1" rIns="91425" wrap="square" tIns="45700">
            <a:noAutofit/>
          </a:bodyPr>
          <a:lstStyle/>
          <a:p>
            <a:pPr indent="-311150" lvl="0" marL="457200" marR="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Créer un projet du travail</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Créer un KeyStore</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Générer un APK Signé</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Déployer l’AAB</a:t>
            </a:r>
            <a:endParaRPr sz="1300">
              <a:solidFill>
                <a:schemeClr val="dk1"/>
              </a:solidFill>
              <a:latin typeface="Arial"/>
              <a:ea typeface="Arial"/>
              <a:cs typeface="Arial"/>
              <a:sym typeface="Arial"/>
            </a:endParaRPr>
          </a:p>
          <a:p>
            <a:pPr indent="0" lvl="0" marL="457200" marR="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347" name="Google Shape;1347;p14"/>
          <p:cNvSpPr txBox="1"/>
          <p:nvPr>
            <p:ph idx="3" type="body"/>
          </p:nvPr>
        </p:nvSpPr>
        <p:spPr>
          <a:xfrm>
            <a:off x="6245570" y="4083661"/>
            <a:ext cx="5760000" cy="12744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Support de résumé théorique</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Android Studio installé</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Compte Play Console</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348" name="Google Shape;1348;p14"/>
          <p:cNvSpPr txBox="1"/>
          <p:nvPr>
            <p:ph idx="4" type="body"/>
          </p:nvPr>
        </p:nvSpPr>
        <p:spPr>
          <a:xfrm>
            <a:off x="6245570" y="5708000"/>
            <a:ext cx="5760000" cy="11499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Le stagiaire est-il capable de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a:t>
            </a:r>
            <a:r>
              <a:rPr lang="fr-FR" sz="1300">
                <a:solidFill>
                  <a:schemeClr val="dk1"/>
                </a:solidFill>
                <a:latin typeface="Arial"/>
                <a:ea typeface="Arial"/>
                <a:cs typeface="Arial"/>
                <a:sym typeface="Arial"/>
              </a:rPr>
              <a:t>Créer un KeyStore (Automatique et Manuel)</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Générer la version release de l’application</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Déployer l’AAB dans le </a:t>
            </a:r>
            <a:r>
              <a:rPr lang="fr-FR" sz="1300">
                <a:solidFill>
                  <a:schemeClr val="dk1"/>
                </a:solidFill>
                <a:latin typeface="Arial"/>
                <a:ea typeface="Arial"/>
                <a:cs typeface="Arial"/>
                <a:sym typeface="Arial"/>
              </a:rPr>
              <a:t>Play Store</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5"/>
          <p:cNvSpPr txBox="1"/>
          <p:nvPr>
            <p:ph idx="1" type="body"/>
          </p:nvPr>
        </p:nvSpPr>
        <p:spPr>
          <a:xfrm>
            <a:off x="720000" y="1616658"/>
            <a:ext cx="10746576" cy="3197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Générer un APK signé</a:t>
            </a:r>
            <a:endParaRPr/>
          </a:p>
        </p:txBody>
      </p:sp>
      <p:pic>
        <p:nvPicPr>
          <p:cNvPr id="1354" name="Google Shape;1354;p15"/>
          <p:cNvPicPr preferRelativeResize="0"/>
          <p:nvPr/>
        </p:nvPicPr>
        <p:blipFill>
          <a:blip r:embed="rId3">
            <a:alphaModFix/>
          </a:blip>
          <a:stretch>
            <a:fillRect/>
          </a:stretch>
        </p:blipFill>
        <p:spPr>
          <a:xfrm>
            <a:off x="5886650" y="1821050"/>
            <a:ext cx="5579926" cy="4156976"/>
          </a:xfrm>
          <a:prstGeom prst="rect">
            <a:avLst/>
          </a:prstGeom>
          <a:noFill/>
          <a:ln>
            <a:noFill/>
          </a:ln>
        </p:spPr>
      </p:pic>
      <p:sp>
        <p:nvSpPr>
          <p:cNvPr id="1355" name="Google Shape;1355;p15"/>
          <p:cNvSpPr txBox="1"/>
          <p:nvPr/>
        </p:nvSpPr>
        <p:spPr>
          <a:xfrm>
            <a:off x="808450" y="1998975"/>
            <a:ext cx="4255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a:t>APK</a:t>
            </a:r>
            <a:r>
              <a:rPr lang="fr-FR"/>
              <a:t> : Android Package est un format de fichiers pour le système d'exploitation Android. sous forme une collection de fichiers pour Android assemblés et compressés en ZIP. </a:t>
            </a:r>
            <a:endParaRPr/>
          </a:p>
        </p:txBody>
      </p:sp>
      <p:sp>
        <p:nvSpPr>
          <p:cNvPr id="1356" name="Google Shape;1356;p15"/>
          <p:cNvSpPr txBox="1"/>
          <p:nvPr/>
        </p:nvSpPr>
        <p:spPr>
          <a:xfrm>
            <a:off x="808450" y="3141975"/>
            <a:ext cx="4255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a:t>AAB</a:t>
            </a:r>
            <a:r>
              <a:rPr lang="fr-FR"/>
              <a:t> : </a:t>
            </a:r>
            <a:r>
              <a:rPr lang="fr-FR"/>
              <a:t>Android App Bundle est un format de fichier conçu pour la publication d'applications Android sur les magasins d'applications. Il doit inclure le code compilé de l'application ainsi que ses ressources.</a:t>
            </a:r>
            <a:endParaRPr/>
          </a:p>
        </p:txBody>
      </p:sp>
      <p:pic>
        <p:nvPicPr>
          <p:cNvPr id="1357" name="Google Shape;1357;p15"/>
          <p:cNvPicPr preferRelativeResize="0"/>
          <p:nvPr/>
        </p:nvPicPr>
        <p:blipFill>
          <a:blip r:embed="rId4">
            <a:alphaModFix/>
          </a:blip>
          <a:stretch>
            <a:fillRect/>
          </a:stretch>
        </p:blipFill>
        <p:spPr>
          <a:xfrm>
            <a:off x="1396075" y="4381850"/>
            <a:ext cx="2857500" cy="1600200"/>
          </a:xfrm>
          <a:prstGeom prst="rect">
            <a:avLst/>
          </a:prstGeom>
          <a:noFill/>
          <a:ln>
            <a:noFill/>
          </a:ln>
        </p:spPr>
      </p:pic>
      <p:sp>
        <p:nvSpPr>
          <p:cNvPr id="1358" name="Google Shape;1358;p15"/>
          <p:cNvSpPr txBox="1"/>
          <p:nvPr/>
        </p:nvSpPr>
        <p:spPr>
          <a:xfrm>
            <a:off x="1673900" y="5930625"/>
            <a:ext cx="239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t>source : </a:t>
            </a:r>
            <a:r>
              <a:rPr lang="fr-FR" sz="1200"/>
              <a:t>huaweicentral.com</a:t>
            </a:r>
            <a:endParaRPr sz="1200"/>
          </a:p>
        </p:txBody>
      </p:sp>
      <p:sp>
        <p:nvSpPr>
          <p:cNvPr id="1359" name="Google Shape;1359;p15"/>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1 </a:t>
            </a:r>
            <a:endParaRPr/>
          </a:p>
        </p:txBody>
      </p:sp>
      <p:sp>
        <p:nvSpPr>
          <p:cNvPr id="1360" name="Google Shape;1360;p15"/>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9A1"/>
              </a:buClr>
              <a:buSzPts val="1600"/>
              <a:buNone/>
            </a:pPr>
            <a:r>
              <a:rPr lang="fr-FR"/>
              <a:t>Gérer les signatures et versions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g220a4a3572b_0_158"/>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Générer un Key Store</a:t>
            </a:r>
            <a:endParaRPr/>
          </a:p>
        </p:txBody>
      </p:sp>
      <p:sp>
        <p:nvSpPr>
          <p:cNvPr id="1366" name="Google Shape;1366;g220a4a3572b_0_158"/>
          <p:cNvSpPr txBox="1"/>
          <p:nvPr>
            <p:ph idx="3"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chemeClr val="dk1"/>
              </a:buClr>
              <a:buSzPts val="1100"/>
              <a:buFont typeface="Arial"/>
              <a:buNone/>
            </a:pPr>
            <a:r>
              <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Clr>
                <a:srgbClr val="565656"/>
              </a:buClr>
              <a:buSzPts val="1200"/>
              <a:buFont typeface="Arial"/>
              <a:buNone/>
            </a:pPr>
            <a:r>
              <a:t/>
            </a:r>
            <a:endParaRPr/>
          </a:p>
        </p:txBody>
      </p:sp>
      <p:pic>
        <p:nvPicPr>
          <p:cNvPr id="1367" name="Google Shape;1367;g220a4a3572b_0_158"/>
          <p:cNvPicPr preferRelativeResize="0"/>
          <p:nvPr/>
        </p:nvPicPr>
        <p:blipFill>
          <a:blip r:embed="rId3">
            <a:alphaModFix/>
          </a:blip>
          <a:stretch>
            <a:fillRect/>
          </a:stretch>
        </p:blipFill>
        <p:spPr>
          <a:xfrm>
            <a:off x="6925050" y="1790650"/>
            <a:ext cx="4513176" cy="4515000"/>
          </a:xfrm>
          <a:prstGeom prst="rect">
            <a:avLst/>
          </a:prstGeom>
          <a:noFill/>
          <a:ln>
            <a:noFill/>
          </a:ln>
        </p:spPr>
      </p:pic>
      <p:sp>
        <p:nvSpPr>
          <p:cNvPr id="1368" name="Google Shape;1368;g220a4a3572b_0_158"/>
          <p:cNvSpPr txBox="1"/>
          <p:nvPr/>
        </p:nvSpPr>
        <p:spPr>
          <a:xfrm>
            <a:off x="720001" y="2349200"/>
            <a:ext cx="6058200" cy="2956200"/>
          </a:xfrm>
          <a:prstGeom prst="rect">
            <a:avLst/>
          </a:prstGeom>
          <a:noFill/>
          <a:ln>
            <a:noFill/>
          </a:ln>
        </p:spPr>
        <p:txBody>
          <a:bodyPr anchorCtr="0" anchor="t" bIns="0" lIns="0" spcFirstLastPara="1" rIns="0" wrap="square" tIns="10500">
            <a:spAutoFit/>
          </a:bodyPr>
          <a:lstStyle/>
          <a:p>
            <a:pPr indent="0" lvl="0" marL="0" marR="0" rtl="0" algn="l">
              <a:lnSpc>
                <a:spcPct val="100000"/>
              </a:lnSpc>
              <a:spcBef>
                <a:spcPts val="0"/>
              </a:spcBef>
              <a:spcAft>
                <a:spcPts val="0"/>
              </a:spcAft>
              <a:buNone/>
            </a:pPr>
            <a:r>
              <a:rPr lang="fr-FR" sz="1300"/>
              <a:t>Il y a 2 méthodes pour générer l’upload key et keystore :</a:t>
            </a:r>
            <a:endParaRPr sz="1300"/>
          </a:p>
          <a:p>
            <a:pPr indent="0" lvl="0" marL="0" marR="0" rtl="0" algn="l">
              <a:lnSpc>
                <a:spcPct val="100000"/>
              </a:lnSpc>
              <a:spcBef>
                <a:spcPts val="0"/>
              </a:spcBef>
              <a:spcAft>
                <a:spcPts val="0"/>
              </a:spcAft>
              <a:buNone/>
            </a:pPr>
            <a:r>
              <a:t/>
            </a:r>
            <a:endParaRPr b="1" sz="1300"/>
          </a:p>
          <a:p>
            <a:pPr indent="-311150" lvl="0" marL="457200" marR="0" rtl="0" algn="l">
              <a:lnSpc>
                <a:spcPct val="100000"/>
              </a:lnSpc>
              <a:spcBef>
                <a:spcPts val="0"/>
              </a:spcBef>
              <a:spcAft>
                <a:spcPts val="0"/>
              </a:spcAft>
              <a:buSzPts val="1300"/>
              <a:buChar char="●"/>
            </a:pPr>
            <a:r>
              <a:rPr b="1" lang="fr-FR" sz="1300"/>
              <a:t>Générez une clé en utilisant Android Studio :</a:t>
            </a:r>
            <a:endParaRPr b="1" sz="1300"/>
          </a:p>
          <a:p>
            <a:pPr indent="0" lvl="0" marL="0" marR="0" rtl="0" algn="l">
              <a:lnSpc>
                <a:spcPct val="100000"/>
              </a:lnSpc>
              <a:spcBef>
                <a:spcPts val="0"/>
              </a:spcBef>
              <a:spcAft>
                <a:spcPts val="0"/>
              </a:spcAft>
              <a:buNone/>
            </a:pPr>
            <a:r>
              <a:rPr lang="fr-FR" sz="1300"/>
              <a:t>	comme indiqué sur la capture d’écran</a:t>
            </a:r>
            <a:endParaRPr sz="1300"/>
          </a:p>
          <a:p>
            <a:pPr indent="0" lvl="0" marL="0" marR="0" rtl="0" algn="l">
              <a:lnSpc>
                <a:spcPct val="116900"/>
              </a:lnSpc>
              <a:spcBef>
                <a:spcPts val="0"/>
              </a:spcBef>
              <a:spcAft>
                <a:spcPts val="0"/>
              </a:spcAft>
              <a:buNone/>
            </a:pPr>
            <a:r>
              <a:t/>
            </a:r>
            <a:endParaRPr sz="1300"/>
          </a:p>
          <a:p>
            <a:pPr indent="-311150" lvl="0" marL="457200" rtl="0" algn="l">
              <a:spcBef>
                <a:spcPts val="0"/>
              </a:spcBef>
              <a:spcAft>
                <a:spcPts val="0"/>
              </a:spcAft>
              <a:buClr>
                <a:srgbClr val="000000"/>
              </a:buClr>
              <a:buSzPts val="1300"/>
              <a:buChar char="●"/>
            </a:pPr>
            <a:r>
              <a:rPr b="1" lang="fr-FR" sz="1300">
                <a:solidFill>
                  <a:srgbClr val="000000"/>
                </a:solidFill>
              </a:rPr>
              <a:t>Générez une clé manuellement :</a:t>
            </a:r>
            <a:endParaRPr b="1" sz="1300">
              <a:solidFill>
                <a:srgbClr val="000000"/>
              </a:solidFill>
            </a:endParaRPr>
          </a:p>
          <a:p>
            <a:pPr indent="0" lvl="0" marL="0" rtl="0" algn="l">
              <a:spcBef>
                <a:spcPts val="0"/>
              </a:spcBef>
              <a:spcAft>
                <a:spcPts val="0"/>
              </a:spcAft>
              <a:buNone/>
            </a:pPr>
            <a:r>
              <a:t/>
            </a:r>
            <a:endParaRPr sz="1300"/>
          </a:p>
          <a:p>
            <a:pPr indent="457200" lvl="0" marL="0" rtl="0" algn="l">
              <a:spcBef>
                <a:spcPts val="0"/>
              </a:spcBef>
              <a:spcAft>
                <a:spcPts val="0"/>
              </a:spcAft>
              <a:buNone/>
            </a:pPr>
            <a:r>
              <a:rPr lang="fr-FR" sz="1300"/>
              <a:t>On exécute cette commande dans le terminal :</a:t>
            </a:r>
            <a:endParaRPr sz="1300"/>
          </a:p>
          <a:p>
            <a:pPr indent="0" lvl="0" marL="203200" rtl="0" algn="l">
              <a:lnSpc>
                <a:spcPct val="110300"/>
              </a:lnSpc>
              <a:spcBef>
                <a:spcPts val="1000"/>
              </a:spcBef>
              <a:spcAft>
                <a:spcPts val="0"/>
              </a:spcAft>
              <a:buClr>
                <a:srgbClr val="000000"/>
              </a:buClr>
              <a:buSzPts val="1100"/>
              <a:buFont typeface="Arial"/>
              <a:buNone/>
            </a:pPr>
            <a:r>
              <a:rPr lang="fr-FR" sz="1300">
                <a:solidFill>
                  <a:srgbClr val="000000"/>
                </a:solidFill>
              </a:rPr>
              <a:t>keytool -genkey -v -keystore my-release-key.keystore -alias alias_name -keyalg  RSA -keysize 2048 -validity 18250</a:t>
            </a:r>
            <a:endParaRPr sz="1300">
              <a:solidFill>
                <a:srgbClr val="000000"/>
              </a:solidFill>
            </a:endParaRPr>
          </a:p>
          <a:p>
            <a:pPr indent="0" lvl="0" marL="203200" rtl="0" algn="l">
              <a:spcBef>
                <a:spcPts val="1100"/>
              </a:spcBef>
              <a:spcAft>
                <a:spcPts val="0"/>
              </a:spcAft>
              <a:buClr>
                <a:srgbClr val="000000"/>
              </a:buClr>
              <a:buSzPts val="1100"/>
              <a:buFont typeface="Arial"/>
              <a:buNone/>
            </a:pPr>
            <a:r>
              <a:rPr lang="fr-FR" sz="1300">
                <a:solidFill>
                  <a:srgbClr val="000000"/>
                </a:solidFill>
              </a:rPr>
              <a:t>«</a:t>
            </a:r>
            <a:r>
              <a:rPr b="1" lang="fr-FR" sz="1300">
                <a:solidFill>
                  <a:srgbClr val="000000"/>
                </a:solidFill>
              </a:rPr>
              <a:t> my-release-key.keystore</a:t>
            </a:r>
            <a:r>
              <a:rPr lang="fr-FR" sz="1300">
                <a:solidFill>
                  <a:srgbClr val="000000"/>
                </a:solidFill>
              </a:rPr>
              <a:t> » : votre fichier de clés.</a:t>
            </a:r>
            <a:endParaRPr sz="1300">
              <a:solidFill>
                <a:srgbClr val="000000"/>
              </a:solidFill>
            </a:endParaRPr>
          </a:p>
          <a:p>
            <a:pPr indent="0" lvl="0" marL="203200" rtl="0" algn="l">
              <a:spcBef>
                <a:spcPts val="0"/>
              </a:spcBef>
              <a:spcAft>
                <a:spcPts val="0"/>
              </a:spcAft>
              <a:buClr>
                <a:srgbClr val="000000"/>
              </a:buClr>
              <a:buSzPts val="1100"/>
              <a:buFont typeface="Arial"/>
              <a:buNone/>
            </a:pPr>
            <a:r>
              <a:rPr lang="fr-FR" sz="1300">
                <a:solidFill>
                  <a:srgbClr val="000000"/>
                </a:solidFill>
              </a:rPr>
              <a:t>« </a:t>
            </a:r>
            <a:r>
              <a:rPr b="1" lang="fr-FR" sz="1300">
                <a:solidFill>
                  <a:srgbClr val="000000"/>
                </a:solidFill>
              </a:rPr>
              <a:t>validity</a:t>
            </a:r>
            <a:r>
              <a:rPr lang="fr-FR" sz="1300">
                <a:solidFill>
                  <a:srgbClr val="000000"/>
                </a:solidFill>
              </a:rPr>
              <a:t> » : durée de validité de la clé. 50 ans ~ 18250 jours.</a:t>
            </a:r>
            <a:endParaRPr sz="1300">
              <a:solidFill>
                <a:srgbClr val="000000"/>
              </a:solidFill>
            </a:endParaRPr>
          </a:p>
          <a:p>
            <a:pPr indent="0" lvl="0" marL="0" marR="0" rtl="0" algn="l">
              <a:lnSpc>
                <a:spcPct val="116900"/>
              </a:lnSpc>
              <a:spcBef>
                <a:spcPts val="0"/>
              </a:spcBef>
              <a:spcAft>
                <a:spcPts val="0"/>
              </a:spcAft>
              <a:buNone/>
            </a:pPr>
            <a:r>
              <a:t/>
            </a:r>
            <a:endParaRPr sz="1300"/>
          </a:p>
        </p:txBody>
      </p:sp>
      <p:sp>
        <p:nvSpPr>
          <p:cNvPr id="1369" name="Google Shape;1369;g220a4a3572b_0_158"/>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1 </a:t>
            </a:r>
            <a:endParaRPr/>
          </a:p>
        </p:txBody>
      </p:sp>
      <p:sp>
        <p:nvSpPr>
          <p:cNvPr id="1370" name="Google Shape;1370;g220a4a3572b_0_158"/>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9A1"/>
              </a:buClr>
              <a:buSzPts val="1600"/>
              <a:buNone/>
            </a:pPr>
            <a:r>
              <a:rPr lang="fr-FR"/>
              <a:t>Gérer les signatures et versions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g220a4a3572b_0_175"/>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Signer une application </a:t>
            </a:r>
            <a:endParaRPr/>
          </a:p>
        </p:txBody>
      </p:sp>
      <p:pic>
        <p:nvPicPr>
          <p:cNvPr id="1376" name="Google Shape;1376;g220a4a3572b_0_175"/>
          <p:cNvPicPr preferRelativeResize="0"/>
          <p:nvPr/>
        </p:nvPicPr>
        <p:blipFill>
          <a:blip r:embed="rId3">
            <a:alphaModFix/>
          </a:blip>
          <a:stretch>
            <a:fillRect/>
          </a:stretch>
        </p:blipFill>
        <p:spPr>
          <a:xfrm>
            <a:off x="5815825" y="2245134"/>
            <a:ext cx="5075174" cy="3717429"/>
          </a:xfrm>
          <a:prstGeom prst="rect">
            <a:avLst/>
          </a:prstGeom>
          <a:noFill/>
          <a:ln>
            <a:noFill/>
          </a:ln>
        </p:spPr>
      </p:pic>
      <p:sp>
        <p:nvSpPr>
          <p:cNvPr id="1377" name="Google Shape;1377;g220a4a3572b_0_175"/>
          <p:cNvSpPr txBox="1"/>
          <p:nvPr/>
        </p:nvSpPr>
        <p:spPr>
          <a:xfrm>
            <a:off x="1066075" y="3757725"/>
            <a:ext cx="3739800" cy="1934400"/>
          </a:xfrm>
          <a:prstGeom prst="rect">
            <a:avLst/>
          </a:prstGeom>
          <a:noFill/>
          <a:ln>
            <a:noFill/>
          </a:ln>
        </p:spPr>
        <p:txBody>
          <a:bodyPr anchorCtr="0" anchor="t" bIns="91425" lIns="91425" spcFirstLastPara="1" rIns="91425" wrap="square" tIns="91425">
            <a:spAutoFit/>
          </a:bodyPr>
          <a:lstStyle/>
          <a:p>
            <a:pPr indent="0" lvl="0" marL="0" rtl="0" algn="just">
              <a:lnSpc>
                <a:spcPct val="133333"/>
              </a:lnSpc>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signingConfigs {</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releaseconfig {</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keyAlias </a:t>
            </a:r>
            <a:r>
              <a:rPr b="1" lang="fr-FR" sz="1100">
                <a:solidFill>
                  <a:srgbClr val="067D17"/>
                </a:solidFill>
                <a:highlight>
                  <a:srgbClr val="FFFFFF"/>
                </a:highlight>
                <a:latin typeface="Courier New"/>
                <a:ea typeface="Courier New"/>
                <a:cs typeface="Courier New"/>
                <a:sym typeface="Courier New"/>
              </a:rPr>
              <a:t>'release_key'</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keyPassword </a:t>
            </a:r>
            <a:r>
              <a:rPr b="1" lang="fr-FR" sz="1100">
                <a:solidFill>
                  <a:srgbClr val="067D17"/>
                </a:solidFill>
                <a:highlight>
                  <a:srgbClr val="FFFFFF"/>
                </a:highlight>
                <a:latin typeface="Courier New"/>
                <a:ea typeface="Courier New"/>
                <a:cs typeface="Courier New"/>
                <a:sym typeface="Courier New"/>
              </a:rPr>
              <a:t>'password'</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storeFile file(</a:t>
            </a:r>
            <a:r>
              <a:rPr b="1" lang="fr-FR" sz="1100">
                <a:solidFill>
                  <a:srgbClr val="067D17"/>
                </a:solidFill>
                <a:highlight>
                  <a:srgbClr val="FFFFFF"/>
                </a:highlight>
                <a:latin typeface="Courier New"/>
                <a:ea typeface="Courier New"/>
                <a:cs typeface="Courier New"/>
                <a:sym typeface="Courier New"/>
              </a:rPr>
              <a:t>'Release.jks'</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       storePassword </a:t>
            </a:r>
            <a:r>
              <a:rPr b="1" lang="fr-FR" sz="1100">
                <a:solidFill>
                  <a:srgbClr val="067D17"/>
                </a:solidFill>
                <a:highlight>
                  <a:srgbClr val="FFFFFF"/>
                </a:highlight>
                <a:latin typeface="Courier New"/>
                <a:ea typeface="Courier New"/>
                <a:cs typeface="Courier New"/>
                <a:sym typeface="Courier New"/>
              </a:rPr>
              <a:t>'password'</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Clr>
                <a:schemeClr val="dk1"/>
              </a:buClr>
              <a:buSzPts val="1100"/>
              <a:buFont typeface="Arial"/>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Clr>
                <a:schemeClr val="dk1"/>
              </a:buClr>
              <a:buSzPts val="1100"/>
              <a:buFont typeface="Arial"/>
              <a:buNone/>
            </a:pPr>
            <a:r>
              <a:rPr b="1" lang="fr-FR" sz="1100">
                <a:solidFill>
                  <a:srgbClr val="080808"/>
                </a:solidFill>
                <a:highlight>
                  <a:srgbClr val="FFFFFF"/>
                </a:highlight>
                <a:latin typeface="Courier New"/>
                <a:ea typeface="Courier New"/>
                <a:cs typeface="Courier New"/>
                <a:sym typeface="Courier New"/>
              </a:rPr>
              <a:t>}</a:t>
            </a:r>
            <a:endParaRPr b="1"/>
          </a:p>
        </p:txBody>
      </p:sp>
      <p:sp>
        <p:nvSpPr>
          <p:cNvPr id="1378" name="Google Shape;1378;g220a4a3572b_0_175"/>
          <p:cNvSpPr txBox="1"/>
          <p:nvPr/>
        </p:nvSpPr>
        <p:spPr>
          <a:xfrm>
            <a:off x="811375" y="2308525"/>
            <a:ext cx="37134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Pour signer une application, nous pouvons utiliser 2 méthodes : </a:t>
            </a:r>
            <a:endParaRPr sz="1300"/>
          </a:p>
          <a:p>
            <a:pPr indent="0" lvl="0" marL="0" rtl="0" algn="l">
              <a:spcBef>
                <a:spcPts val="0"/>
              </a:spcBef>
              <a:spcAft>
                <a:spcPts val="0"/>
              </a:spcAft>
              <a:buNone/>
            </a:pPr>
            <a:r>
              <a:t/>
            </a:r>
            <a:endParaRPr sz="1300"/>
          </a:p>
          <a:p>
            <a:pPr indent="-311150" lvl="0" marL="457200" rtl="0" algn="l">
              <a:spcBef>
                <a:spcPts val="0"/>
              </a:spcBef>
              <a:spcAft>
                <a:spcPts val="0"/>
              </a:spcAft>
              <a:buSzPts val="1300"/>
              <a:buChar char="●"/>
            </a:pPr>
            <a:r>
              <a:rPr lang="fr-FR" sz="1300"/>
              <a:t>Android Studio</a:t>
            </a:r>
            <a:endParaRPr sz="1300"/>
          </a:p>
          <a:p>
            <a:pPr indent="-311150" lvl="0" marL="457200" rtl="0" algn="l">
              <a:spcBef>
                <a:spcPts val="0"/>
              </a:spcBef>
              <a:spcAft>
                <a:spcPts val="0"/>
              </a:spcAft>
              <a:buSzPts val="1300"/>
              <a:buChar char="●"/>
            </a:pPr>
            <a:r>
              <a:rPr lang="fr-FR" sz="1300"/>
              <a:t>Code sur Build.gradle</a:t>
            </a:r>
            <a:endParaRPr sz="1300"/>
          </a:p>
        </p:txBody>
      </p:sp>
      <p:sp>
        <p:nvSpPr>
          <p:cNvPr id="1379" name="Google Shape;1379;g220a4a3572b_0_175"/>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1 </a:t>
            </a:r>
            <a:endParaRPr/>
          </a:p>
        </p:txBody>
      </p:sp>
      <p:sp>
        <p:nvSpPr>
          <p:cNvPr id="1380" name="Google Shape;1380;g220a4a3572b_0_175"/>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9A1"/>
              </a:buClr>
              <a:buSzPts val="1600"/>
              <a:buNone/>
            </a:pPr>
            <a:r>
              <a:rPr lang="fr-FR"/>
              <a:t>Gérer les signatures et versions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5"/>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7842"/>
              </a:buClr>
              <a:buSzPts val="2800"/>
              <a:buNone/>
            </a:pPr>
            <a:r>
              <a:rPr lang="fr-FR"/>
              <a:t>Activité 1</a:t>
            </a:r>
            <a:endParaRPr/>
          </a:p>
        </p:txBody>
      </p:sp>
      <p:sp>
        <p:nvSpPr>
          <p:cNvPr id="847" name="Google Shape;847;p5"/>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7842"/>
              </a:buClr>
              <a:buSzPts val="2400"/>
              <a:buNone/>
            </a:pPr>
            <a:r>
              <a:rPr lang="fr-FR"/>
              <a:t>Consommation d’une API REST</a:t>
            </a:r>
            <a:endParaRPr/>
          </a:p>
        </p:txBody>
      </p:sp>
      <p:sp>
        <p:nvSpPr>
          <p:cNvPr id="848" name="Google Shape;848;p5"/>
          <p:cNvSpPr txBox="1"/>
          <p:nvPr>
            <p:ph idx="3" type="body"/>
          </p:nvPr>
        </p:nvSpPr>
        <p:spPr>
          <a:xfrm>
            <a:off x="6300000" y="2700000"/>
            <a:ext cx="5580000" cy="1260561"/>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Comprendre le protocole HTTP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Consommer un API Rest</a:t>
            </a:r>
            <a:endParaRPr sz="1300">
              <a:solidFill>
                <a:schemeClr val="dk1"/>
              </a:solidFill>
              <a:latin typeface="Arial"/>
              <a:ea typeface="Arial"/>
              <a:cs typeface="Arial"/>
              <a:sym typeface="Arial"/>
            </a:endParaRPr>
          </a:p>
        </p:txBody>
      </p:sp>
      <p:sp>
        <p:nvSpPr>
          <p:cNvPr id="849" name="Google Shape;849;p5"/>
          <p:cNvSpPr txBox="1"/>
          <p:nvPr>
            <p:ph idx="4" type="body"/>
          </p:nvPr>
        </p:nvSpPr>
        <p:spPr>
          <a:xfrm>
            <a:off x="8480684" y="6132986"/>
            <a:ext cx="1689315"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06 heures</a:t>
            </a:r>
            <a:endParaRPr/>
          </a:p>
        </p:txBody>
      </p:sp>
      <p:sp>
        <p:nvSpPr>
          <p:cNvPr id="850" name="Google Shape;850;p5"/>
          <p:cNvSpPr txBox="1"/>
          <p:nvPr>
            <p:ph idx="5" type="body"/>
          </p:nvPr>
        </p:nvSpPr>
        <p:spPr>
          <a:xfrm>
            <a:off x="6300000" y="4680000"/>
            <a:ext cx="5580000" cy="1228947"/>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Suivre les instructions du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Préparer la machine pour réaliser le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les codes sur l’IDE</a:t>
            </a:r>
            <a:endParaRPr sz="13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Font typeface="Arial"/>
              <a:buNone/>
            </a:pPr>
            <a:r>
              <a:t/>
            </a:r>
            <a:endParaRPr sz="13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g220a4a3572b_0_185"/>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Product Flavors</a:t>
            </a:r>
            <a:endParaRPr/>
          </a:p>
        </p:txBody>
      </p:sp>
      <p:sp>
        <p:nvSpPr>
          <p:cNvPr id="1386" name="Google Shape;1386;g220a4a3572b_0_185"/>
          <p:cNvSpPr txBox="1"/>
          <p:nvPr/>
        </p:nvSpPr>
        <p:spPr>
          <a:xfrm>
            <a:off x="6058950" y="1936450"/>
            <a:ext cx="5258700" cy="3288900"/>
          </a:xfrm>
          <a:prstGeom prst="rect">
            <a:avLst/>
          </a:prstGeom>
          <a:noFill/>
          <a:ln>
            <a:noFill/>
          </a:ln>
        </p:spPr>
        <p:txBody>
          <a:bodyPr anchorCtr="0" anchor="t" bIns="91425" lIns="91425" spcFirstLastPara="1" rIns="91425" wrap="square" tIns="91425">
            <a:spAutoFit/>
          </a:bodyPr>
          <a:lstStyle/>
          <a:p>
            <a:pPr indent="0" lvl="0" marL="0" rtl="0" algn="just">
              <a:lnSpc>
                <a:spcPct val="133333"/>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productFlavors {</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flavorDimensions </a:t>
            </a:r>
            <a:r>
              <a:rPr b="1" lang="fr-FR" sz="1100">
                <a:solidFill>
                  <a:srgbClr val="067D17"/>
                </a:solidFill>
                <a:highlight>
                  <a:srgbClr val="FFFFFF"/>
                </a:highlight>
                <a:latin typeface="Courier New"/>
                <a:ea typeface="Courier New"/>
                <a:cs typeface="Courier New"/>
                <a:sym typeface="Courier New"/>
              </a:rPr>
              <a:t>"version"</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dev {</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applicationIdSuffix </a:t>
            </a:r>
            <a:r>
              <a:rPr b="1" lang="fr-FR" sz="1100">
                <a:solidFill>
                  <a:srgbClr val="067D17"/>
                </a:solidFill>
                <a:highlight>
                  <a:srgbClr val="FFFFFF"/>
                </a:highlight>
                <a:latin typeface="Courier New"/>
                <a:ea typeface="Courier New"/>
                <a:cs typeface="Courier New"/>
                <a:sym typeface="Courier New"/>
              </a:rPr>
              <a:t>".dev"</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dimension </a:t>
            </a:r>
            <a:r>
              <a:rPr b="1" lang="fr-FR" sz="1100">
                <a:solidFill>
                  <a:srgbClr val="067D17"/>
                </a:solidFill>
                <a:highlight>
                  <a:srgbClr val="FFFFFF"/>
                </a:highlight>
                <a:latin typeface="Courier New"/>
                <a:ea typeface="Courier New"/>
                <a:cs typeface="Courier New"/>
                <a:sym typeface="Courier New"/>
              </a:rPr>
              <a:t>"version"</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resValue </a:t>
            </a:r>
            <a:r>
              <a:rPr b="1" lang="fr-FR" sz="1100">
                <a:solidFill>
                  <a:srgbClr val="067D17"/>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"app_name"</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"APP-DEV"</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manifestPlaceholders = [</a:t>
            </a:r>
            <a:r>
              <a:rPr b="1" lang="fr-FR" sz="1100">
                <a:solidFill>
                  <a:srgbClr val="067D17"/>
                </a:solidFill>
                <a:highlight>
                  <a:srgbClr val="FFFFFF"/>
                </a:highlight>
                <a:latin typeface="Courier New"/>
                <a:ea typeface="Courier New"/>
                <a:cs typeface="Courier New"/>
                <a:sym typeface="Courier New"/>
              </a:rPr>
              <a:t>appIcon</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"@mipmap/ic_launcher"</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prod {</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dimension </a:t>
            </a:r>
            <a:r>
              <a:rPr b="1" lang="fr-FR" sz="1100">
                <a:solidFill>
                  <a:srgbClr val="067D17"/>
                </a:solidFill>
                <a:highlight>
                  <a:srgbClr val="FFFFFF"/>
                </a:highlight>
                <a:latin typeface="Courier New"/>
                <a:ea typeface="Courier New"/>
                <a:cs typeface="Courier New"/>
                <a:sym typeface="Courier New"/>
              </a:rPr>
              <a:t>"version"</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67D17"/>
                </a:solidFill>
                <a:highlight>
                  <a:srgbClr val="FFFFFF"/>
                </a:highlight>
                <a:latin typeface="Courier New"/>
                <a:ea typeface="Courier New"/>
                <a:cs typeface="Courier New"/>
                <a:sym typeface="Courier New"/>
              </a:rPr>
              <a:t>       </a:t>
            </a:r>
            <a:r>
              <a:rPr b="1" lang="fr-FR" sz="1100">
                <a:solidFill>
                  <a:srgbClr val="080808"/>
                </a:solidFill>
                <a:highlight>
                  <a:srgbClr val="FFFFFF"/>
                </a:highlight>
                <a:latin typeface="Courier New"/>
                <a:ea typeface="Courier New"/>
                <a:cs typeface="Courier New"/>
                <a:sym typeface="Courier New"/>
              </a:rPr>
              <a:t>resValue </a:t>
            </a:r>
            <a:r>
              <a:rPr b="1" lang="fr-FR" sz="1100">
                <a:solidFill>
                  <a:srgbClr val="067D17"/>
                </a:solidFill>
                <a:highlight>
                  <a:srgbClr val="FFFFFF"/>
                </a:highlight>
                <a:latin typeface="Courier New"/>
                <a:ea typeface="Courier New"/>
                <a:cs typeface="Courier New"/>
                <a:sym typeface="Courier New"/>
              </a:rPr>
              <a:t>"string"</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"app_name"</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"APP-PROD"</a:t>
            </a:r>
            <a:endParaRPr b="1" sz="1100">
              <a:solidFill>
                <a:srgbClr val="067D17"/>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manifestPlaceholders = [ </a:t>
            </a:r>
            <a:r>
              <a:rPr b="1" lang="fr-FR" sz="1100">
                <a:solidFill>
                  <a:srgbClr val="067D17"/>
                </a:solidFill>
                <a:highlight>
                  <a:srgbClr val="FFFFFF"/>
                </a:highlight>
                <a:latin typeface="Courier New"/>
                <a:ea typeface="Courier New"/>
                <a:cs typeface="Courier New"/>
                <a:sym typeface="Courier New"/>
              </a:rPr>
              <a:t>appIcon</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"@mipmap/ic_launcher"</a:t>
            </a: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   }</a:t>
            </a:r>
            <a:endParaRPr b="1" sz="1100">
              <a:solidFill>
                <a:srgbClr val="080808"/>
              </a:solidFill>
              <a:highlight>
                <a:srgbClr val="FFFFFF"/>
              </a:highlight>
              <a:latin typeface="Courier New"/>
              <a:ea typeface="Courier New"/>
              <a:cs typeface="Courier New"/>
              <a:sym typeface="Courier New"/>
            </a:endParaRPr>
          </a:p>
          <a:p>
            <a:pPr indent="0" lvl="0" marL="0" rtl="0" algn="just">
              <a:lnSpc>
                <a:spcPct val="133333"/>
              </a:lnSpc>
              <a:spcBef>
                <a:spcPts val="0"/>
              </a:spcBef>
              <a:spcAft>
                <a:spcPts val="0"/>
              </a:spcAft>
              <a:buNone/>
            </a:pPr>
            <a:r>
              <a:rPr b="1" lang="fr-FR" sz="1100">
                <a:solidFill>
                  <a:srgbClr val="080808"/>
                </a:solidFill>
                <a:highlight>
                  <a:srgbClr val="FFFFFF"/>
                </a:highlight>
                <a:latin typeface="Courier New"/>
                <a:ea typeface="Courier New"/>
                <a:cs typeface="Courier New"/>
                <a:sym typeface="Courier New"/>
              </a:rPr>
              <a:t>}</a:t>
            </a:r>
            <a:endParaRPr b="1" sz="1100">
              <a:solidFill>
                <a:srgbClr val="080808"/>
              </a:solidFill>
              <a:highlight>
                <a:srgbClr val="FFFFFF"/>
              </a:highlight>
              <a:latin typeface="Courier New"/>
              <a:ea typeface="Courier New"/>
              <a:cs typeface="Courier New"/>
              <a:sym typeface="Courier New"/>
            </a:endParaRPr>
          </a:p>
        </p:txBody>
      </p:sp>
      <p:sp>
        <p:nvSpPr>
          <p:cNvPr id="1387" name="Google Shape;1387;g220a4a3572b_0_185"/>
          <p:cNvSpPr txBox="1"/>
          <p:nvPr/>
        </p:nvSpPr>
        <p:spPr>
          <a:xfrm>
            <a:off x="720000" y="2105625"/>
            <a:ext cx="3855300" cy="245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Les saveurs de produits Android Studio sont une fonctionnalité puissante, le plugin Android Gradle permet d'échanger des classes Java/Kotlin au moment de la compilation et ne nécessite pas de bibliothèques supplémentaires.</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Clr>
                <a:schemeClr val="dk1"/>
              </a:buClr>
              <a:buSzPts val="1100"/>
              <a:buFont typeface="Arial"/>
              <a:buNone/>
            </a:pPr>
            <a:r>
              <a:rPr lang="fr-FR" sz="1300"/>
              <a:t>Cet exemple</a:t>
            </a:r>
            <a:r>
              <a:rPr lang="fr-FR" sz="1300"/>
              <a:t> de productFlavors </a:t>
            </a:r>
            <a:r>
              <a:rPr b="1" lang="fr-FR" sz="1300"/>
              <a:t>(dev</a:t>
            </a:r>
            <a:r>
              <a:rPr lang="fr-FR" sz="1300"/>
              <a:t> et </a:t>
            </a:r>
            <a:r>
              <a:rPr b="1" lang="fr-FR" sz="1300"/>
              <a:t>prod) </a:t>
            </a:r>
            <a:r>
              <a:rPr lang="fr-FR" sz="1300"/>
              <a:t>est dans le même projet, mais chaque application générée possède ses propres ressources.</a:t>
            </a:r>
            <a:endParaRPr sz="1300"/>
          </a:p>
          <a:p>
            <a:pPr indent="0" lvl="0" marL="0" rtl="0" algn="l">
              <a:lnSpc>
                <a:spcPct val="115000"/>
              </a:lnSpc>
              <a:spcBef>
                <a:spcPts val="0"/>
              </a:spcBef>
              <a:spcAft>
                <a:spcPts val="0"/>
              </a:spcAft>
              <a:buNone/>
            </a:pPr>
            <a:r>
              <a:t/>
            </a:r>
            <a:endParaRPr sz="1300"/>
          </a:p>
        </p:txBody>
      </p:sp>
      <p:sp>
        <p:nvSpPr>
          <p:cNvPr id="1388" name="Google Shape;1388;g220a4a3572b_0_185"/>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1 </a:t>
            </a:r>
            <a:endParaRPr/>
          </a:p>
        </p:txBody>
      </p:sp>
      <p:sp>
        <p:nvSpPr>
          <p:cNvPr id="1389" name="Google Shape;1389;g220a4a3572b_0_185"/>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9A1"/>
              </a:buClr>
              <a:buSzPts val="1600"/>
              <a:buNone/>
            </a:pPr>
            <a:r>
              <a:rPr lang="fr-FR"/>
              <a:t>Gérer les signatures et versions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g220a4a3572b_0_197"/>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Déployer manuellement l’AAB</a:t>
            </a:r>
            <a:endParaRPr/>
          </a:p>
        </p:txBody>
      </p:sp>
      <p:sp>
        <p:nvSpPr>
          <p:cNvPr id="1395" name="Google Shape;1395;g220a4a3572b_0_197"/>
          <p:cNvSpPr txBox="1"/>
          <p:nvPr/>
        </p:nvSpPr>
        <p:spPr>
          <a:xfrm>
            <a:off x="720000" y="2291800"/>
            <a:ext cx="4273200" cy="222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Pour déployer manuellement l’AAB (Android App Bundle), il faut : </a:t>
            </a:r>
            <a:endParaRPr sz="1300"/>
          </a:p>
          <a:p>
            <a:pPr indent="0" lvl="0" marL="0" rtl="0" algn="l">
              <a:lnSpc>
                <a:spcPct val="115000"/>
              </a:lnSpc>
              <a:spcBef>
                <a:spcPts val="0"/>
              </a:spcBef>
              <a:spcAft>
                <a:spcPts val="0"/>
              </a:spcAft>
              <a:buNone/>
            </a:pPr>
            <a:r>
              <a:t/>
            </a:r>
            <a:endParaRPr sz="1300"/>
          </a:p>
          <a:p>
            <a:pPr indent="-311150" lvl="0" marL="457200" rtl="0" algn="l">
              <a:lnSpc>
                <a:spcPct val="115000"/>
              </a:lnSpc>
              <a:spcBef>
                <a:spcPts val="0"/>
              </a:spcBef>
              <a:spcAft>
                <a:spcPts val="0"/>
              </a:spcAft>
              <a:buSzPts val="1300"/>
              <a:buChar char="●"/>
            </a:pPr>
            <a:r>
              <a:rPr lang="fr-FR" sz="1300"/>
              <a:t>Préparer l’application en mode </a:t>
            </a:r>
            <a:r>
              <a:rPr b="1" lang="fr-FR" sz="1300"/>
              <a:t>release</a:t>
            </a:r>
            <a:r>
              <a:rPr lang="fr-FR" sz="1300"/>
              <a:t> et </a:t>
            </a:r>
            <a:r>
              <a:rPr b="1" lang="fr-FR" sz="1300"/>
              <a:t>signée.</a:t>
            </a:r>
            <a:endParaRPr b="1" sz="1300"/>
          </a:p>
          <a:p>
            <a:pPr indent="-311150" lvl="0" marL="457200" rtl="0" algn="l">
              <a:lnSpc>
                <a:spcPct val="115000"/>
              </a:lnSpc>
              <a:spcBef>
                <a:spcPts val="0"/>
              </a:spcBef>
              <a:spcAft>
                <a:spcPts val="0"/>
              </a:spcAft>
              <a:buSzPts val="1300"/>
              <a:buChar char="●"/>
            </a:pPr>
            <a:r>
              <a:rPr lang="fr-FR" sz="1300"/>
              <a:t>Remplir les </a:t>
            </a:r>
            <a:r>
              <a:rPr lang="fr-FR" sz="1300"/>
              <a:t>informations</a:t>
            </a:r>
            <a:r>
              <a:rPr lang="fr-FR" sz="1300"/>
              <a:t> de l’application sur le PlayStore.</a:t>
            </a:r>
            <a:endParaRPr sz="1300"/>
          </a:p>
          <a:p>
            <a:pPr indent="-311150" lvl="0" marL="457200" rtl="0" algn="l">
              <a:lnSpc>
                <a:spcPct val="115000"/>
              </a:lnSpc>
              <a:spcBef>
                <a:spcPts val="0"/>
              </a:spcBef>
              <a:spcAft>
                <a:spcPts val="0"/>
              </a:spcAft>
              <a:buSzPts val="1300"/>
              <a:buChar char="●"/>
            </a:pPr>
            <a:r>
              <a:rPr lang="fr-FR" sz="1300"/>
              <a:t>Uploader les captures d’écrans.</a:t>
            </a:r>
            <a:endParaRPr sz="1300"/>
          </a:p>
          <a:p>
            <a:pPr indent="0" lvl="0" marL="0" rtl="0" algn="l">
              <a:lnSpc>
                <a:spcPct val="115000"/>
              </a:lnSpc>
              <a:spcBef>
                <a:spcPts val="0"/>
              </a:spcBef>
              <a:spcAft>
                <a:spcPts val="0"/>
              </a:spcAft>
              <a:buNone/>
            </a:pPr>
            <a:r>
              <a:t/>
            </a:r>
            <a:endParaRPr b="1" sz="1300"/>
          </a:p>
        </p:txBody>
      </p:sp>
      <p:pic>
        <p:nvPicPr>
          <p:cNvPr id="1396" name="Google Shape;1396;g220a4a3572b_0_197"/>
          <p:cNvPicPr preferRelativeResize="0"/>
          <p:nvPr/>
        </p:nvPicPr>
        <p:blipFill>
          <a:blip r:embed="rId3">
            <a:alphaModFix/>
          </a:blip>
          <a:stretch>
            <a:fillRect/>
          </a:stretch>
        </p:blipFill>
        <p:spPr>
          <a:xfrm>
            <a:off x="5486400" y="2351025"/>
            <a:ext cx="5754151" cy="2304388"/>
          </a:xfrm>
          <a:prstGeom prst="rect">
            <a:avLst/>
          </a:prstGeom>
          <a:noFill/>
          <a:ln>
            <a:noFill/>
          </a:ln>
        </p:spPr>
      </p:pic>
      <p:sp>
        <p:nvSpPr>
          <p:cNvPr id="1397" name="Google Shape;1397;g220a4a3572b_0_197"/>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1 </a:t>
            </a:r>
            <a:endParaRPr/>
          </a:p>
        </p:txBody>
      </p:sp>
      <p:sp>
        <p:nvSpPr>
          <p:cNvPr id="1398" name="Google Shape;1398;g220a4a3572b_0_197"/>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9A1"/>
              </a:buClr>
              <a:buSzPts val="1600"/>
              <a:buNone/>
            </a:pPr>
            <a:r>
              <a:rPr lang="fr-FR"/>
              <a:t>Gérer les signatures et versions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g3a1d166e43091317_93"/>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59A1"/>
              </a:buClr>
              <a:buSzPts val="2800"/>
              <a:buNone/>
            </a:pPr>
            <a:r>
              <a:rPr lang="fr-FR"/>
              <a:t>Activité 2 </a:t>
            </a:r>
            <a:endParaRPr/>
          </a:p>
        </p:txBody>
      </p:sp>
      <p:sp>
        <p:nvSpPr>
          <p:cNvPr id="1404" name="Google Shape;1404;g3a1d166e43091317_93"/>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fr-FR"/>
              <a:t>Utiliser des plateformes d’intégration </a:t>
            </a:r>
            <a:endParaRPr/>
          </a:p>
          <a:p>
            <a:pPr indent="0" lvl="0" marL="0" rtl="0" algn="ctr">
              <a:lnSpc>
                <a:spcPct val="100000"/>
              </a:lnSpc>
              <a:spcBef>
                <a:spcPts val="0"/>
              </a:spcBef>
              <a:spcAft>
                <a:spcPts val="0"/>
              </a:spcAft>
              <a:buClr>
                <a:schemeClr val="dk1"/>
              </a:buClr>
              <a:buSzPts val="1100"/>
              <a:buFont typeface="Arial"/>
              <a:buNone/>
            </a:pPr>
            <a:r>
              <a:rPr lang="fr-FR"/>
              <a:t>et déploiements continus</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rgbClr val="0059A1"/>
              </a:buClr>
              <a:buSzPts val="2400"/>
              <a:buNone/>
            </a:pPr>
            <a:r>
              <a:t/>
            </a:r>
            <a:endParaRPr/>
          </a:p>
        </p:txBody>
      </p:sp>
      <p:sp>
        <p:nvSpPr>
          <p:cNvPr id="1405" name="Google Shape;1405;g3a1d166e43091317_93"/>
          <p:cNvSpPr txBox="1"/>
          <p:nvPr>
            <p:ph idx="4"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fr-FR"/>
              <a:t>10 heures</a:t>
            </a:r>
            <a:endParaRPr/>
          </a:p>
        </p:txBody>
      </p:sp>
      <p:sp>
        <p:nvSpPr>
          <p:cNvPr id="1406" name="Google Shape;1406;g3a1d166e43091317_93"/>
          <p:cNvSpPr txBox="1"/>
          <p:nvPr>
            <p:ph idx="3" type="body"/>
          </p:nvPr>
        </p:nvSpPr>
        <p:spPr>
          <a:xfrm>
            <a:off x="6300000" y="2700000"/>
            <a:ext cx="5580000" cy="12606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Mettre en place le versionning </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Automatiser le déploiement sur Play Store</a:t>
            </a:r>
            <a:endParaRPr sz="1300">
              <a:solidFill>
                <a:schemeClr val="dk1"/>
              </a:solidFill>
              <a:latin typeface="Arial"/>
              <a:ea typeface="Arial"/>
              <a:cs typeface="Arial"/>
              <a:sym typeface="Arial"/>
            </a:endParaRPr>
          </a:p>
        </p:txBody>
      </p:sp>
      <p:sp>
        <p:nvSpPr>
          <p:cNvPr id="1407" name="Google Shape;1407;g3a1d166e43091317_93"/>
          <p:cNvSpPr txBox="1"/>
          <p:nvPr>
            <p:ph idx="5" type="body"/>
          </p:nvPr>
        </p:nvSpPr>
        <p:spPr>
          <a:xfrm>
            <a:off x="6300000" y="4680000"/>
            <a:ext cx="5580000" cy="12288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Suivre les instructions du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Préparer la machine pour réaliser le TP</a:t>
            </a:r>
            <a:endParaRPr sz="1300">
              <a:solidFill>
                <a:schemeClr val="dk1"/>
              </a:solidFill>
              <a:latin typeface="Arial"/>
              <a:ea typeface="Arial"/>
              <a:cs typeface="Arial"/>
              <a:sym typeface="Arial"/>
            </a:endParaRPr>
          </a:p>
          <a:p>
            <a:pPr indent="-311150" lvl="0" marL="457200" rtl="0" algn="l">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les codes sur l’IDE</a:t>
            </a:r>
            <a:endParaRPr sz="13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Font typeface="Arial"/>
              <a:buNone/>
            </a:pPr>
            <a:r>
              <a:t/>
            </a:r>
            <a:endParaRPr sz="1300">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g3a1d166e43091317_101"/>
          <p:cNvSpPr txBox="1"/>
          <p:nvPr>
            <p:ph idx="5" type="body"/>
          </p:nvPr>
        </p:nvSpPr>
        <p:spPr>
          <a:xfrm>
            <a:off x="6245570" y="564975"/>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59A1"/>
              </a:buClr>
              <a:buSzPts val="1600"/>
              <a:buFont typeface="Calibri"/>
              <a:buAutoNum type="arabicPeriod"/>
            </a:pPr>
            <a:r>
              <a:rPr lang="fr-FR"/>
              <a:t>Pour le formateur</a:t>
            </a:r>
            <a:endParaRPr/>
          </a:p>
          <a:p>
            <a:pPr indent="0" lvl="0" marL="0" rtl="0" algn="l">
              <a:lnSpc>
                <a:spcPct val="100000"/>
              </a:lnSpc>
              <a:spcBef>
                <a:spcPts val="0"/>
              </a:spcBef>
              <a:spcAft>
                <a:spcPts val="0"/>
              </a:spcAft>
              <a:buClr>
                <a:srgbClr val="0059A1"/>
              </a:buClr>
              <a:buSzPts val="1600"/>
              <a:buFont typeface="Calibri"/>
              <a:buNone/>
            </a:pPr>
            <a:r>
              <a:t/>
            </a:r>
            <a:endParaRPr/>
          </a:p>
        </p:txBody>
      </p:sp>
      <p:sp>
        <p:nvSpPr>
          <p:cNvPr id="1413" name="Google Shape;1413;g3a1d166e43091317_101"/>
          <p:cNvSpPr txBox="1"/>
          <p:nvPr>
            <p:ph idx="6" type="body"/>
          </p:nvPr>
        </p:nvSpPr>
        <p:spPr>
          <a:xfrm>
            <a:off x="6245570" y="2075762"/>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59A1"/>
              </a:buClr>
              <a:buSzPts val="1600"/>
              <a:buFont typeface="Calibri"/>
              <a:buAutoNum type="arabicPeriod" startAt="2"/>
            </a:pPr>
            <a:r>
              <a:rPr lang="fr-FR"/>
              <a:t>Pour l’apprenant</a:t>
            </a:r>
            <a:endParaRPr/>
          </a:p>
        </p:txBody>
      </p:sp>
      <p:sp>
        <p:nvSpPr>
          <p:cNvPr id="1414" name="Google Shape;1414;g3a1d166e43091317_101"/>
          <p:cNvSpPr txBox="1"/>
          <p:nvPr>
            <p:ph idx="7" type="body"/>
          </p:nvPr>
        </p:nvSpPr>
        <p:spPr>
          <a:xfrm>
            <a:off x="6245570" y="3751648"/>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59A1"/>
              </a:buClr>
              <a:buSzPts val="1600"/>
              <a:buFont typeface="Calibri"/>
              <a:buAutoNum type="arabicPeriod" startAt="3"/>
            </a:pPr>
            <a:r>
              <a:rPr b="1" lang="fr-FR" sz="1600" u="none">
                <a:latin typeface="Calibri"/>
                <a:ea typeface="Calibri"/>
                <a:cs typeface="Calibri"/>
                <a:sym typeface="Calibri"/>
              </a:rPr>
              <a:t>Conditions de réalisation :</a:t>
            </a:r>
            <a:endParaRPr/>
          </a:p>
        </p:txBody>
      </p:sp>
      <p:sp>
        <p:nvSpPr>
          <p:cNvPr id="1415" name="Google Shape;1415;g3a1d166e43091317_101"/>
          <p:cNvSpPr txBox="1"/>
          <p:nvPr>
            <p:ph idx="8" type="body"/>
          </p:nvPr>
        </p:nvSpPr>
        <p:spPr>
          <a:xfrm>
            <a:off x="6245570" y="5374471"/>
            <a:ext cx="5760000" cy="31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59A1"/>
              </a:buClr>
              <a:buSzPts val="1600"/>
              <a:buFont typeface="Calibri"/>
              <a:buAutoNum type="arabicPeriod" startAt="4"/>
            </a:pPr>
            <a:r>
              <a:rPr b="1" lang="fr-FR" sz="1600" u="none">
                <a:latin typeface="Calibri"/>
                <a:ea typeface="Calibri"/>
                <a:cs typeface="Calibri"/>
                <a:sym typeface="Calibri"/>
              </a:rPr>
              <a:t>Critères de réussite :</a:t>
            </a:r>
            <a:endParaRPr/>
          </a:p>
        </p:txBody>
      </p:sp>
      <p:sp>
        <p:nvSpPr>
          <p:cNvPr id="1416" name="Google Shape;1416;g3a1d166e43091317_101"/>
          <p:cNvSpPr txBox="1"/>
          <p:nvPr>
            <p:ph idx="1" type="body"/>
          </p:nvPr>
        </p:nvSpPr>
        <p:spPr>
          <a:xfrm>
            <a:off x="6245570" y="903777"/>
            <a:ext cx="5760000" cy="11556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suivre les étapes de l’énnoncé</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et exécuter le code fourni</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réaliser le travail sur leurs</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machines</a:t>
            </a:r>
            <a:endParaRPr sz="1300">
              <a:solidFill>
                <a:schemeClr val="dk1"/>
              </a:solidFill>
              <a:latin typeface="Arial"/>
              <a:ea typeface="Arial"/>
              <a:cs typeface="Arial"/>
              <a:sym typeface="Arial"/>
            </a:endParaRPr>
          </a:p>
          <a:p>
            <a:pPr indent="-266700" lvl="0" marL="342900" rtl="0" algn="just">
              <a:lnSpc>
                <a:spcPct val="100000"/>
              </a:lnSpc>
              <a:spcBef>
                <a:spcPts val="0"/>
              </a:spcBef>
              <a:spcAft>
                <a:spcPts val="0"/>
              </a:spcAft>
              <a:buClr>
                <a:srgbClr val="565656"/>
              </a:buClr>
              <a:buSzPts val="1200"/>
              <a:buFont typeface="Arial"/>
              <a:buNone/>
            </a:pPr>
            <a:r>
              <a:t/>
            </a:r>
            <a:endParaRPr sz="1300">
              <a:solidFill>
                <a:schemeClr val="dk1"/>
              </a:solidFill>
              <a:latin typeface="Arial"/>
              <a:ea typeface="Arial"/>
              <a:cs typeface="Arial"/>
              <a:sym typeface="Arial"/>
            </a:endParaRPr>
          </a:p>
        </p:txBody>
      </p:sp>
      <p:sp>
        <p:nvSpPr>
          <p:cNvPr id="1417" name="Google Shape;1417;g3a1d166e43091317_101"/>
          <p:cNvSpPr txBox="1"/>
          <p:nvPr>
            <p:ph idx="2" type="body"/>
          </p:nvPr>
        </p:nvSpPr>
        <p:spPr>
          <a:xfrm>
            <a:off x="6245570" y="2406183"/>
            <a:ext cx="5760000" cy="1328700"/>
          </a:xfrm>
          <a:prstGeom prst="rect">
            <a:avLst/>
          </a:prstGeom>
          <a:noFill/>
          <a:ln>
            <a:noFill/>
          </a:ln>
        </p:spPr>
        <p:txBody>
          <a:bodyPr anchorCtr="0" anchor="t" bIns="45700" lIns="91425" spcFirstLastPara="1" rIns="91425" wrap="square" tIns="45700">
            <a:noAutofit/>
          </a:bodyPr>
          <a:lstStyle/>
          <a:p>
            <a:pPr indent="-311150" lvl="0" marL="457200" marR="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Créer un projet du travail</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Manipuler le versionning (GIT)</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Mettre en place un outil CI/CD</a:t>
            </a:r>
            <a:endParaRPr sz="1300">
              <a:solidFill>
                <a:schemeClr val="dk1"/>
              </a:solidFill>
              <a:latin typeface="Arial"/>
              <a:ea typeface="Arial"/>
              <a:cs typeface="Arial"/>
              <a:sym typeface="Arial"/>
            </a:endParaRPr>
          </a:p>
          <a:p>
            <a:pPr indent="0" lvl="0" marL="457200" marR="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418" name="Google Shape;1418;g3a1d166e43091317_101"/>
          <p:cNvSpPr txBox="1"/>
          <p:nvPr>
            <p:ph idx="3" type="body"/>
          </p:nvPr>
        </p:nvSpPr>
        <p:spPr>
          <a:xfrm>
            <a:off x="6245570" y="4083661"/>
            <a:ext cx="5760000" cy="12744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Support de résumé théorique</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Android Studio installé</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Compte GIT (Gitlab/GitHub)</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Compte Play Console</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Outil CI/CD (Fastlane)</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
        <p:nvSpPr>
          <p:cNvPr id="1419" name="Google Shape;1419;g3a1d166e43091317_101"/>
          <p:cNvSpPr txBox="1"/>
          <p:nvPr>
            <p:ph idx="4" type="body"/>
          </p:nvPr>
        </p:nvSpPr>
        <p:spPr>
          <a:xfrm>
            <a:off x="6245570" y="5708000"/>
            <a:ext cx="5760000" cy="11499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Le stagiaire est-il capable de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Manipuler le versionning (Git : Branches, Commits…)</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Déployer l’AAB dans le Play par un outil de CI/CD</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g3a1d166e43091317_112"/>
          <p:cNvSpPr txBox="1"/>
          <p:nvPr>
            <p:ph idx="1"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Gitlab</a:t>
            </a:r>
            <a:endParaRPr/>
          </a:p>
        </p:txBody>
      </p:sp>
      <p:sp>
        <p:nvSpPr>
          <p:cNvPr id="1425" name="Google Shape;1425;g3a1d166e43091317_112"/>
          <p:cNvSpPr txBox="1"/>
          <p:nvPr>
            <p:ph idx="3" type="body"/>
          </p:nvPr>
        </p:nvSpPr>
        <p:spPr>
          <a:xfrm>
            <a:off x="720000" y="1943050"/>
            <a:ext cx="62181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rPr lang="fr-FR" sz="1300">
                <a:solidFill>
                  <a:schemeClr val="dk1"/>
                </a:solidFill>
                <a:latin typeface="Arial"/>
                <a:ea typeface="Arial"/>
                <a:cs typeface="Arial"/>
                <a:sym typeface="Arial"/>
              </a:rPr>
              <a:t>Après la création du projet sur Android Studio, il faut créer un projet sur Gitlab</a:t>
            </a:r>
            <a:endParaRPr sz="1300">
              <a:solidFill>
                <a:schemeClr val="dk1"/>
              </a:solidFill>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rPr lang="fr-FR" sz="1300">
                <a:solidFill>
                  <a:schemeClr val="dk1"/>
                </a:solidFill>
                <a:latin typeface="Arial"/>
                <a:ea typeface="Arial"/>
                <a:cs typeface="Arial"/>
                <a:sym typeface="Arial"/>
              </a:rPr>
              <a:t>pour assurer le travail collaboratif et mémoriser les versions.</a:t>
            </a:r>
            <a:endParaRPr sz="1300">
              <a:solidFill>
                <a:schemeClr val="dk1"/>
              </a:solidFill>
              <a:latin typeface="Arial"/>
              <a:ea typeface="Arial"/>
              <a:cs typeface="Arial"/>
              <a:sym typeface="Arial"/>
            </a:endParaRPr>
          </a:p>
        </p:txBody>
      </p:sp>
      <p:pic>
        <p:nvPicPr>
          <p:cNvPr id="1426" name="Google Shape;1426;g3a1d166e43091317_112"/>
          <p:cNvPicPr preferRelativeResize="0"/>
          <p:nvPr/>
        </p:nvPicPr>
        <p:blipFill>
          <a:blip r:embed="rId3">
            <a:alphaModFix/>
          </a:blip>
          <a:stretch>
            <a:fillRect/>
          </a:stretch>
        </p:blipFill>
        <p:spPr>
          <a:xfrm>
            <a:off x="6766125" y="1896725"/>
            <a:ext cx="4499524" cy="3544526"/>
          </a:xfrm>
          <a:prstGeom prst="rect">
            <a:avLst/>
          </a:prstGeom>
          <a:noFill/>
          <a:ln>
            <a:noFill/>
          </a:ln>
        </p:spPr>
      </p:pic>
      <p:pic>
        <p:nvPicPr>
          <p:cNvPr id="1427" name="Google Shape;1427;g3a1d166e43091317_112"/>
          <p:cNvPicPr preferRelativeResize="0"/>
          <p:nvPr/>
        </p:nvPicPr>
        <p:blipFill>
          <a:blip r:embed="rId4">
            <a:alphaModFix/>
          </a:blip>
          <a:stretch>
            <a:fillRect/>
          </a:stretch>
        </p:blipFill>
        <p:spPr>
          <a:xfrm>
            <a:off x="945175" y="2690475"/>
            <a:ext cx="4733699" cy="2913250"/>
          </a:xfrm>
          <a:prstGeom prst="rect">
            <a:avLst/>
          </a:prstGeom>
          <a:noFill/>
          <a:ln>
            <a:noFill/>
          </a:ln>
        </p:spPr>
      </p:pic>
      <p:sp>
        <p:nvSpPr>
          <p:cNvPr id="1428" name="Google Shape;1428;g3a1d166e43091317_112"/>
          <p:cNvSpPr txBox="1"/>
          <p:nvPr/>
        </p:nvSpPr>
        <p:spPr>
          <a:xfrm>
            <a:off x="6749400" y="5603725"/>
            <a:ext cx="4616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Une fois le push est réussi, vous pouvez trouver le code source de votre projet sur Gitlab</a:t>
            </a:r>
            <a:endParaRPr sz="1300"/>
          </a:p>
        </p:txBody>
      </p:sp>
      <p:sp>
        <p:nvSpPr>
          <p:cNvPr id="1429" name="Google Shape;1429;g3a1d166e43091317_112"/>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2 </a:t>
            </a:r>
            <a:endParaRPr/>
          </a:p>
        </p:txBody>
      </p:sp>
      <p:sp>
        <p:nvSpPr>
          <p:cNvPr id="1430" name="Google Shape;1430;g3a1d166e43091317_112"/>
          <p:cNvSpPr txBox="1"/>
          <p:nvPr>
            <p:ph idx="2" type="body"/>
          </p:nvPr>
        </p:nvSpPr>
        <p:spPr>
          <a:xfrm>
            <a:off x="180000" y="725775"/>
            <a:ext cx="54237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Utiliser des plateformes d’intégration et déploiements</a:t>
            </a:r>
            <a:endParaRPr sz="1500"/>
          </a:p>
          <a:p>
            <a:pPr indent="0" lvl="0" marL="0" rtl="0" algn="l">
              <a:lnSpc>
                <a:spcPct val="90000"/>
              </a:lnSpc>
              <a:spcBef>
                <a:spcPts val="0"/>
              </a:spcBef>
              <a:spcAft>
                <a:spcPts val="0"/>
              </a:spcAft>
              <a:buClr>
                <a:schemeClr val="dk1"/>
              </a:buClr>
              <a:buSzPts val="1100"/>
              <a:buFont typeface="Arial"/>
              <a:buNone/>
            </a:pPr>
            <a:r>
              <a:rPr lang="fr-FR" sz="1500"/>
              <a:t> continus</a:t>
            </a:r>
            <a:endParaRPr sz="1500"/>
          </a:p>
          <a:p>
            <a:pPr indent="0" lvl="0" marL="0" rtl="0" algn="l">
              <a:lnSpc>
                <a:spcPct val="90000"/>
              </a:lnSpc>
              <a:spcBef>
                <a:spcPts val="0"/>
              </a:spcBef>
              <a:spcAft>
                <a:spcPts val="0"/>
              </a:spcAft>
              <a:buClr>
                <a:srgbClr val="0059A1"/>
              </a:buClr>
              <a:buSzPts val="1600"/>
              <a:buNone/>
            </a:pPr>
            <a:r>
              <a:t/>
            </a:r>
            <a:endParaRPr sz="15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g220a4a3572b_0_684"/>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Configuration de Fastlane</a:t>
            </a:r>
            <a:endParaRPr/>
          </a:p>
        </p:txBody>
      </p:sp>
      <p:sp>
        <p:nvSpPr>
          <p:cNvPr id="1436" name="Google Shape;1436;g220a4a3572b_0_684"/>
          <p:cNvSpPr txBox="1"/>
          <p:nvPr>
            <p:ph idx="3" type="body"/>
          </p:nvPr>
        </p:nvSpPr>
        <p:spPr>
          <a:xfrm>
            <a:off x="720000" y="1943050"/>
            <a:ext cx="6218100" cy="4515000"/>
          </a:xfrm>
          <a:prstGeom prst="rect">
            <a:avLst/>
          </a:prstGeom>
          <a:noFill/>
          <a:ln>
            <a:noFill/>
          </a:ln>
        </p:spPr>
        <p:txBody>
          <a:bodyPr anchorCtr="0" anchor="t" bIns="45700" lIns="91425" spcFirstLastPara="1" rIns="91425" wrap="square" tIns="45700">
            <a:noAutofit/>
          </a:bodyPr>
          <a:lstStyle/>
          <a:p>
            <a:pPr indent="-311150" lvl="0" marL="457200" rtl="0" algn="l">
              <a:lnSpc>
                <a:spcPct val="115000"/>
              </a:lnSpc>
              <a:spcBef>
                <a:spcPts val="1500"/>
              </a:spcBef>
              <a:spcAft>
                <a:spcPts val="0"/>
              </a:spcAft>
              <a:buClr>
                <a:schemeClr val="dk1"/>
              </a:buClr>
              <a:buSzPts val="1300"/>
              <a:buAutoNum type="arabicPeriod"/>
            </a:pPr>
            <a:r>
              <a:rPr lang="fr-FR" sz="1300">
                <a:solidFill>
                  <a:schemeClr val="dk1"/>
                </a:solidFill>
                <a:highlight>
                  <a:srgbClr val="FFFFFF"/>
                </a:highlight>
                <a:latin typeface="Arial"/>
                <a:ea typeface="Arial"/>
                <a:cs typeface="Arial"/>
                <a:sym typeface="Arial"/>
              </a:rPr>
              <a:t>Configurer Fastlane dans votre projet</a:t>
            </a:r>
            <a:endParaRPr sz="1300">
              <a:solidFill>
                <a:schemeClr val="dk1"/>
              </a:solidFill>
              <a:highlight>
                <a:srgbClr val="FFFFFF"/>
              </a:highlight>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AutoNum type="arabicPeriod"/>
            </a:pPr>
            <a:r>
              <a:rPr lang="fr-FR" sz="1300">
                <a:solidFill>
                  <a:schemeClr val="dk1"/>
                </a:solidFill>
                <a:highlight>
                  <a:srgbClr val="FFFFFF"/>
                </a:highlight>
                <a:latin typeface="Arial"/>
                <a:ea typeface="Arial"/>
                <a:cs typeface="Arial"/>
                <a:sym typeface="Arial"/>
              </a:rPr>
              <a:t>Prendre et enregistrer automatiquement des captures d'écran</a:t>
            </a:r>
            <a:endParaRPr sz="1300">
              <a:solidFill>
                <a:schemeClr val="dk1"/>
              </a:solidFill>
              <a:highlight>
                <a:srgbClr val="FFFFFF"/>
              </a:highlight>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AutoNum type="arabicPeriod"/>
            </a:pPr>
            <a:r>
              <a:rPr lang="fr-FR" sz="1300">
                <a:solidFill>
                  <a:schemeClr val="dk1"/>
                </a:solidFill>
                <a:highlight>
                  <a:srgbClr val="FFFFFF"/>
                </a:highlight>
                <a:latin typeface="Arial"/>
                <a:ea typeface="Arial"/>
                <a:cs typeface="Arial"/>
                <a:sym typeface="Arial"/>
              </a:rPr>
              <a:t>Distribuer l'application pour les bêta-testeurs</a:t>
            </a:r>
            <a:endParaRPr sz="1300">
              <a:solidFill>
                <a:schemeClr val="dk1"/>
              </a:solidFill>
              <a:highlight>
                <a:srgbClr val="FFFFFF"/>
              </a:highlight>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AutoNum type="arabicPeriod"/>
            </a:pPr>
            <a:r>
              <a:rPr lang="fr-FR" sz="1300">
                <a:solidFill>
                  <a:schemeClr val="dk1"/>
                </a:solidFill>
                <a:highlight>
                  <a:srgbClr val="FFFFFF"/>
                </a:highlight>
                <a:latin typeface="Arial"/>
                <a:ea typeface="Arial"/>
                <a:cs typeface="Arial"/>
                <a:sym typeface="Arial"/>
              </a:rPr>
              <a:t>Télécharger les supports marketing et les notes de version de l'application</a:t>
            </a:r>
            <a:endParaRPr sz="1300">
              <a:solidFill>
                <a:schemeClr val="dk1"/>
              </a:solidFill>
              <a:highlight>
                <a:srgbClr val="FFFFFF"/>
              </a:highlight>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AutoNum type="arabicPeriod"/>
            </a:pPr>
            <a:r>
              <a:rPr lang="fr-FR" sz="1300">
                <a:solidFill>
                  <a:schemeClr val="dk1"/>
                </a:solidFill>
                <a:highlight>
                  <a:srgbClr val="FFFFFF"/>
                </a:highlight>
                <a:latin typeface="Arial"/>
                <a:ea typeface="Arial"/>
                <a:cs typeface="Arial"/>
                <a:sym typeface="Arial"/>
              </a:rPr>
              <a:t>Déployez le bundle fini sur le Google Play Store</a:t>
            </a:r>
            <a:endParaRPr sz="1300">
              <a:solidFill>
                <a:schemeClr val="dk1"/>
              </a:solidFill>
              <a:latin typeface="Arial"/>
              <a:ea typeface="Arial"/>
              <a:cs typeface="Arial"/>
              <a:sym typeface="Arial"/>
            </a:endParaRPr>
          </a:p>
          <a:p>
            <a:pPr indent="0" lvl="0" marL="0" rtl="0" algn="just">
              <a:lnSpc>
                <a:spcPct val="133333"/>
              </a:lnSpc>
              <a:spcBef>
                <a:spcPts val="1600"/>
              </a:spcBef>
              <a:spcAft>
                <a:spcPts val="0"/>
              </a:spcAft>
              <a:buClr>
                <a:srgbClr val="565656"/>
              </a:buClr>
              <a:buSzPts val="1200"/>
              <a:buFont typeface="Arial"/>
              <a:buNone/>
            </a:pPr>
            <a:r>
              <a:rPr b="1" lang="fr-FR" sz="1600">
                <a:solidFill>
                  <a:srgbClr val="0059A1"/>
                </a:solidFill>
              </a:rPr>
              <a:t>La mise en place de Fastlane</a:t>
            </a:r>
            <a:endParaRPr b="1" sz="1400">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rPr b="1" lang="fr-FR" sz="1400">
                <a:latin typeface="Arial"/>
                <a:ea typeface="Arial"/>
                <a:cs typeface="Arial"/>
                <a:sym typeface="Arial"/>
              </a:rPr>
              <a:t>     installer Fastlane : </a:t>
            </a:r>
            <a:endParaRPr b="1" sz="1400">
              <a:latin typeface="Arial"/>
              <a:ea typeface="Arial"/>
              <a:cs typeface="Arial"/>
              <a:sym typeface="Arial"/>
            </a:endParaRPr>
          </a:p>
          <a:p>
            <a:pPr indent="457200" lvl="0" marL="0" rtl="0" algn="just">
              <a:lnSpc>
                <a:spcPct val="133333"/>
              </a:lnSpc>
              <a:spcBef>
                <a:spcPts val="0"/>
              </a:spcBef>
              <a:spcAft>
                <a:spcPts val="0"/>
              </a:spcAft>
              <a:buClr>
                <a:schemeClr val="dk1"/>
              </a:buClr>
              <a:buSzPts val="1100"/>
              <a:buFont typeface="Arial"/>
              <a:buNone/>
            </a:pPr>
            <a:r>
              <a:rPr lang="fr-FR" sz="1300">
                <a:latin typeface="Arial"/>
                <a:ea typeface="Arial"/>
                <a:cs typeface="Arial"/>
                <a:sym typeface="Arial"/>
              </a:rPr>
              <a:t>sudo gem install -n /usr/local/bin fastlane --verbose</a:t>
            </a:r>
            <a:endParaRPr sz="1300">
              <a:latin typeface="Arial"/>
              <a:ea typeface="Arial"/>
              <a:cs typeface="Arial"/>
              <a:sym typeface="Arial"/>
            </a:endParaRPr>
          </a:p>
          <a:p>
            <a:pPr indent="0" lvl="0" marL="0" rtl="0" algn="just">
              <a:lnSpc>
                <a:spcPct val="133333"/>
              </a:lnSpc>
              <a:spcBef>
                <a:spcPts val="0"/>
              </a:spcBef>
              <a:spcAft>
                <a:spcPts val="0"/>
              </a:spcAft>
              <a:buClr>
                <a:schemeClr val="dk1"/>
              </a:buClr>
              <a:buSzPts val="1100"/>
              <a:buFont typeface="Arial"/>
              <a:buNone/>
            </a:pPr>
            <a:r>
              <a:rPr lang="fr-FR" sz="1300">
                <a:latin typeface="Arial"/>
                <a:ea typeface="Arial"/>
                <a:cs typeface="Arial"/>
                <a:sym typeface="Arial"/>
              </a:rPr>
              <a:t>   </a:t>
            </a:r>
            <a:r>
              <a:rPr b="1" lang="fr-FR" sz="1300">
                <a:latin typeface="Arial"/>
                <a:ea typeface="Arial"/>
                <a:cs typeface="Arial"/>
                <a:sym typeface="Arial"/>
              </a:rPr>
              <a:t>   Exécuter Fastlane : </a:t>
            </a:r>
            <a:endParaRPr b="1" sz="1300">
              <a:latin typeface="Arial"/>
              <a:ea typeface="Arial"/>
              <a:cs typeface="Arial"/>
              <a:sym typeface="Arial"/>
            </a:endParaRPr>
          </a:p>
          <a:p>
            <a:pPr indent="457200" lvl="0" marL="0" rtl="0" algn="just">
              <a:lnSpc>
                <a:spcPct val="133333"/>
              </a:lnSpc>
              <a:spcBef>
                <a:spcPts val="0"/>
              </a:spcBef>
              <a:spcAft>
                <a:spcPts val="0"/>
              </a:spcAft>
              <a:buClr>
                <a:schemeClr val="dk1"/>
              </a:buClr>
              <a:buSzPts val="1100"/>
              <a:buFont typeface="Arial"/>
              <a:buNone/>
            </a:pPr>
            <a:r>
              <a:rPr lang="fr-FR" sz="1300">
                <a:latin typeface="Arial"/>
                <a:ea typeface="Arial"/>
                <a:cs typeface="Arial"/>
                <a:sym typeface="Arial"/>
              </a:rPr>
              <a:t>fastlane build</a:t>
            </a:r>
            <a:endParaRPr sz="1300">
              <a:latin typeface="Arial"/>
              <a:ea typeface="Arial"/>
              <a:cs typeface="Arial"/>
              <a:sym typeface="Arial"/>
            </a:endParaRPr>
          </a:p>
          <a:p>
            <a:pPr indent="0" lvl="0" marL="0" rtl="0" algn="just">
              <a:lnSpc>
                <a:spcPct val="133333"/>
              </a:lnSpc>
              <a:spcBef>
                <a:spcPts val="0"/>
              </a:spcBef>
              <a:spcAft>
                <a:spcPts val="0"/>
              </a:spcAft>
              <a:buClr>
                <a:schemeClr val="dk1"/>
              </a:buClr>
              <a:buSzPts val="1100"/>
              <a:buFont typeface="Arial"/>
              <a:buNone/>
            </a:pPr>
            <a:r>
              <a:rPr lang="fr-FR" sz="1300">
                <a:latin typeface="Arial"/>
                <a:ea typeface="Arial"/>
                <a:cs typeface="Arial"/>
                <a:sym typeface="Arial"/>
              </a:rPr>
              <a:t>	</a:t>
            </a:r>
            <a:endParaRPr sz="1300">
              <a:latin typeface="Arial"/>
              <a:ea typeface="Arial"/>
              <a:cs typeface="Arial"/>
              <a:sym typeface="Arial"/>
            </a:endParaRPr>
          </a:p>
          <a:p>
            <a:pPr indent="0" lvl="0" marL="0" rtl="0" algn="just">
              <a:lnSpc>
                <a:spcPct val="133333"/>
              </a:lnSpc>
              <a:spcBef>
                <a:spcPts val="0"/>
              </a:spcBef>
              <a:spcAft>
                <a:spcPts val="0"/>
              </a:spcAft>
              <a:buClr>
                <a:schemeClr val="dk1"/>
              </a:buClr>
              <a:buSzPts val="1100"/>
              <a:buFont typeface="Arial"/>
              <a:buNone/>
            </a:pPr>
            <a:r>
              <a:t/>
            </a:r>
            <a:endParaRPr sz="1300">
              <a:latin typeface="Arial"/>
              <a:ea typeface="Arial"/>
              <a:cs typeface="Arial"/>
              <a:sym typeface="Arial"/>
            </a:endParaRPr>
          </a:p>
          <a:p>
            <a:pPr indent="457200" lvl="0" marL="0" rtl="0" algn="just">
              <a:lnSpc>
                <a:spcPct val="133333"/>
              </a:lnSpc>
              <a:spcBef>
                <a:spcPts val="0"/>
              </a:spcBef>
              <a:spcAft>
                <a:spcPts val="0"/>
              </a:spcAft>
              <a:buClr>
                <a:schemeClr val="dk1"/>
              </a:buClr>
              <a:buSzPts val="1100"/>
              <a:buFont typeface="Arial"/>
              <a:buNone/>
            </a:pPr>
            <a:r>
              <a:t/>
            </a:r>
            <a:endParaRPr sz="1300">
              <a:latin typeface="Arial"/>
              <a:ea typeface="Arial"/>
              <a:cs typeface="Arial"/>
              <a:sym typeface="Arial"/>
            </a:endParaRPr>
          </a:p>
          <a:p>
            <a:pPr indent="0" lvl="0" marL="0" rtl="0" algn="just">
              <a:lnSpc>
                <a:spcPct val="133333"/>
              </a:lnSpc>
              <a:spcBef>
                <a:spcPts val="0"/>
              </a:spcBef>
              <a:spcAft>
                <a:spcPts val="0"/>
              </a:spcAft>
              <a:buClr>
                <a:schemeClr val="dk1"/>
              </a:buClr>
              <a:buSzPts val="1100"/>
              <a:buFont typeface="Arial"/>
              <a:buNone/>
            </a:pPr>
            <a:r>
              <a:t/>
            </a:r>
            <a:endParaRPr sz="1300">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t/>
            </a:r>
            <a:endParaRPr sz="1300">
              <a:latin typeface="Arial"/>
              <a:ea typeface="Arial"/>
              <a:cs typeface="Arial"/>
              <a:sym typeface="Arial"/>
            </a:endParaRPr>
          </a:p>
        </p:txBody>
      </p:sp>
      <p:sp>
        <p:nvSpPr>
          <p:cNvPr id="1437" name="Google Shape;1437;g220a4a3572b_0_684"/>
          <p:cNvSpPr txBox="1"/>
          <p:nvPr/>
        </p:nvSpPr>
        <p:spPr>
          <a:xfrm>
            <a:off x="6991325" y="1615650"/>
            <a:ext cx="4566000" cy="4032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250"/>
              <a:t>default_platform(:android)</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fr-FR" sz="1250"/>
              <a:t>platform :android do</a:t>
            </a:r>
            <a:endParaRPr sz="1250"/>
          </a:p>
          <a:p>
            <a:pPr indent="0" lvl="0" marL="0" rtl="0" algn="l">
              <a:spcBef>
                <a:spcPts val="0"/>
              </a:spcBef>
              <a:spcAft>
                <a:spcPts val="0"/>
              </a:spcAft>
              <a:buNone/>
            </a:pPr>
            <a:r>
              <a:rPr lang="fr-FR" sz="1250"/>
              <a:t> desc "</a:t>
            </a:r>
            <a:r>
              <a:rPr lang="fr-FR" sz="1250">
                <a:solidFill>
                  <a:schemeClr val="accent1"/>
                </a:solidFill>
              </a:rPr>
              <a:t>Runs all the tests</a:t>
            </a:r>
            <a:r>
              <a:rPr lang="fr-FR" sz="1250"/>
              <a:t>"</a:t>
            </a:r>
            <a:endParaRPr sz="1250"/>
          </a:p>
          <a:p>
            <a:pPr indent="0" lvl="0" marL="0" rtl="0" algn="l">
              <a:spcBef>
                <a:spcPts val="0"/>
              </a:spcBef>
              <a:spcAft>
                <a:spcPts val="0"/>
              </a:spcAft>
              <a:buNone/>
            </a:pPr>
            <a:r>
              <a:rPr lang="fr-FR" sz="1250"/>
              <a:t> lane :test do</a:t>
            </a:r>
            <a:endParaRPr sz="1250"/>
          </a:p>
          <a:p>
            <a:pPr indent="0" lvl="0" marL="0" rtl="0" algn="l">
              <a:spcBef>
                <a:spcPts val="0"/>
              </a:spcBef>
              <a:spcAft>
                <a:spcPts val="0"/>
              </a:spcAft>
              <a:buNone/>
            </a:pPr>
            <a:r>
              <a:rPr lang="fr-FR" sz="1250"/>
              <a:t>   gradle(task: "test")</a:t>
            </a:r>
            <a:endParaRPr sz="1250"/>
          </a:p>
          <a:p>
            <a:pPr indent="0" lvl="0" marL="0" rtl="0" algn="l">
              <a:spcBef>
                <a:spcPts val="0"/>
              </a:spcBef>
              <a:spcAft>
                <a:spcPts val="0"/>
              </a:spcAft>
              <a:buNone/>
            </a:pPr>
            <a:r>
              <a:rPr lang="fr-FR" sz="1250"/>
              <a:t> end</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fr-FR" sz="1250"/>
              <a:t> desc "</a:t>
            </a:r>
            <a:r>
              <a:rPr lang="fr-FR" sz="1250">
                <a:solidFill>
                  <a:schemeClr val="accent1"/>
                </a:solidFill>
              </a:rPr>
              <a:t>Submit a new Beta Build to Firebase App Distribution</a:t>
            </a:r>
            <a:r>
              <a:rPr lang="fr-FR" sz="1250"/>
              <a:t>"</a:t>
            </a:r>
            <a:endParaRPr sz="1250"/>
          </a:p>
          <a:p>
            <a:pPr indent="0" lvl="0" marL="0" rtl="0" algn="l">
              <a:spcBef>
                <a:spcPts val="0"/>
              </a:spcBef>
              <a:spcAft>
                <a:spcPts val="0"/>
              </a:spcAft>
              <a:buNone/>
            </a:pPr>
            <a:r>
              <a:rPr lang="fr-FR" sz="1250"/>
              <a:t> lane :beta do</a:t>
            </a:r>
            <a:endParaRPr sz="1250"/>
          </a:p>
          <a:p>
            <a:pPr indent="0" lvl="0" marL="0" rtl="0" algn="l">
              <a:spcBef>
                <a:spcPts val="0"/>
              </a:spcBef>
              <a:spcAft>
                <a:spcPts val="0"/>
              </a:spcAft>
              <a:buNone/>
            </a:pPr>
            <a:r>
              <a:rPr lang="fr-FR" sz="1250"/>
              <a:t>   gradle(task: "</a:t>
            </a:r>
            <a:r>
              <a:rPr lang="fr-FR" sz="1250">
                <a:solidFill>
                  <a:srgbClr val="0059A1"/>
                </a:solidFill>
              </a:rPr>
              <a:t>clean assembleRelease</a:t>
            </a:r>
            <a:r>
              <a:rPr lang="fr-FR" sz="1250"/>
              <a:t>")</a:t>
            </a:r>
            <a:endParaRPr sz="1250"/>
          </a:p>
          <a:p>
            <a:pPr indent="0" lvl="0" marL="0" rtl="0" algn="l">
              <a:spcBef>
                <a:spcPts val="0"/>
              </a:spcBef>
              <a:spcAft>
                <a:spcPts val="0"/>
              </a:spcAft>
              <a:buNone/>
            </a:pPr>
            <a:r>
              <a:rPr lang="fr-FR" sz="1250"/>
              <a:t>   firebase_app_distribution</a:t>
            </a:r>
            <a:endParaRPr sz="1250"/>
          </a:p>
          <a:p>
            <a:pPr indent="0" lvl="0" marL="0" rtl="0" algn="l">
              <a:spcBef>
                <a:spcPts val="0"/>
              </a:spcBef>
              <a:spcAft>
                <a:spcPts val="0"/>
              </a:spcAft>
              <a:buNone/>
            </a:pPr>
            <a:r>
              <a:rPr lang="fr-FR" sz="1250"/>
              <a:t> end</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fr-FR" sz="1250"/>
              <a:t> desc "</a:t>
            </a:r>
            <a:r>
              <a:rPr lang="fr-FR" sz="1250">
                <a:solidFill>
                  <a:schemeClr val="accent1"/>
                </a:solidFill>
              </a:rPr>
              <a:t>Deploy a new version to Google Play</a:t>
            </a:r>
            <a:r>
              <a:rPr lang="fr-FR" sz="1250"/>
              <a:t>"</a:t>
            </a:r>
            <a:endParaRPr sz="1250"/>
          </a:p>
          <a:p>
            <a:pPr indent="0" lvl="0" marL="0" rtl="0" algn="l">
              <a:spcBef>
                <a:spcPts val="0"/>
              </a:spcBef>
              <a:spcAft>
                <a:spcPts val="0"/>
              </a:spcAft>
              <a:buNone/>
            </a:pPr>
            <a:r>
              <a:rPr lang="fr-FR" sz="1250"/>
              <a:t> lane :deploy do</a:t>
            </a:r>
            <a:endParaRPr sz="1250"/>
          </a:p>
          <a:p>
            <a:pPr indent="0" lvl="0" marL="0" rtl="0" algn="l">
              <a:spcBef>
                <a:spcPts val="0"/>
              </a:spcBef>
              <a:spcAft>
                <a:spcPts val="0"/>
              </a:spcAft>
              <a:buNone/>
            </a:pPr>
            <a:r>
              <a:rPr lang="fr-FR" sz="1250"/>
              <a:t>   gradle(task: "</a:t>
            </a:r>
            <a:r>
              <a:rPr lang="fr-FR" sz="1250">
                <a:solidFill>
                  <a:srgbClr val="007842"/>
                </a:solidFill>
              </a:rPr>
              <a:t>clean assembleRelease"</a:t>
            </a:r>
            <a:r>
              <a:rPr lang="fr-FR" sz="1250"/>
              <a:t>)</a:t>
            </a:r>
            <a:endParaRPr sz="1250"/>
          </a:p>
          <a:p>
            <a:pPr indent="0" lvl="0" marL="0" rtl="0" algn="l">
              <a:spcBef>
                <a:spcPts val="0"/>
              </a:spcBef>
              <a:spcAft>
                <a:spcPts val="0"/>
              </a:spcAft>
              <a:buNone/>
            </a:pPr>
            <a:r>
              <a:rPr lang="fr-FR" sz="1250"/>
              <a:t>   upload_to_play_store</a:t>
            </a:r>
            <a:endParaRPr sz="1250"/>
          </a:p>
          <a:p>
            <a:pPr indent="0" lvl="0" marL="0" rtl="0" algn="l">
              <a:spcBef>
                <a:spcPts val="0"/>
              </a:spcBef>
              <a:spcAft>
                <a:spcPts val="0"/>
              </a:spcAft>
              <a:buNone/>
            </a:pPr>
            <a:r>
              <a:rPr lang="fr-FR" sz="1250"/>
              <a:t> end</a:t>
            </a:r>
            <a:endParaRPr sz="1250"/>
          </a:p>
          <a:p>
            <a:pPr indent="0" lvl="0" marL="0" rtl="0" algn="l">
              <a:spcBef>
                <a:spcPts val="0"/>
              </a:spcBef>
              <a:spcAft>
                <a:spcPts val="0"/>
              </a:spcAft>
              <a:buNone/>
            </a:pPr>
            <a:r>
              <a:rPr lang="fr-FR" sz="1250"/>
              <a:t>end</a:t>
            </a:r>
            <a:endParaRPr sz="1250"/>
          </a:p>
        </p:txBody>
      </p:sp>
      <p:sp>
        <p:nvSpPr>
          <p:cNvPr id="1438" name="Google Shape;1438;g220a4a3572b_0_684"/>
          <p:cNvSpPr txBox="1"/>
          <p:nvPr/>
        </p:nvSpPr>
        <p:spPr>
          <a:xfrm>
            <a:off x="5069150" y="4499525"/>
            <a:ext cx="1319700" cy="384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300"/>
              <a:t>Fichier Fastfile</a:t>
            </a:r>
            <a:endParaRPr sz="1300"/>
          </a:p>
        </p:txBody>
      </p:sp>
      <p:cxnSp>
        <p:nvCxnSpPr>
          <p:cNvPr id="1439" name="Google Shape;1439;g220a4a3572b_0_684"/>
          <p:cNvCxnSpPr/>
          <p:nvPr/>
        </p:nvCxnSpPr>
        <p:spPr>
          <a:xfrm flipH="1" rot="10800000">
            <a:off x="5855525" y="4022250"/>
            <a:ext cx="1052100" cy="441000"/>
          </a:xfrm>
          <a:prstGeom prst="straightConnector1">
            <a:avLst/>
          </a:prstGeom>
          <a:noFill/>
          <a:ln cap="flat" cmpd="sng" w="9525">
            <a:solidFill>
              <a:schemeClr val="dk2"/>
            </a:solidFill>
            <a:prstDash val="solid"/>
            <a:round/>
            <a:headEnd len="med" w="med" type="none"/>
            <a:tailEnd len="med" w="med" type="stealth"/>
          </a:ln>
        </p:spPr>
      </p:cxnSp>
      <p:sp>
        <p:nvSpPr>
          <p:cNvPr id="1440" name="Google Shape;1440;g220a4a3572b_0_684"/>
          <p:cNvSpPr txBox="1"/>
          <p:nvPr/>
        </p:nvSpPr>
        <p:spPr>
          <a:xfrm>
            <a:off x="819750" y="5809075"/>
            <a:ext cx="6356100" cy="585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300"/>
              <a:t>Fastlane clean et assemble l’application, en construisant que la version release. </a:t>
            </a:r>
            <a:endParaRPr sz="1300"/>
          </a:p>
          <a:p>
            <a:pPr indent="0" lvl="0" marL="0" rtl="0" algn="l">
              <a:spcBef>
                <a:spcPts val="0"/>
              </a:spcBef>
              <a:spcAft>
                <a:spcPts val="0"/>
              </a:spcAft>
              <a:buNone/>
            </a:pPr>
            <a:r>
              <a:rPr lang="fr-FR" sz="1300"/>
              <a:t>La signature </a:t>
            </a:r>
            <a:r>
              <a:rPr lang="fr-FR" sz="1300">
                <a:solidFill>
                  <a:srgbClr val="252525"/>
                </a:solidFill>
              </a:rPr>
              <a:t>se fera conformément à la déclaration dans la clôture de la release. </a:t>
            </a:r>
            <a:endParaRPr sz="1300"/>
          </a:p>
        </p:txBody>
      </p:sp>
      <p:sp>
        <p:nvSpPr>
          <p:cNvPr id="1441" name="Google Shape;1441;g220a4a3572b_0_684"/>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2 </a:t>
            </a:r>
            <a:endParaRPr/>
          </a:p>
        </p:txBody>
      </p:sp>
      <p:sp>
        <p:nvSpPr>
          <p:cNvPr id="1442" name="Google Shape;1442;g220a4a3572b_0_684"/>
          <p:cNvSpPr txBox="1"/>
          <p:nvPr>
            <p:ph idx="2" type="body"/>
          </p:nvPr>
        </p:nvSpPr>
        <p:spPr>
          <a:xfrm>
            <a:off x="180000" y="725775"/>
            <a:ext cx="54237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Utiliser des plateformes d’intégration et déploiements</a:t>
            </a:r>
            <a:endParaRPr sz="1500"/>
          </a:p>
          <a:p>
            <a:pPr indent="0" lvl="0" marL="0" rtl="0" algn="l">
              <a:lnSpc>
                <a:spcPct val="90000"/>
              </a:lnSpc>
              <a:spcBef>
                <a:spcPts val="0"/>
              </a:spcBef>
              <a:spcAft>
                <a:spcPts val="0"/>
              </a:spcAft>
              <a:buClr>
                <a:schemeClr val="dk1"/>
              </a:buClr>
              <a:buSzPts val="1100"/>
              <a:buNone/>
            </a:pPr>
            <a:r>
              <a:rPr lang="fr-FR" sz="1500"/>
              <a:t> continus</a:t>
            </a:r>
            <a:endParaRPr sz="1500"/>
          </a:p>
          <a:p>
            <a:pPr indent="0" lvl="0" marL="0" rtl="0" algn="l">
              <a:lnSpc>
                <a:spcPct val="90000"/>
              </a:lnSpc>
              <a:spcBef>
                <a:spcPts val="0"/>
              </a:spcBef>
              <a:spcAft>
                <a:spcPts val="0"/>
              </a:spcAft>
              <a:buClr>
                <a:srgbClr val="0059A1"/>
              </a:buClr>
              <a:buSzPts val="1600"/>
              <a:buNone/>
            </a:pPr>
            <a:r>
              <a:t/>
            </a:r>
            <a:endParaRPr sz="1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g220a4a3572b_0_696"/>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CI/CD (Pipeline)</a:t>
            </a:r>
            <a:endParaRPr/>
          </a:p>
        </p:txBody>
      </p:sp>
      <p:pic>
        <p:nvPicPr>
          <p:cNvPr id="1448" name="Google Shape;1448;g220a4a3572b_0_696"/>
          <p:cNvPicPr preferRelativeResize="0"/>
          <p:nvPr/>
        </p:nvPicPr>
        <p:blipFill>
          <a:blip r:embed="rId3">
            <a:alphaModFix/>
          </a:blip>
          <a:stretch>
            <a:fillRect/>
          </a:stretch>
        </p:blipFill>
        <p:spPr>
          <a:xfrm>
            <a:off x="1003725" y="3148125"/>
            <a:ext cx="9282450" cy="1503750"/>
          </a:xfrm>
          <a:prstGeom prst="rect">
            <a:avLst/>
          </a:prstGeom>
          <a:noFill/>
          <a:ln>
            <a:noFill/>
          </a:ln>
        </p:spPr>
      </p:pic>
      <p:sp>
        <p:nvSpPr>
          <p:cNvPr id="1449" name="Google Shape;1449;g220a4a3572b_0_696"/>
          <p:cNvSpPr txBox="1"/>
          <p:nvPr/>
        </p:nvSpPr>
        <p:spPr>
          <a:xfrm>
            <a:off x="1003750" y="2149625"/>
            <a:ext cx="9743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A </a:t>
            </a:r>
            <a:r>
              <a:rPr lang="fr-FR" sz="1300"/>
              <a:t>l'arrivée</a:t>
            </a:r>
            <a:r>
              <a:rPr lang="fr-FR" sz="1300"/>
              <a:t> d’une nouvelle version du code source par un push (Correction d’un bug ou implémentation d’une nouvelle fonctionnalité..), Gitlab exécute le fichier Fastfile pour faire un </a:t>
            </a:r>
            <a:r>
              <a:rPr lang="fr-FR" sz="1300">
                <a:solidFill>
                  <a:schemeClr val="dk1"/>
                </a:solidFill>
              </a:rPr>
              <a:t>clean et assemblage de l’application, ce qui permet le démarrage du build d’une nouvelle version exécutable. </a:t>
            </a:r>
            <a:endParaRPr sz="1300">
              <a:solidFill>
                <a:schemeClr val="dk1"/>
              </a:solidFill>
            </a:endParaRPr>
          </a:p>
          <a:p>
            <a:pPr indent="0" lvl="0" marL="0" rtl="0" algn="l">
              <a:spcBef>
                <a:spcPts val="0"/>
              </a:spcBef>
              <a:spcAft>
                <a:spcPts val="0"/>
              </a:spcAft>
              <a:buNone/>
            </a:pPr>
            <a:r>
              <a:rPr lang="fr-FR" sz="1300"/>
              <a:t> </a:t>
            </a:r>
            <a:endParaRPr sz="1300"/>
          </a:p>
        </p:txBody>
      </p:sp>
      <p:sp>
        <p:nvSpPr>
          <p:cNvPr id="1450" name="Google Shape;1450;g220a4a3572b_0_69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2 </a:t>
            </a:r>
            <a:endParaRPr/>
          </a:p>
        </p:txBody>
      </p:sp>
      <p:sp>
        <p:nvSpPr>
          <p:cNvPr id="1451" name="Google Shape;1451;g220a4a3572b_0_696"/>
          <p:cNvSpPr txBox="1"/>
          <p:nvPr>
            <p:ph idx="2" type="body"/>
          </p:nvPr>
        </p:nvSpPr>
        <p:spPr>
          <a:xfrm>
            <a:off x="180000" y="725775"/>
            <a:ext cx="54237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Utiliser des plateformes d’intégration et déploiements</a:t>
            </a:r>
            <a:endParaRPr sz="1500"/>
          </a:p>
          <a:p>
            <a:pPr indent="0" lvl="0" marL="0" rtl="0" algn="l">
              <a:lnSpc>
                <a:spcPct val="90000"/>
              </a:lnSpc>
              <a:spcBef>
                <a:spcPts val="0"/>
              </a:spcBef>
              <a:spcAft>
                <a:spcPts val="0"/>
              </a:spcAft>
              <a:buClr>
                <a:schemeClr val="dk1"/>
              </a:buClr>
              <a:buSzPts val="1100"/>
              <a:buNone/>
            </a:pPr>
            <a:r>
              <a:rPr lang="fr-FR" sz="1500"/>
              <a:t> continus</a:t>
            </a:r>
            <a:endParaRPr sz="1500"/>
          </a:p>
          <a:p>
            <a:pPr indent="0" lvl="0" marL="0" rtl="0" algn="l">
              <a:lnSpc>
                <a:spcPct val="90000"/>
              </a:lnSpc>
              <a:spcBef>
                <a:spcPts val="0"/>
              </a:spcBef>
              <a:spcAft>
                <a:spcPts val="0"/>
              </a:spcAft>
              <a:buClr>
                <a:srgbClr val="0059A1"/>
              </a:buClr>
              <a:buSzPts val="1600"/>
              <a:buNone/>
            </a:pPr>
            <a:r>
              <a:t/>
            </a:r>
            <a:endParaRPr sz="15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g220a4a3572b_0_223"/>
          <p:cNvSpPr txBox="1"/>
          <p:nvPr>
            <p:ph idx="1" type="body"/>
          </p:nvPr>
        </p:nvSpPr>
        <p:spPr>
          <a:xfrm>
            <a:off x="722700" y="1515146"/>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Firebase App Distribution</a:t>
            </a:r>
            <a:endParaRPr/>
          </a:p>
        </p:txBody>
      </p:sp>
      <p:sp>
        <p:nvSpPr>
          <p:cNvPr id="1457" name="Google Shape;1457;g220a4a3572b_0_223"/>
          <p:cNvSpPr txBox="1"/>
          <p:nvPr>
            <p:ph idx="3" type="body"/>
          </p:nvPr>
        </p:nvSpPr>
        <p:spPr>
          <a:xfrm>
            <a:off x="720000" y="18668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rPr lang="fr-FR" sz="1300">
                <a:solidFill>
                  <a:schemeClr val="dk1"/>
                </a:solidFill>
                <a:latin typeface="Arial"/>
                <a:ea typeface="Arial"/>
                <a:cs typeface="Arial"/>
                <a:sym typeface="Arial"/>
              </a:rPr>
              <a:t> Avant de faire un déploiement dans le Play Store, le développeur est censé envoyer </a:t>
            </a:r>
            <a:r>
              <a:rPr lang="fr-FR" sz="1300">
                <a:solidFill>
                  <a:schemeClr val="dk1"/>
                </a:solidFill>
                <a:latin typeface="Arial"/>
                <a:ea typeface="Arial"/>
                <a:cs typeface="Arial"/>
                <a:sym typeface="Arial"/>
              </a:rPr>
              <a:t>automatiquement</a:t>
            </a:r>
            <a:r>
              <a:rPr lang="fr-FR" sz="1300">
                <a:solidFill>
                  <a:schemeClr val="dk1"/>
                </a:solidFill>
                <a:latin typeface="Arial"/>
                <a:ea typeface="Arial"/>
                <a:cs typeface="Arial"/>
                <a:sym typeface="Arial"/>
              </a:rPr>
              <a:t> à travers Fastlane une version à Firebase App </a:t>
            </a:r>
            <a:r>
              <a:rPr lang="fr-FR" sz="1300">
                <a:solidFill>
                  <a:schemeClr val="dk1"/>
                </a:solidFill>
                <a:latin typeface="Arial"/>
                <a:ea typeface="Arial"/>
                <a:cs typeface="Arial"/>
                <a:sym typeface="Arial"/>
              </a:rPr>
              <a:t>distribution, pour faire les tests en interne par les </a:t>
            </a:r>
            <a:r>
              <a:rPr lang="fr-FR" sz="1300">
                <a:solidFill>
                  <a:schemeClr val="dk1"/>
                </a:solidFill>
                <a:highlight>
                  <a:srgbClr val="FFFFFF"/>
                </a:highlight>
                <a:latin typeface="Arial"/>
                <a:ea typeface="Arial"/>
                <a:cs typeface="Arial"/>
                <a:sym typeface="Arial"/>
              </a:rPr>
              <a:t>bêta-testeurs</a:t>
            </a:r>
            <a:r>
              <a:rPr lang="fr-FR" sz="1300">
                <a:solidFill>
                  <a:schemeClr val="dk1"/>
                </a:solidFill>
                <a:latin typeface="Arial"/>
                <a:ea typeface="Arial"/>
                <a:cs typeface="Arial"/>
                <a:sym typeface="Arial"/>
              </a:rPr>
              <a:t> </a:t>
            </a:r>
            <a:r>
              <a:rPr lang="fr-FR" sz="1300">
                <a:solidFill>
                  <a:schemeClr val="dk1"/>
                </a:solidFill>
                <a:latin typeface="Arial"/>
                <a:ea typeface="Arial"/>
                <a:cs typeface="Arial"/>
                <a:sym typeface="Arial"/>
              </a:rPr>
              <a:t>: </a:t>
            </a:r>
            <a:endParaRPr sz="1300">
              <a:solidFill>
                <a:schemeClr val="dk1"/>
              </a:solidFill>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t/>
            </a:r>
            <a:endParaRPr sz="1300">
              <a:solidFill>
                <a:schemeClr val="dk1"/>
              </a:solidFill>
              <a:latin typeface="Arial"/>
              <a:ea typeface="Arial"/>
              <a:cs typeface="Arial"/>
              <a:sym typeface="Arial"/>
            </a:endParaRPr>
          </a:p>
        </p:txBody>
      </p:sp>
      <p:pic>
        <p:nvPicPr>
          <p:cNvPr id="1458" name="Google Shape;1458;g220a4a3572b_0_223"/>
          <p:cNvPicPr preferRelativeResize="0"/>
          <p:nvPr/>
        </p:nvPicPr>
        <p:blipFill>
          <a:blip r:embed="rId3">
            <a:alphaModFix/>
          </a:blip>
          <a:stretch>
            <a:fillRect/>
          </a:stretch>
        </p:blipFill>
        <p:spPr>
          <a:xfrm>
            <a:off x="1750100" y="2458625"/>
            <a:ext cx="8205576" cy="3002825"/>
          </a:xfrm>
          <a:prstGeom prst="rect">
            <a:avLst/>
          </a:prstGeom>
          <a:noFill/>
          <a:ln>
            <a:noFill/>
          </a:ln>
        </p:spPr>
      </p:pic>
      <p:sp>
        <p:nvSpPr>
          <p:cNvPr id="1459" name="Google Shape;1459;g220a4a3572b_0_223"/>
          <p:cNvSpPr txBox="1"/>
          <p:nvPr/>
        </p:nvSpPr>
        <p:spPr>
          <a:xfrm>
            <a:off x="1894200" y="4982900"/>
            <a:ext cx="8403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p>
        </p:txBody>
      </p:sp>
      <p:grpSp>
        <p:nvGrpSpPr>
          <p:cNvPr id="1460" name="Google Shape;1460;g220a4a3572b_0_223"/>
          <p:cNvGrpSpPr/>
          <p:nvPr/>
        </p:nvGrpSpPr>
        <p:grpSpPr>
          <a:xfrm>
            <a:off x="1971145" y="5505531"/>
            <a:ext cx="8661888" cy="926912"/>
            <a:chOff x="1779843" y="3179058"/>
            <a:chExt cx="7687839" cy="926912"/>
          </a:xfrm>
        </p:grpSpPr>
        <p:grpSp>
          <p:nvGrpSpPr>
            <p:cNvPr id="1461" name="Google Shape;1461;g220a4a3572b_0_223"/>
            <p:cNvGrpSpPr/>
            <p:nvPr/>
          </p:nvGrpSpPr>
          <p:grpSpPr>
            <a:xfrm>
              <a:off x="1779843" y="3179058"/>
              <a:ext cx="7687839" cy="926912"/>
              <a:chOff x="1779843" y="3179058"/>
              <a:chExt cx="7687839" cy="926912"/>
            </a:xfrm>
          </p:grpSpPr>
          <p:sp>
            <p:nvSpPr>
              <p:cNvPr id="1462" name="Google Shape;1462;g220a4a3572b_0_223"/>
              <p:cNvSpPr/>
              <p:nvPr/>
            </p:nvSpPr>
            <p:spPr>
              <a:xfrm>
                <a:off x="2474061" y="3322237"/>
                <a:ext cx="1059370" cy="235996"/>
              </a:xfrm>
              <a:custGeom>
                <a:rect b="b" l="l" r="r" t="t"/>
                <a:pathLst>
                  <a:path extrusionOk="0" h="264421" w="1249994">
                    <a:moveTo>
                      <a:pt x="0" y="0"/>
                    </a:moveTo>
                    <a:lnTo>
                      <a:pt x="1249994" y="0"/>
                    </a:lnTo>
                    <a:lnTo>
                      <a:pt x="1249994" y="264421"/>
                    </a:lnTo>
                    <a:lnTo>
                      <a:pt x="0" y="264421"/>
                    </a:lnTo>
                    <a:lnTo>
                      <a:pt x="0" y="0"/>
                    </a:lnTo>
                    <a:close/>
                  </a:path>
                </a:pathLst>
              </a:cu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0258A3"/>
                  </a:buClr>
                  <a:buSzPts val="1400"/>
                  <a:buFont typeface="Calibri"/>
                  <a:buNone/>
                </a:pPr>
                <a:r>
                  <a:rPr b="1" lang="fr-FR" sz="1400">
                    <a:solidFill>
                      <a:srgbClr val="0258A3"/>
                    </a:solidFill>
                    <a:latin typeface="Calibri"/>
                    <a:ea typeface="Calibri"/>
                    <a:cs typeface="Calibri"/>
                    <a:sym typeface="Calibri"/>
                  </a:rPr>
                  <a:t>Remarque</a:t>
                </a:r>
                <a:endParaRPr/>
              </a:p>
            </p:txBody>
          </p:sp>
          <p:sp>
            <p:nvSpPr>
              <p:cNvPr id="1463" name="Google Shape;1463;g220a4a3572b_0_223"/>
              <p:cNvSpPr/>
              <p:nvPr/>
            </p:nvSpPr>
            <p:spPr>
              <a:xfrm>
                <a:off x="2131885" y="3565348"/>
                <a:ext cx="7335797" cy="540622"/>
              </a:xfrm>
              <a:custGeom>
                <a:rect b="b" l="l" r="r" t="t"/>
                <a:pathLst>
                  <a:path extrusionOk="0" h="1249994" w="6062642">
                    <a:moveTo>
                      <a:pt x="0" y="0"/>
                    </a:moveTo>
                    <a:lnTo>
                      <a:pt x="6062642" y="0"/>
                    </a:lnTo>
                    <a:lnTo>
                      <a:pt x="6062642" y="1249994"/>
                    </a:lnTo>
                    <a:lnTo>
                      <a:pt x="0" y="1249994"/>
                    </a:lnTo>
                    <a:lnTo>
                      <a:pt x="0" y="0"/>
                    </a:lnTo>
                    <a:close/>
                  </a:path>
                </a:pathLst>
              </a:custGeom>
              <a:solidFill>
                <a:srgbClr val="F2F2F2"/>
              </a:solidFill>
              <a:ln cap="flat" cmpd="sng" w="28575">
                <a:solidFill>
                  <a:srgbClr val="0258A3"/>
                </a:solidFill>
                <a:prstDash val="solid"/>
                <a:miter lim="800000"/>
                <a:headEnd len="sm" w="sm" type="none"/>
                <a:tailEnd len="sm" w="sm" type="none"/>
              </a:ln>
            </p:spPr>
            <p:txBody>
              <a:bodyPr anchorCtr="0" anchor="b" bIns="72000" lIns="180000" spcFirstLastPara="1" rIns="108000" wrap="square" tIns="0">
                <a:noAutofit/>
              </a:bodyPr>
              <a:lstStyle/>
              <a:p>
                <a:pPr indent="-304800" lvl="0" marL="457200" marR="0" rtl="0" algn="just">
                  <a:spcBef>
                    <a:spcPts val="0"/>
                  </a:spcBef>
                  <a:spcAft>
                    <a:spcPts val="0"/>
                  </a:spcAft>
                  <a:buClr>
                    <a:srgbClr val="565656"/>
                  </a:buClr>
                  <a:buSzPts val="1200"/>
                  <a:buFont typeface="Calibri"/>
                  <a:buChar char="●"/>
                </a:pPr>
                <a:r>
                  <a:rPr b="1" lang="fr-FR" sz="1200">
                    <a:solidFill>
                      <a:srgbClr val="565656"/>
                    </a:solidFill>
                    <a:latin typeface="Calibri"/>
                    <a:ea typeface="Calibri"/>
                    <a:cs typeface="Calibri"/>
                    <a:sym typeface="Calibri"/>
                  </a:rPr>
                  <a:t>Firebase</a:t>
                </a:r>
                <a:r>
                  <a:rPr lang="fr-FR" sz="1200">
                    <a:solidFill>
                      <a:srgbClr val="565656"/>
                    </a:solidFill>
                    <a:latin typeface="Calibri"/>
                    <a:ea typeface="Calibri"/>
                    <a:cs typeface="Calibri"/>
                    <a:sym typeface="Calibri"/>
                  </a:rPr>
                  <a:t> est un ensemble d'outils pour l'hébergement et le développement d'applications mobiles et web, qui permet l'envoi de notifications et de publicités, la remontée des erreurs et des clics effectués dans l'application.</a:t>
                </a:r>
                <a:endParaRPr sz="1200">
                  <a:solidFill>
                    <a:srgbClr val="565656"/>
                  </a:solidFill>
                  <a:latin typeface="Calibri"/>
                  <a:ea typeface="Calibri"/>
                  <a:cs typeface="Calibri"/>
                  <a:sym typeface="Calibri"/>
                </a:endParaRPr>
              </a:p>
            </p:txBody>
          </p:sp>
          <p:sp>
            <p:nvSpPr>
              <p:cNvPr id="1464" name="Google Shape;1464;g220a4a3572b_0_223"/>
              <p:cNvSpPr/>
              <p:nvPr/>
            </p:nvSpPr>
            <p:spPr>
              <a:xfrm>
                <a:off x="1779843" y="3179058"/>
                <a:ext cx="648000" cy="6480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465" name="Google Shape;1465;g220a4a3572b_0_223"/>
            <p:cNvPicPr preferRelativeResize="0"/>
            <p:nvPr/>
          </p:nvPicPr>
          <p:blipFill rotWithShape="1">
            <a:blip r:embed="rId5">
              <a:alphaModFix/>
            </a:blip>
            <a:srcRect b="0" l="0" r="0" t="0"/>
            <a:stretch/>
          </p:blipFill>
          <p:spPr>
            <a:xfrm>
              <a:off x="1912801" y="3262513"/>
              <a:ext cx="515043" cy="576000"/>
            </a:xfrm>
            <a:prstGeom prst="rect">
              <a:avLst/>
            </a:prstGeom>
            <a:noFill/>
            <a:ln>
              <a:noFill/>
            </a:ln>
          </p:spPr>
        </p:pic>
      </p:grpSp>
      <p:sp>
        <p:nvSpPr>
          <p:cNvPr id="1466" name="Google Shape;1466;g220a4a3572b_0_223"/>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2 </a:t>
            </a:r>
            <a:endParaRPr/>
          </a:p>
        </p:txBody>
      </p:sp>
      <p:sp>
        <p:nvSpPr>
          <p:cNvPr id="1467" name="Google Shape;1467;g220a4a3572b_0_223"/>
          <p:cNvSpPr txBox="1"/>
          <p:nvPr>
            <p:ph idx="2" type="body"/>
          </p:nvPr>
        </p:nvSpPr>
        <p:spPr>
          <a:xfrm>
            <a:off x="180000" y="725775"/>
            <a:ext cx="54237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Utiliser des plateformes d’intégration et déploiements</a:t>
            </a:r>
            <a:endParaRPr sz="1500"/>
          </a:p>
          <a:p>
            <a:pPr indent="0" lvl="0" marL="0" rtl="0" algn="l">
              <a:lnSpc>
                <a:spcPct val="90000"/>
              </a:lnSpc>
              <a:spcBef>
                <a:spcPts val="0"/>
              </a:spcBef>
              <a:spcAft>
                <a:spcPts val="0"/>
              </a:spcAft>
              <a:buClr>
                <a:schemeClr val="dk1"/>
              </a:buClr>
              <a:buSzPts val="1100"/>
              <a:buNone/>
            </a:pPr>
            <a:r>
              <a:rPr lang="fr-FR" sz="1500"/>
              <a:t> continus</a:t>
            </a:r>
            <a:endParaRPr sz="1500"/>
          </a:p>
          <a:p>
            <a:pPr indent="0" lvl="0" marL="0" rtl="0" algn="l">
              <a:lnSpc>
                <a:spcPct val="90000"/>
              </a:lnSpc>
              <a:spcBef>
                <a:spcPts val="0"/>
              </a:spcBef>
              <a:spcAft>
                <a:spcPts val="0"/>
              </a:spcAft>
              <a:buClr>
                <a:srgbClr val="0059A1"/>
              </a:buClr>
              <a:buSzPts val="1600"/>
              <a:buNone/>
            </a:pPr>
            <a:r>
              <a:t/>
            </a:r>
            <a:endParaRPr sz="15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g220a4a3572b_0_256"/>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Déploiement des captures d’écrans</a:t>
            </a:r>
            <a:endParaRPr/>
          </a:p>
        </p:txBody>
      </p:sp>
      <p:sp>
        <p:nvSpPr>
          <p:cNvPr id="1473" name="Google Shape;1473;g220a4a3572b_0_256"/>
          <p:cNvSpPr txBox="1"/>
          <p:nvPr>
            <p:ph idx="3"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rPr lang="fr-FR"/>
              <a:t> </a:t>
            </a:r>
            <a:endParaRPr/>
          </a:p>
        </p:txBody>
      </p:sp>
      <p:sp>
        <p:nvSpPr>
          <p:cNvPr id="1474" name="Google Shape;1474;g220a4a3572b_0_256"/>
          <p:cNvSpPr txBox="1"/>
          <p:nvPr/>
        </p:nvSpPr>
        <p:spPr>
          <a:xfrm>
            <a:off x="888400" y="2016775"/>
            <a:ext cx="32781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300"/>
          </a:p>
        </p:txBody>
      </p:sp>
      <p:sp>
        <p:nvSpPr>
          <p:cNvPr id="1475" name="Google Shape;1475;g220a4a3572b_0_256"/>
          <p:cNvSpPr txBox="1"/>
          <p:nvPr/>
        </p:nvSpPr>
        <p:spPr>
          <a:xfrm>
            <a:off x="888400" y="2291800"/>
            <a:ext cx="39879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t>P</a:t>
            </a:r>
            <a:r>
              <a:rPr lang="fr-FR" sz="1300"/>
              <a:t>our télécharger des captures d'écran, il faut exécuter cette commande pour générer des captures d'écran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b="1" lang="fr-FR" sz="1300">
                <a:solidFill>
                  <a:schemeClr val="dk1"/>
                </a:solidFill>
              </a:rPr>
              <a:t>fastlane capture_screen</a:t>
            </a:r>
            <a:endParaRPr sz="1300"/>
          </a:p>
          <a:p>
            <a:pPr indent="0" lvl="0" marL="0" rtl="0" algn="l">
              <a:spcBef>
                <a:spcPts val="0"/>
              </a:spcBef>
              <a:spcAft>
                <a:spcPts val="0"/>
              </a:spcAft>
              <a:buClr>
                <a:schemeClr val="dk1"/>
              </a:buClr>
              <a:buSzPts val="1100"/>
              <a:buFont typeface="Arial"/>
              <a:buNone/>
            </a:pPr>
            <a:r>
              <a:t/>
            </a:r>
            <a:endParaRPr b="1" sz="1300"/>
          </a:p>
          <a:p>
            <a:pPr indent="0" lvl="0" marL="0" rtl="0" algn="l">
              <a:spcBef>
                <a:spcPts val="0"/>
              </a:spcBef>
              <a:spcAft>
                <a:spcPts val="0"/>
              </a:spcAft>
              <a:buClr>
                <a:schemeClr val="dk1"/>
              </a:buClr>
              <a:buSzPts val="1100"/>
              <a:buFont typeface="Arial"/>
              <a:buNone/>
            </a:pPr>
            <a:r>
              <a:t/>
            </a:r>
            <a:endParaRPr sz="1300"/>
          </a:p>
          <a:p>
            <a:pPr indent="0" lvl="0" marL="0" rtl="0" algn="l">
              <a:spcBef>
                <a:spcPts val="0"/>
              </a:spcBef>
              <a:spcAft>
                <a:spcPts val="0"/>
              </a:spcAft>
              <a:buNone/>
            </a:pPr>
            <a:r>
              <a:t/>
            </a:r>
            <a:endParaRPr sz="1300"/>
          </a:p>
        </p:txBody>
      </p:sp>
      <p:pic>
        <p:nvPicPr>
          <p:cNvPr id="1476" name="Google Shape;1476;g220a4a3572b_0_256"/>
          <p:cNvPicPr preferRelativeResize="0"/>
          <p:nvPr/>
        </p:nvPicPr>
        <p:blipFill>
          <a:blip r:embed="rId3">
            <a:alphaModFix/>
          </a:blip>
          <a:stretch>
            <a:fillRect/>
          </a:stretch>
        </p:blipFill>
        <p:spPr>
          <a:xfrm>
            <a:off x="4876300" y="2099425"/>
            <a:ext cx="6544325" cy="4053830"/>
          </a:xfrm>
          <a:prstGeom prst="rect">
            <a:avLst/>
          </a:prstGeom>
          <a:noFill/>
          <a:ln>
            <a:noFill/>
          </a:ln>
        </p:spPr>
      </p:pic>
      <p:sp>
        <p:nvSpPr>
          <p:cNvPr id="1477" name="Google Shape;1477;g220a4a3572b_0_25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2 </a:t>
            </a:r>
            <a:endParaRPr/>
          </a:p>
        </p:txBody>
      </p:sp>
      <p:sp>
        <p:nvSpPr>
          <p:cNvPr id="1478" name="Google Shape;1478;g220a4a3572b_0_256"/>
          <p:cNvSpPr txBox="1"/>
          <p:nvPr>
            <p:ph idx="2" type="body"/>
          </p:nvPr>
        </p:nvSpPr>
        <p:spPr>
          <a:xfrm>
            <a:off x="180000" y="725775"/>
            <a:ext cx="54237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Utiliser des plateformes d’intégration et déploiements</a:t>
            </a:r>
            <a:endParaRPr sz="1500"/>
          </a:p>
          <a:p>
            <a:pPr indent="0" lvl="0" marL="0" rtl="0" algn="l">
              <a:lnSpc>
                <a:spcPct val="90000"/>
              </a:lnSpc>
              <a:spcBef>
                <a:spcPts val="0"/>
              </a:spcBef>
              <a:spcAft>
                <a:spcPts val="0"/>
              </a:spcAft>
              <a:buClr>
                <a:schemeClr val="dk1"/>
              </a:buClr>
              <a:buSzPts val="1100"/>
              <a:buNone/>
            </a:pPr>
            <a:r>
              <a:rPr lang="fr-FR" sz="1500"/>
              <a:t> continus</a:t>
            </a:r>
            <a:endParaRPr sz="1500"/>
          </a:p>
          <a:p>
            <a:pPr indent="0" lvl="0" marL="0" rtl="0" algn="l">
              <a:lnSpc>
                <a:spcPct val="90000"/>
              </a:lnSpc>
              <a:spcBef>
                <a:spcPts val="0"/>
              </a:spcBef>
              <a:spcAft>
                <a:spcPts val="0"/>
              </a:spcAft>
              <a:buClr>
                <a:srgbClr val="0059A1"/>
              </a:buClr>
              <a:buSzPts val="1600"/>
              <a:buNone/>
            </a:pPr>
            <a:r>
              <a:t/>
            </a:r>
            <a:endParaRPr sz="15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sp>
        <p:nvSpPr>
          <p:cNvPr id="1483" name="Google Shape;1483;g220a4a3572b_0_216"/>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59A1"/>
              </a:buClr>
              <a:buSzPts val="1600"/>
              <a:buNone/>
            </a:pPr>
            <a:r>
              <a:rPr lang="fr-FR"/>
              <a:t>Déploiement sur Play Store</a:t>
            </a:r>
            <a:endParaRPr/>
          </a:p>
        </p:txBody>
      </p:sp>
      <p:sp>
        <p:nvSpPr>
          <p:cNvPr id="1484" name="Google Shape;1484;g220a4a3572b_0_216"/>
          <p:cNvSpPr txBox="1"/>
          <p:nvPr>
            <p:ph idx="3"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rPr lang="fr-FR"/>
              <a:t> </a:t>
            </a:r>
            <a:endParaRPr/>
          </a:p>
        </p:txBody>
      </p:sp>
      <p:pic>
        <p:nvPicPr>
          <p:cNvPr id="1485" name="Google Shape;1485;g220a4a3572b_0_216"/>
          <p:cNvPicPr preferRelativeResize="0"/>
          <p:nvPr/>
        </p:nvPicPr>
        <p:blipFill>
          <a:blip r:embed="rId3">
            <a:alphaModFix/>
          </a:blip>
          <a:stretch>
            <a:fillRect/>
          </a:stretch>
        </p:blipFill>
        <p:spPr>
          <a:xfrm>
            <a:off x="4732875" y="2061200"/>
            <a:ext cx="6433649" cy="4111650"/>
          </a:xfrm>
          <a:prstGeom prst="rect">
            <a:avLst/>
          </a:prstGeom>
          <a:noFill/>
          <a:ln>
            <a:noFill/>
          </a:ln>
        </p:spPr>
      </p:pic>
      <p:sp>
        <p:nvSpPr>
          <p:cNvPr id="1486" name="Google Shape;1486;g220a4a3572b_0_216"/>
          <p:cNvSpPr txBox="1"/>
          <p:nvPr/>
        </p:nvSpPr>
        <p:spPr>
          <a:xfrm>
            <a:off x="888400" y="2016775"/>
            <a:ext cx="3278100" cy="337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Une fois l'exécution de </a:t>
            </a:r>
            <a:r>
              <a:rPr lang="fr-FR" sz="1300"/>
              <a:t>Fastlane terminée</a:t>
            </a:r>
            <a:r>
              <a:rPr lang="fr-FR" sz="1300"/>
              <a:t>, vous pouvez trouver votre app bundle dans le répertoire de construction de l'application (l'emplacement par défaut est </a:t>
            </a:r>
            <a:r>
              <a:rPr b="1" lang="fr-FR" sz="1300"/>
              <a:t>app/build/outputs/bundle/release</a:t>
            </a:r>
            <a:r>
              <a:rPr lang="fr-FR" sz="1300"/>
              <a:t>). </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fr-FR" sz="1300"/>
              <a:t>Vous disposez maintenant d'un fichier de groupe d'applications prêt à être téléchargé sur la console Google Play. </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fr-FR" sz="1300"/>
              <a:t>Bien que vous </a:t>
            </a:r>
            <a:r>
              <a:rPr lang="fr-FR" sz="1300"/>
              <a:t>automatisez</a:t>
            </a:r>
            <a:r>
              <a:rPr lang="fr-FR" sz="1300"/>
              <a:t> les versions suivantes avec fastlane, vous devez télécharger </a:t>
            </a:r>
            <a:r>
              <a:rPr b="1" lang="fr-FR" sz="1300"/>
              <a:t>cette première version manuellement.</a:t>
            </a:r>
            <a:endParaRPr b="1" sz="1300"/>
          </a:p>
        </p:txBody>
      </p:sp>
      <p:sp>
        <p:nvSpPr>
          <p:cNvPr id="1487" name="Google Shape;1487;g220a4a3572b_0_21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Activité 2 </a:t>
            </a:r>
            <a:endParaRPr/>
          </a:p>
        </p:txBody>
      </p:sp>
      <p:sp>
        <p:nvSpPr>
          <p:cNvPr id="1488" name="Google Shape;1488;g220a4a3572b_0_216"/>
          <p:cNvSpPr txBox="1"/>
          <p:nvPr>
            <p:ph idx="2" type="body"/>
          </p:nvPr>
        </p:nvSpPr>
        <p:spPr>
          <a:xfrm>
            <a:off x="180000" y="725775"/>
            <a:ext cx="54237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fr-FR" sz="1500"/>
              <a:t>Utiliser des plateformes d’intégration et déploiements</a:t>
            </a:r>
            <a:endParaRPr sz="1500"/>
          </a:p>
          <a:p>
            <a:pPr indent="0" lvl="0" marL="0" rtl="0" algn="l">
              <a:lnSpc>
                <a:spcPct val="90000"/>
              </a:lnSpc>
              <a:spcBef>
                <a:spcPts val="0"/>
              </a:spcBef>
              <a:spcAft>
                <a:spcPts val="0"/>
              </a:spcAft>
              <a:buClr>
                <a:schemeClr val="dk1"/>
              </a:buClr>
              <a:buSzPts val="1100"/>
              <a:buNone/>
            </a:pPr>
            <a:r>
              <a:rPr lang="fr-FR" sz="1500"/>
              <a:t> continus</a:t>
            </a:r>
            <a:endParaRPr sz="1500"/>
          </a:p>
          <a:p>
            <a:pPr indent="0" lvl="0" marL="0" rtl="0" algn="l">
              <a:lnSpc>
                <a:spcPct val="90000"/>
              </a:lnSpc>
              <a:spcBef>
                <a:spcPts val="0"/>
              </a:spcBef>
              <a:spcAft>
                <a:spcPts val="0"/>
              </a:spcAft>
              <a:buClr>
                <a:srgbClr val="0059A1"/>
              </a:buClr>
              <a:buSzPts val="1600"/>
              <a:buNone/>
            </a:pPr>
            <a:r>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6"/>
          <p:cNvSpPr txBox="1"/>
          <p:nvPr>
            <p:ph idx="1" type="body"/>
          </p:nvPr>
        </p:nvSpPr>
        <p:spPr>
          <a:xfrm>
            <a:off x="6245570" y="903777"/>
            <a:ext cx="5760000" cy="1155509"/>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suivre les étapes de l’énnoncé</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et exécuter le code fourni</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Demander aux apprenants de réaliser le travail sur leurs</a:t>
            </a:r>
            <a:endParaRPr sz="1300">
              <a:solidFill>
                <a:schemeClr val="dk1"/>
              </a:solidFill>
              <a:latin typeface="Arial"/>
              <a:ea typeface="Arial"/>
              <a:cs typeface="Arial"/>
              <a:sym typeface="Arial"/>
            </a:endParaRPr>
          </a:p>
          <a:p>
            <a:pPr indent="-266700" lvl="0" marL="800100" rtl="0" algn="just">
              <a:lnSpc>
                <a:spcPct val="100000"/>
              </a:lnSpc>
              <a:spcBef>
                <a:spcPts val="0"/>
              </a:spcBef>
              <a:spcAft>
                <a:spcPts val="0"/>
              </a:spcAft>
              <a:buClr>
                <a:schemeClr val="dk1"/>
              </a:buClr>
              <a:buSzPts val="1100"/>
              <a:buFont typeface="Arial"/>
              <a:buNone/>
            </a:pPr>
            <a:r>
              <a:rPr lang="fr-FR" sz="1300">
                <a:solidFill>
                  <a:schemeClr val="dk1"/>
                </a:solidFill>
                <a:latin typeface="Arial"/>
                <a:ea typeface="Arial"/>
                <a:cs typeface="Arial"/>
                <a:sym typeface="Arial"/>
              </a:rPr>
              <a:t>machines</a:t>
            </a:r>
            <a:endParaRPr sz="1300">
              <a:solidFill>
                <a:schemeClr val="dk1"/>
              </a:solidFill>
              <a:latin typeface="Arial"/>
              <a:ea typeface="Arial"/>
              <a:cs typeface="Arial"/>
              <a:sym typeface="Arial"/>
            </a:endParaRPr>
          </a:p>
          <a:p>
            <a:pPr indent="-266700" lvl="0" marL="342900" rtl="0" algn="just">
              <a:lnSpc>
                <a:spcPct val="100000"/>
              </a:lnSpc>
              <a:spcBef>
                <a:spcPts val="0"/>
              </a:spcBef>
              <a:spcAft>
                <a:spcPts val="0"/>
              </a:spcAft>
              <a:buClr>
                <a:srgbClr val="565656"/>
              </a:buClr>
              <a:buSzPts val="1200"/>
              <a:buFont typeface="Arial"/>
              <a:buNone/>
            </a:pPr>
            <a:r>
              <a:t/>
            </a:r>
            <a:endParaRPr sz="1300">
              <a:solidFill>
                <a:schemeClr val="dk1"/>
              </a:solidFill>
              <a:latin typeface="Arial"/>
              <a:ea typeface="Arial"/>
              <a:cs typeface="Arial"/>
              <a:sym typeface="Arial"/>
            </a:endParaRPr>
          </a:p>
        </p:txBody>
      </p:sp>
      <p:sp>
        <p:nvSpPr>
          <p:cNvPr id="856" name="Google Shape;856;p6"/>
          <p:cNvSpPr txBox="1"/>
          <p:nvPr>
            <p:ph idx="2" type="body"/>
          </p:nvPr>
        </p:nvSpPr>
        <p:spPr>
          <a:xfrm>
            <a:off x="6245570" y="2406183"/>
            <a:ext cx="5760000" cy="1328760"/>
          </a:xfrm>
          <a:prstGeom prst="rect">
            <a:avLst/>
          </a:prstGeom>
          <a:noFill/>
          <a:ln>
            <a:noFill/>
          </a:ln>
        </p:spPr>
        <p:txBody>
          <a:bodyPr anchorCtr="0" anchor="t" bIns="45700" lIns="91425" spcFirstLastPara="1" rIns="91425" wrap="square" tIns="45700">
            <a:noAutofit/>
          </a:bodyPr>
          <a:lstStyle/>
          <a:p>
            <a:pPr indent="-311150" lvl="0" marL="457200" marR="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Créer un projet du travail</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Exécuter une requête HTTP</a:t>
            </a:r>
            <a:endParaRPr sz="1300">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Arial"/>
              <a:buChar char="•"/>
            </a:pPr>
            <a:r>
              <a:rPr lang="fr-FR" sz="1300">
                <a:solidFill>
                  <a:schemeClr val="dk1"/>
                </a:solidFill>
                <a:latin typeface="Arial"/>
                <a:ea typeface="Arial"/>
                <a:cs typeface="Arial"/>
                <a:sym typeface="Arial"/>
              </a:rPr>
              <a:t>Parser le flux JSON</a:t>
            </a:r>
            <a:endParaRPr sz="1300">
              <a:solidFill>
                <a:schemeClr val="dk1"/>
              </a:solidFill>
              <a:latin typeface="Arial"/>
              <a:ea typeface="Arial"/>
              <a:cs typeface="Arial"/>
              <a:sym typeface="Arial"/>
            </a:endParaRPr>
          </a:p>
        </p:txBody>
      </p:sp>
      <p:sp>
        <p:nvSpPr>
          <p:cNvPr id="857" name="Google Shape;857;p6"/>
          <p:cNvSpPr txBox="1"/>
          <p:nvPr>
            <p:ph idx="3" type="body"/>
          </p:nvPr>
        </p:nvSpPr>
        <p:spPr>
          <a:xfrm>
            <a:off x="6245570" y="4083661"/>
            <a:ext cx="5760000" cy="1274334"/>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Support de résumé théorique</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Android Studio installé</a:t>
            </a:r>
            <a:endParaRPr sz="1300">
              <a:solidFill>
                <a:schemeClr val="dk1"/>
              </a:solidFill>
              <a:latin typeface="Arial"/>
              <a:ea typeface="Arial"/>
              <a:cs typeface="Arial"/>
              <a:sym typeface="Arial"/>
            </a:endParaRPr>
          </a:p>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Retrofit ou Volley</a:t>
            </a:r>
            <a:endParaRPr sz="1300">
              <a:solidFill>
                <a:schemeClr val="dk1"/>
              </a:solidFill>
              <a:latin typeface="Arial"/>
              <a:ea typeface="Arial"/>
              <a:cs typeface="Arial"/>
              <a:sym typeface="Arial"/>
            </a:endParaRPr>
          </a:p>
        </p:txBody>
      </p:sp>
      <p:sp>
        <p:nvSpPr>
          <p:cNvPr id="858" name="Google Shape;858;p6"/>
          <p:cNvSpPr txBox="1"/>
          <p:nvPr>
            <p:ph idx="4" type="body"/>
          </p:nvPr>
        </p:nvSpPr>
        <p:spPr>
          <a:xfrm>
            <a:off x="6245570" y="5708000"/>
            <a:ext cx="5760000" cy="11500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Clr>
                <a:schemeClr val="dk1"/>
              </a:buClr>
              <a:buSzPts val="1300"/>
              <a:buChar char="•"/>
            </a:pPr>
            <a:r>
              <a:rPr lang="fr-FR" sz="1300">
                <a:solidFill>
                  <a:schemeClr val="dk1"/>
                </a:solidFill>
                <a:latin typeface="Arial"/>
                <a:ea typeface="Arial"/>
                <a:cs typeface="Arial"/>
                <a:sym typeface="Arial"/>
              </a:rPr>
              <a:t>Le stagiaire est-il capable de :</a:t>
            </a:r>
            <a:endParaRPr sz="13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rPr lang="fr-FR" sz="1300">
                <a:solidFill>
                  <a:schemeClr val="dk1"/>
                </a:solidFill>
                <a:latin typeface="Arial"/>
                <a:ea typeface="Arial"/>
                <a:cs typeface="Arial"/>
                <a:sym typeface="Arial"/>
              </a:rPr>
              <a:t>	Manipuler un service Web API Rest</a:t>
            </a:r>
            <a:endParaRPr sz="1300">
              <a:solidFill>
                <a:schemeClr val="dk1"/>
              </a:solidFill>
              <a:latin typeface="Arial"/>
              <a:ea typeface="Arial"/>
              <a:cs typeface="Arial"/>
              <a:sym typeface="Arial"/>
            </a:endParaRPr>
          </a:p>
        </p:txBody>
      </p:sp>
      <p:sp>
        <p:nvSpPr>
          <p:cNvPr id="859" name="Google Shape;859;p6"/>
          <p:cNvSpPr txBox="1"/>
          <p:nvPr>
            <p:ph idx="5" type="body"/>
          </p:nvPr>
        </p:nvSpPr>
        <p:spPr>
          <a:xfrm>
            <a:off x="6245570" y="564975"/>
            <a:ext cx="5760000" cy="3139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Font typeface="Calibri"/>
              <a:buNone/>
            </a:pPr>
            <a:r>
              <a:rPr lang="fr-FR"/>
              <a:t>Pour le formateur</a:t>
            </a:r>
            <a:endParaRPr/>
          </a:p>
        </p:txBody>
      </p:sp>
      <p:sp>
        <p:nvSpPr>
          <p:cNvPr id="860" name="Google Shape;860;p6"/>
          <p:cNvSpPr txBox="1"/>
          <p:nvPr>
            <p:ph idx="6" type="body"/>
          </p:nvPr>
        </p:nvSpPr>
        <p:spPr>
          <a:xfrm>
            <a:off x="6245570" y="2075762"/>
            <a:ext cx="5760000" cy="3139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Font typeface="Calibri"/>
              <a:buNone/>
            </a:pPr>
            <a:r>
              <a:rPr lang="fr-FR"/>
              <a:t>Pour l’apprenant</a:t>
            </a:r>
            <a:endParaRPr/>
          </a:p>
        </p:txBody>
      </p:sp>
      <p:sp>
        <p:nvSpPr>
          <p:cNvPr id="861" name="Google Shape;861;p6"/>
          <p:cNvSpPr txBox="1"/>
          <p:nvPr>
            <p:ph idx="7" type="body"/>
          </p:nvPr>
        </p:nvSpPr>
        <p:spPr>
          <a:xfrm>
            <a:off x="6245570" y="3751648"/>
            <a:ext cx="5760000" cy="3139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Font typeface="Calibri"/>
              <a:buNone/>
            </a:pPr>
            <a:r>
              <a:rPr lang="fr-FR"/>
              <a:t>Conditions de réalisation</a:t>
            </a:r>
            <a:endParaRPr/>
          </a:p>
        </p:txBody>
      </p:sp>
      <p:sp>
        <p:nvSpPr>
          <p:cNvPr id="862" name="Google Shape;862;p6"/>
          <p:cNvSpPr txBox="1"/>
          <p:nvPr>
            <p:ph idx="8" type="body"/>
          </p:nvPr>
        </p:nvSpPr>
        <p:spPr>
          <a:xfrm>
            <a:off x="6245570" y="5374471"/>
            <a:ext cx="5760000" cy="3139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Font typeface="Calibri"/>
              <a:buNone/>
            </a:pPr>
            <a:r>
              <a:rPr lang="fr-FR"/>
              <a:t>Critère de réussite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g220a4a3572b_0_14"/>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1</a:t>
            </a:r>
            <a:endParaRPr/>
          </a:p>
        </p:txBody>
      </p:sp>
      <p:sp>
        <p:nvSpPr>
          <p:cNvPr id="868" name="Google Shape;868;g220a4a3572b_0_14"/>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fr-FR"/>
              <a:t>Consommation d’une API REST</a:t>
            </a:r>
            <a:endParaRPr/>
          </a:p>
        </p:txBody>
      </p:sp>
      <p:sp>
        <p:nvSpPr>
          <p:cNvPr id="869" name="Google Shape;869;g220a4a3572b_0_14"/>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t/>
            </a:r>
            <a:endParaRPr/>
          </a:p>
          <a:p>
            <a:pPr indent="0" lvl="0" marL="0" rtl="0" algn="just">
              <a:lnSpc>
                <a:spcPct val="133333"/>
              </a:lnSpc>
              <a:spcBef>
                <a:spcPts val="0"/>
              </a:spcBef>
              <a:spcAft>
                <a:spcPts val="0"/>
              </a:spcAft>
              <a:buClr>
                <a:srgbClr val="565656"/>
              </a:buClr>
              <a:buSzPts val="1200"/>
              <a:buFont typeface="Arial"/>
              <a:buNone/>
            </a:pPr>
            <a:r>
              <a:t/>
            </a:r>
            <a:endParaRPr/>
          </a:p>
          <a:p>
            <a:pPr indent="0" lvl="0" marL="0" rtl="0" algn="just">
              <a:lnSpc>
                <a:spcPct val="133333"/>
              </a:lnSpc>
              <a:spcBef>
                <a:spcPts val="0"/>
              </a:spcBef>
              <a:spcAft>
                <a:spcPts val="0"/>
              </a:spcAft>
              <a:buClr>
                <a:srgbClr val="565656"/>
              </a:buClr>
              <a:buSzPts val="1200"/>
              <a:buFont typeface="Arial"/>
              <a:buNone/>
            </a:pPr>
            <a:r>
              <a:t/>
            </a:r>
            <a:endParaRPr/>
          </a:p>
        </p:txBody>
      </p:sp>
      <p:sp>
        <p:nvSpPr>
          <p:cNvPr id="870" name="Google Shape;870;g220a4a3572b_0_14"/>
          <p:cNvSpPr txBox="1"/>
          <p:nvPr>
            <p:ph idx="3"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7842"/>
              </a:buClr>
              <a:buSzPts val="1600"/>
              <a:buNone/>
            </a:pPr>
            <a:r>
              <a:rPr lang="fr-FR"/>
              <a:t>L</a:t>
            </a:r>
            <a:r>
              <a:rPr lang="fr-FR"/>
              <a:t>a librairie Volley</a:t>
            </a:r>
            <a:endParaRPr/>
          </a:p>
        </p:txBody>
      </p:sp>
      <p:sp>
        <p:nvSpPr>
          <p:cNvPr id="871" name="Google Shape;871;g220a4a3572b_0_14"/>
          <p:cNvSpPr txBox="1"/>
          <p:nvPr/>
        </p:nvSpPr>
        <p:spPr>
          <a:xfrm>
            <a:off x="959475" y="2212225"/>
            <a:ext cx="71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300">
                <a:solidFill>
                  <a:srgbClr val="080808"/>
                </a:solidFill>
                <a:highlight>
                  <a:srgbClr val="FFFFFF"/>
                </a:highlight>
                <a:latin typeface="Courier New"/>
                <a:ea typeface="Courier New"/>
                <a:cs typeface="Courier New"/>
                <a:sym typeface="Courier New"/>
              </a:rPr>
              <a:t>&lt;</a:t>
            </a:r>
            <a:r>
              <a:rPr b="1" lang="fr-FR" sz="1300">
                <a:solidFill>
                  <a:srgbClr val="0033B3"/>
                </a:solidFill>
                <a:highlight>
                  <a:srgbClr val="FFFFFF"/>
                </a:highlight>
                <a:latin typeface="Courier New"/>
                <a:ea typeface="Courier New"/>
                <a:cs typeface="Courier New"/>
                <a:sym typeface="Courier New"/>
              </a:rPr>
              <a:t>uses-permission </a:t>
            </a:r>
            <a:r>
              <a:rPr b="1" lang="fr-FR" sz="1300">
                <a:solidFill>
                  <a:srgbClr val="871094"/>
                </a:solidFill>
                <a:highlight>
                  <a:srgbClr val="FFFFFF"/>
                </a:highlight>
                <a:latin typeface="Courier New"/>
                <a:ea typeface="Courier New"/>
                <a:cs typeface="Courier New"/>
                <a:sym typeface="Courier New"/>
              </a:rPr>
              <a:t>android</a:t>
            </a:r>
            <a:r>
              <a:rPr b="1" lang="fr-FR" sz="1300">
                <a:solidFill>
                  <a:srgbClr val="174AD4"/>
                </a:solidFill>
                <a:highlight>
                  <a:srgbClr val="FFFFFF"/>
                </a:highlight>
                <a:latin typeface="Courier New"/>
                <a:ea typeface="Courier New"/>
                <a:cs typeface="Courier New"/>
                <a:sym typeface="Courier New"/>
              </a:rPr>
              <a:t>:name</a:t>
            </a:r>
            <a:r>
              <a:rPr b="1" lang="fr-FR" sz="1300">
                <a:solidFill>
                  <a:srgbClr val="067D17"/>
                </a:solidFill>
                <a:highlight>
                  <a:srgbClr val="FFFFFF"/>
                </a:highlight>
                <a:latin typeface="Courier New"/>
                <a:ea typeface="Courier New"/>
                <a:cs typeface="Courier New"/>
                <a:sym typeface="Courier New"/>
              </a:rPr>
              <a:t>="android.permission.INTERNET" </a:t>
            </a:r>
            <a:r>
              <a:rPr b="1" lang="fr-FR" sz="1300">
                <a:solidFill>
                  <a:srgbClr val="080808"/>
                </a:solidFill>
                <a:highlight>
                  <a:srgbClr val="FFFFFF"/>
                </a:highlight>
                <a:latin typeface="Courier New"/>
                <a:ea typeface="Courier New"/>
                <a:cs typeface="Courier New"/>
                <a:sym typeface="Courier New"/>
              </a:rPr>
              <a:t>/&gt;</a:t>
            </a:r>
            <a:endParaRPr b="1" sz="13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300"/>
          </a:p>
        </p:txBody>
      </p:sp>
      <p:sp>
        <p:nvSpPr>
          <p:cNvPr id="872" name="Google Shape;872;g220a4a3572b_0_14"/>
          <p:cNvSpPr txBox="1"/>
          <p:nvPr/>
        </p:nvSpPr>
        <p:spPr>
          <a:xfrm>
            <a:off x="1067400" y="2737850"/>
            <a:ext cx="5729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300">
                <a:solidFill>
                  <a:srgbClr val="080808"/>
                </a:solidFill>
                <a:highlight>
                  <a:srgbClr val="FFFFFF"/>
                </a:highlight>
                <a:latin typeface="Courier New"/>
                <a:ea typeface="Courier New"/>
                <a:cs typeface="Courier New"/>
                <a:sym typeface="Courier New"/>
              </a:rPr>
              <a:t>implementation </a:t>
            </a:r>
            <a:r>
              <a:rPr b="1" lang="fr-FR" sz="1300">
                <a:solidFill>
                  <a:srgbClr val="067D17"/>
                </a:solidFill>
                <a:highlight>
                  <a:srgbClr val="FFFFFF"/>
                </a:highlight>
                <a:latin typeface="Courier New"/>
                <a:ea typeface="Courier New"/>
                <a:cs typeface="Courier New"/>
                <a:sym typeface="Courier New"/>
              </a:rPr>
              <a:t>'com.android.volley:volley:1.2.1'</a:t>
            </a:r>
            <a:endParaRPr b="1" sz="1300"/>
          </a:p>
        </p:txBody>
      </p:sp>
      <p:sp>
        <p:nvSpPr>
          <p:cNvPr id="873" name="Google Shape;873;g220a4a3572b_0_14"/>
          <p:cNvSpPr txBox="1"/>
          <p:nvPr/>
        </p:nvSpPr>
        <p:spPr>
          <a:xfrm>
            <a:off x="8092875" y="2372125"/>
            <a:ext cx="2593800" cy="585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La permission à jouter dans le fichier </a:t>
            </a:r>
            <a:r>
              <a:rPr b="1" lang="fr-FR" sz="1300"/>
              <a:t>AndroidManifest</a:t>
            </a:r>
            <a:endParaRPr b="1" sz="1300"/>
          </a:p>
        </p:txBody>
      </p:sp>
      <p:sp>
        <p:nvSpPr>
          <p:cNvPr id="874" name="Google Shape;874;g220a4a3572b_0_14"/>
          <p:cNvSpPr txBox="1"/>
          <p:nvPr/>
        </p:nvSpPr>
        <p:spPr>
          <a:xfrm>
            <a:off x="7382200" y="3138450"/>
            <a:ext cx="2851500" cy="585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La librairie </a:t>
            </a:r>
            <a:r>
              <a:rPr b="1" lang="fr-FR" sz="1300"/>
              <a:t>Volley</a:t>
            </a:r>
            <a:r>
              <a:rPr lang="fr-FR" sz="1300"/>
              <a:t> à ajouter dans le fichier Build.gradle</a:t>
            </a:r>
            <a:endParaRPr sz="1300"/>
          </a:p>
        </p:txBody>
      </p:sp>
      <p:cxnSp>
        <p:nvCxnSpPr>
          <p:cNvPr id="875" name="Google Shape;875;g220a4a3572b_0_14"/>
          <p:cNvCxnSpPr/>
          <p:nvPr/>
        </p:nvCxnSpPr>
        <p:spPr>
          <a:xfrm rot="10800000">
            <a:off x="7058825" y="2584575"/>
            <a:ext cx="847500" cy="125100"/>
          </a:xfrm>
          <a:prstGeom prst="straightConnector1">
            <a:avLst/>
          </a:prstGeom>
          <a:noFill/>
          <a:ln cap="flat" cmpd="sng" w="9525">
            <a:solidFill>
              <a:schemeClr val="dk2"/>
            </a:solidFill>
            <a:prstDash val="solid"/>
            <a:round/>
            <a:headEnd len="med" w="med" type="none"/>
            <a:tailEnd len="med" w="med" type="triangle"/>
          </a:ln>
        </p:spPr>
      </p:cxnSp>
      <p:cxnSp>
        <p:nvCxnSpPr>
          <p:cNvPr id="876" name="Google Shape;876;g220a4a3572b_0_14"/>
          <p:cNvCxnSpPr/>
          <p:nvPr/>
        </p:nvCxnSpPr>
        <p:spPr>
          <a:xfrm rot="10800000">
            <a:off x="6021850" y="3061300"/>
            <a:ext cx="1287900" cy="326100"/>
          </a:xfrm>
          <a:prstGeom prst="straightConnector1">
            <a:avLst/>
          </a:prstGeom>
          <a:noFill/>
          <a:ln cap="flat" cmpd="sng" w="9525">
            <a:solidFill>
              <a:schemeClr val="dk2"/>
            </a:solidFill>
            <a:prstDash val="solid"/>
            <a:round/>
            <a:headEnd len="med" w="med" type="none"/>
            <a:tailEnd len="med" w="med" type="triangle"/>
          </a:ln>
        </p:spPr>
      </p:cxnSp>
      <p:sp>
        <p:nvSpPr>
          <p:cNvPr id="877" name="Google Shape;877;g220a4a3572b_0_14"/>
          <p:cNvSpPr txBox="1"/>
          <p:nvPr/>
        </p:nvSpPr>
        <p:spPr>
          <a:xfrm>
            <a:off x="1171000" y="4457925"/>
            <a:ext cx="6005100" cy="153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Pour mettre en place Volley, il faut :</a:t>
            </a:r>
            <a:endParaRPr sz="1300"/>
          </a:p>
          <a:p>
            <a:pPr indent="0" lvl="0" marL="0" rtl="0" algn="l">
              <a:lnSpc>
                <a:spcPct val="115000"/>
              </a:lnSpc>
              <a:spcBef>
                <a:spcPts val="0"/>
              </a:spcBef>
              <a:spcAft>
                <a:spcPts val="0"/>
              </a:spcAft>
              <a:buNone/>
            </a:pPr>
            <a:r>
              <a:t/>
            </a:r>
            <a:endParaRPr sz="1300"/>
          </a:p>
          <a:p>
            <a:pPr indent="-311150" lvl="0" marL="457200" rtl="0" algn="l">
              <a:lnSpc>
                <a:spcPct val="115000"/>
              </a:lnSpc>
              <a:spcBef>
                <a:spcPts val="0"/>
              </a:spcBef>
              <a:spcAft>
                <a:spcPts val="0"/>
              </a:spcAft>
              <a:buSzPts val="1300"/>
              <a:buChar char="●"/>
            </a:pPr>
            <a:r>
              <a:rPr lang="fr-FR" sz="1300"/>
              <a:t>Ajouter la </a:t>
            </a:r>
            <a:r>
              <a:rPr lang="fr-FR" sz="1300"/>
              <a:t>librairie</a:t>
            </a:r>
            <a:r>
              <a:rPr lang="fr-FR" sz="1300"/>
              <a:t> dans le fichier Build.gradle</a:t>
            </a:r>
            <a:endParaRPr sz="1300"/>
          </a:p>
          <a:p>
            <a:pPr indent="-311150" lvl="0" marL="457200" rtl="0" algn="l">
              <a:lnSpc>
                <a:spcPct val="115000"/>
              </a:lnSpc>
              <a:spcBef>
                <a:spcPts val="0"/>
              </a:spcBef>
              <a:spcAft>
                <a:spcPts val="0"/>
              </a:spcAft>
              <a:buSzPts val="1300"/>
              <a:buChar char="●"/>
            </a:pPr>
            <a:r>
              <a:rPr lang="fr-FR" sz="1300"/>
              <a:t>Synchroniser le projet pour apporter les ressources distantes</a:t>
            </a:r>
            <a:endParaRPr sz="1300"/>
          </a:p>
          <a:p>
            <a:pPr indent="-311150" lvl="0" marL="457200" rtl="0" algn="l">
              <a:lnSpc>
                <a:spcPct val="115000"/>
              </a:lnSpc>
              <a:spcBef>
                <a:spcPts val="0"/>
              </a:spcBef>
              <a:spcAft>
                <a:spcPts val="0"/>
              </a:spcAft>
              <a:buSzPts val="1300"/>
              <a:buChar char="●"/>
            </a:pPr>
            <a:r>
              <a:rPr lang="fr-FR" sz="1300">
                <a:solidFill>
                  <a:schemeClr val="dk1"/>
                </a:solidFill>
              </a:rPr>
              <a:t>Ajouter la permissions INTERNET dans le fichier AndroidManifest.</a:t>
            </a:r>
            <a:endParaRPr sz="1300"/>
          </a:p>
          <a:p>
            <a:pPr indent="0" lvl="0" marL="0" rtl="0" algn="l">
              <a:lnSpc>
                <a:spcPct val="115000"/>
              </a:lnSpc>
              <a:spcBef>
                <a:spcPts val="0"/>
              </a:spcBef>
              <a:spcAft>
                <a:spcPts val="0"/>
              </a:spcAft>
              <a:buNone/>
            </a:pPr>
            <a:r>
              <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7"/>
          <p:cNvSpPr txBox="1"/>
          <p:nvPr>
            <p:ph type="title"/>
          </p:nvPr>
        </p:nvSpPr>
        <p:spPr>
          <a:xfrm>
            <a:off x="180000" y="400050"/>
            <a:ext cx="5075172" cy="4151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1</a:t>
            </a:r>
            <a:endParaRPr/>
          </a:p>
        </p:txBody>
      </p:sp>
      <p:sp>
        <p:nvSpPr>
          <p:cNvPr id="883" name="Google Shape;883;p7"/>
          <p:cNvSpPr txBox="1"/>
          <p:nvPr>
            <p:ph idx="1" type="body"/>
          </p:nvPr>
        </p:nvSpPr>
        <p:spPr>
          <a:xfrm>
            <a:off x="180000" y="725765"/>
            <a:ext cx="5075172" cy="4449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fr-FR"/>
              <a:t>Consommation d’une API REST</a:t>
            </a:r>
            <a:endParaRPr/>
          </a:p>
        </p:txBody>
      </p:sp>
      <p:sp>
        <p:nvSpPr>
          <p:cNvPr id="884" name="Google Shape;884;p7"/>
          <p:cNvSpPr txBox="1"/>
          <p:nvPr>
            <p:ph idx="2" type="body"/>
          </p:nvPr>
        </p:nvSpPr>
        <p:spPr>
          <a:xfrm>
            <a:off x="720000" y="1943056"/>
            <a:ext cx="10746576" cy="4514894"/>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t/>
            </a:r>
            <a:endParaRPr/>
          </a:p>
          <a:p>
            <a:pPr indent="0" lvl="0" marL="0" rtl="0" algn="just">
              <a:lnSpc>
                <a:spcPct val="133333"/>
              </a:lnSpc>
              <a:spcBef>
                <a:spcPts val="0"/>
              </a:spcBef>
              <a:spcAft>
                <a:spcPts val="0"/>
              </a:spcAft>
              <a:buClr>
                <a:srgbClr val="565656"/>
              </a:buClr>
              <a:buSzPts val="1200"/>
              <a:buFont typeface="Arial"/>
              <a:buNone/>
            </a:pPr>
            <a:r>
              <a:t/>
            </a:r>
            <a:endParaRPr/>
          </a:p>
          <a:p>
            <a:pPr indent="0" lvl="0" marL="0" rtl="0" algn="just">
              <a:lnSpc>
                <a:spcPct val="133333"/>
              </a:lnSpc>
              <a:spcBef>
                <a:spcPts val="0"/>
              </a:spcBef>
              <a:spcAft>
                <a:spcPts val="0"/>
              </a:spcAft>
              <a:buClr>
                <a:srgbClr val="565656"/>
              </a:buClr>
              <a:buSzPts val="1200"/>
              <a:buFont typeface="Arial"/>
              <a:buNone/>
            </a:pPr>
            <a:r>
              <a:t/>
            </a:r>
            <a:endParaRPr/>
          </a:p>
        </p:txBody>
      </p:sp>
      <p:sp>
        <p:nvSpPr>
          <p:cNvPr id="885" name="Google Shape;885;p7"/>
          <p:cNvSpPr txBox="1"/>
          <p:nvPr>
            <p:ph idx="3" type="body"/>
          </p:nvPr>
        </p:nvSpPr>
        <p:spPr>
          <a:xfrm>
            <a:off x="610650" y="1540450"/>
            <a:ext cx="10856100" cy="31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fr-FR"/>
              <a:t>Consommation d’une API REST</a:t>
            </a:r>
            <a:endParaRPr/>
          </a:p>
          <a:p>
            <a:pPr indent="0" lvl="0" marL="0" rtl="0" algn="l">
              <a:lnSpc>
                <a:spcPct val="100000"/>
              </a:lnSpc>
              <a:spcBef>
                <a:spcPts val="0"/>
              </a:spcBef>
              <a:spcAft>
                <a:spcPts val="0"/>
              </a:spcAft>
              <a:buClr>
                <a:srgbClr val="007842"/>
              </a:buClr>
              <a:buSzPts val="1600"/>
              <a:buNone/>
            </a:pPr>
            <a:r>
              <a:t/>
            </a:r>
            <a:endParaRPr/>
          </a:p>
        </p:txBody>
      </p:sp>
      <p:sp>
        <p:nvSpPr>
          <p:cNvPr id="886" name="Google Shape;886;p7"/>
          <p:cNvSpPr txBox="1"/>
          <p:nvPr/>
        </p:nvSpPr>
        <p:spPr>
          <a:xfrm>
            <a:off x="3467975" y="2034550"/>
            <a:ext cx="4630200" cy="3879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FR" sz="1200">
                <a:solidFill>
                  <a:srgbClr val="0033B3"/>
                </a:solidFill>
                <a:highlight>
                  <a:srgbClr val="FFFFFF"/>
                </a:highlight>
                <a:latin typeface="Courier New"/>
                <a:ea typeface="Courier New"/>
                <a:cs typeface="Courier New"/>
                <a:sym typeface="Courier New"/>
              </a:rPr>
              <a:t>class </a:t>
            </a:r>
            <a:r>
              <a:rPr b="1" lang="fr-FR" sz="1200">
                <a:solidFill>
                  <a:schemeClr val="dk1"/>
                </a:solidFill>
                <a:highlight>
                  <a:srgbClr val="FFFFFF"/>
                </a:highlight>
                <a:latin typeface="Courier New"/>
                <a:ea typeface="Courier New"/>
                <a:cs typeface="Courier New"/>
                <a:sym typeface="Courier New"/>
              </a:rPr>
              <a:t>MainActivity </a:t>
            </a:r>
            <a:r>
              <a:rPr b="1" lang="fr-FR" sz="1200">
                <a:solidFill>
                  <a:srgbClr val="080808"/>
                </a:solidFill>
                <a:highlight>
                  <a:srgbClr val="FFFFFF"/>
                </a:highlight>
                <a:latin typeface="Courier New"/>
                <a:ea typeface="Courier New"/>
                <a:cs typeface="Courier New"/>
                <a:sym typeface="Courier New"/>
              </a:rPr>
              <a:t>: AppCompatActivity() {</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a:t>
            </a:r>
            <a:r>
              <a:rPr b="1" lang="fr-FR" sz="1200">
                <a:solidFill>
                  <a:srgbClr val="0033B3"/>
                </a:solidFill>
                <a:highlight>
                  <a:srgbClr val="FFFFFF"/>
                </a:highlight>
                <a:latin typeface="Courier New"/>
                <a:ea typeface="Courier New"/>
                <a:cs typeface="Courier New"/>
                <a:sym typeface="Courier New"/>
              </a:rPr>
              <a:t>override fun </a:t>
            </a:r>
            <a:r>
              <a:rPr b="1" lang="fr-FR" sz="1200">
                <a:solidFill>
                  <a:srgbClr val="00627A"/>
                </a:solidFill>
                <a:highlight>
                  <a:srgbClr val="FFFFFF"/>
                </a:highlight>
                <a:latin typeface="Courier New"/>
                <a:ea typeface="Courier New"/>
                <a:cs typeface="Courier New"/>
                <a:sym typeface="Courier New"/>
              </a:rPr>
              <a:t>onCreate</a:t>
            </a:r>
            <a:r>
              <a:rPr b="1" lang="fr-FR" sz="1200">
                <a:solidFill>
                  <a:srgbClr val="080808"/>
                </a:solidFill>
                <a:highlight>
                  <a:srgbClr val="FFFFFF"/>
                </a:highlight>
                <a:latin typeface="Courier New"/>
                <a:ea typeface="Courier New"/>
                <a:cs typeface="Courier New"/>
                <a:sym typeface="Courier New"/>
              </a:rPr>
              <a:t>(savedInstanceState: </a:t>
            </a:r>
            <a:r>
              <a:rPr b="1" lang="fr-FR" sz="1200">
                <a:solidFill>
                  <a:schemeClr val="dk1"/>
                </a:solidFill>
                <a:highlight>
                  <a:srgbClr val="FFFFFF"/>
                </a:highlight>
                <a:latin typeface="Courier New"/>
                <a:ea typeface="Courier New"/>
                <a:cs typeface="Courier New"/>
                <a:sym typeface="Courier New"/>
              </a:rPr>
              <a:t>Bundle</a:t>
            </a:r>
            <a:r>
              <a:rPr b="1" lang="fr-FR" sz="1200">
                <a:solidFill>
                  <a:srgbClr val="080808"/>
                </a:solidFill>
                <a:highlight>
                  <a:srgbClr val="FFFFFF"/>
                </a:highlight>
                <a:latin typeface="Courier New"/>
                <a:ea typeface="Courier New"/>
                <a:cs typeface="Courier New"/>
                <a:sym typeface="Courier New"/>
              </a:rPr>
              <a:t>?) {</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a:t>
            </a:r>
            <a:r>
              <a:rPr b="1" lang="fr-FR" sz="1200">
                <a:solidFill>
                  <a:srgbClr val="0033B3"/>
                </a:solidFill>
                <a:highlight>
                  <a:srgbClr val="FFFFFF"/>
                </a:highlight>
                <a:latin typeface="Courier New"/>
                <a:ea typeface="Courier New"/>
                <a:cs typeface="Courier New"/>
                <a:sym typeface="Courier New"/>
              </a:rPr>
              <a:t>super</a:t>
            </a:r>
            <a:r>
              <a:rPr b="1" lang="fr-FR" sz="1200">
                <a:solidFill>
                  <a:srgbClr val="080808"/>
                </a:solidFill>
                <a:highlight>
                  <a:srgbClr val="FFFFFF"/>
                </a:highlight>
                <a:latin typeface="Courier New"/>
                <a:ea typeface="Courier New"/>
                <a:cs typeface="Courier New"/>
                <a:sym typeface="Courier New"/>
              </a:rPr>
              <a:t>.onCreate(savedInstanceState)</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setContentView(</a:t>
            </a:r>
            <a:r>
              <a:rPr b="1" lang="fr-FR" sz="1200">
                <a:solidFill>
                  <a:schemeClr val="dk1"/>
                </a:solidFill>
                <a:highlight>
                  <a:srgbClr val="FFFFFF"/>
                </a:highlight>
                <a:latin typeface="Courier New"/>
                <a:ea typeface="Courier New"/>
                <a:cs typeface="Courier New"/>
                <a:sym typeface="Courier New"/>
              </a:rPr>
              <a:t>R</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layout</a:t>
            </a:r>
            <a:r>
              <a:rPr b="1" lang="fr-FR" sz="1200">
                <a:solidFill>
                  <a:srgbClr val="080808"/>
                </a:solidFill>
                <a:highlight>
                  <a:srgbClr val="FFFFFF"/>
                </a:highlight>
                <a:latin typeface="Courier New"/>
                <a:ea typeface="Courier New"/>
                <a:cs typeface="Courier New"/>
                <a:sym typeface="Courier New"/>
              </a:rPr>
              <a:t>.</a:t>
            </a:r>
            <a:r>
              <a:rPr b="1" i="1" lang="fr-FR" sz="1200">
                <a:solidFill>
                  <a:srgbClr val="871094"/>
                </a:solidFill>
                <a:highlight>
                  <a:srgbClr val="FFFFFF"/>
                </a:highlight>
                <a:latin typeface="Courier New"/>
                <a:ea typeface="Courier New"/>
                <a:cs typeface="Courier New"/>
                <a:sym typeface="Courier New"/>
              </a:rPr>
              <a:t>activity_main</a:t>
            </a:r>
            <a:r>
              <a:rPr b="1" lang="fr-FR" sz="1200">
                <a:solidFill>
                  <a:srgbClr val="080808"/>
                </a:solidFill>
                <a:highlight>
                  <a:srgbClr val="FFFFFF"/>
                </a:highlight>
                <a:latin typeface="Courier New"/>
                <a:ea typeface="Courier New"/>
                <a:cs typeface="Courier New"/>
                <a:sym typeface="Courier New"/>
              </a:rPr>
              <a:t>)</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200">
                <a:solidFill>
                  <a:srgbClr val="080808"/>
                </a:solidFill>
                <a:highlight>
                  <a:srgbClr val="FFFFFF"/>
                </a:highlight>
                <a:latin typeface="Courier New"/>
                <a:ea typeface="Courier New"/>
                <a:cs typeface="Courier New"/>
                <a:sym typeface="Courier New"/>
              </a:rPr>
              <a:t>	</a:t>
            </a:r>
            <a:r>
              <a:rPr b="1" lang="fr-FR" sz="1100">
                <a:solidFill>
                  <a:srgbClr val="0033B3"/>
                </a:solidFill>
                <a:highlight>
                  <a:srgbClr val="FFFFFF"/>
                </a:highlight>
                <a:latin typeface="Courier New"/>
                <a:ea typeface="Courier New"/>
                <a:cs typeface="Courier New"/>
                <a:sym typeface="Courier New"/>
              </a:rPr>
              <a:t>var </a:t>
            </a:r>
            <a:r>
              <a:rPr b="1" lang="fr-FR" sz="1100">
                <a:solidFill>
                  <a:schemeClr val="dk1"/>
                </a:solidFill>
                <a:highlight>
                  <a:srgbClr val="FFFFFF"/>
                </a:highlight>
                <a:latin typeface="Courier New"/>
                <a:ea typeface="Courier New"/>
                <a:cs typeface="Courier New"/>
                <a:sym typeface="Courier New"/>
              </a:rPr>
              <a:t>url </a:t>
            </a:r>
            <a:r>
              <a:rPr b="1" lang="fr-FR" sz="1100">
                <a:solidFill>
                  <a:srgbClr val="080808"/>
                </a:solidFill>
                <a:highlight>
                  <a:srgbClr val="FFFFFF"/>
                </a:highlight>
                <a:latin typeface="Courier New"/>
                <a:ea typeface="Courier New"/>
                <a:cs typeface="Courier New"/>
                <a:sym typeface="Courier New"/>
              </a:rPr>
              <a:t>= </a:t>
            </a:r>
            <a:r>
              <a:rPr b="1" lang="fr-FR" sz="1100">
                <a:solidFill>
                  <a:srgbClr val="067D17"/>
                </a:solidFill>
                <a:highlight>
                  <a:srgbClr val="FFFFFF"/>
                </a:highlight>
                <a:latin typeface="Courier New"/>
                <a:ea typeface="Courier New"/>
                <a:cs typeface="Courier New"/>
                <a:sym typeface="Courier New"/>
              </a:rPr>
              <a:t>"https://dummyjson.com/products/3"</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a:t>
            </a:r>
            <a:r>
              <a:rPr b="1" lang="fr-FR" sz="1200">
                <a:solidFill>
                  <a:srgbClr val="0033B3"/>
                </a:solidFill>
                <a:highlight>
                  <a:srgbClr val="FFFFFF"/>
                </a:highlight>
                <a:latin typeface="Courier New"/>
                <a:ea typeface="Courier New"/>
                <a:cs typeface="Courier New"/>
                <a:sym typeface="Courier New"/>
              </a:rPr>
              <a:t>var </a:t>
            </a:r>
            <a:r>
              <a:rPr b="1" lang="fr-FR" sz="1200">
                <a:solidFill>
                  <a:schemeClr val="dk1"/>
                </a:solidFill>
                <a:highlight>
                  <a:srgbClr val="FFFFFF"/>
                </a:highlight>
                <a:latin typeface="Courier New"/>
                <a:ea typeface="Courier New"/>
                <a:cs typeface="Courier New"/>
                <a:sym typeface="Courier New"/>
              </a:rPr>
              <a:t>mRequestQueue </a:t>
            </a:r>
            <a:r>
              <a:rPr b="1" lang="fr-FR" sz="1200">
                <a:solidFill>
                  <a:srgbClr val="080808"/>
                </a:solidFill>
                <a:highlight>
                  <a:srgbClr val="FFFFFF"/>
                </a:highlight>
                <a:latin typeface="Courier New"/>
                <a:ea typeface="Courier New"/>
                <a:cs typeface="Courier New"/>
                <a:sym typeface="Courier New"/>
              </a:rPr>
              <a:t>= </a:t>
            </a:r>
            <a:r>
              <a:rPr b="1" lang="fr-FR" sz="1200">
                <a:solidFill>
                  <a:schemeClr val="dk1"/>
                </a:solidFill>
                <a:highlight>
                  <a:srgbClr val="FFFFFF"/>
                </a:highlight>
                <a:latin typeface="Courier New"/>
                <a:ea typeface="Courier New"/>
                <a:cs typeface="Courier New"/>
                <a:sym typeface="Courier New"/>
              </a:rPr>
              <a:t>Volley</a:t>
            </a:r>
            <a:r>
              <a:rPr b="1" lang="fr-FR" sz="1200">
                <a:solidFill>
                  <a:srgbClr val="080808"/>
                </a:solidFill>
                <a:highlight>
                  <a:srgbClr val="FFFFFF"/>
                </a:highlight>
                <a:latin typeface="Courier New"/>
                <a:ea typeface="Courier New"/>
                <a:cs typeface="Courier New"/>
                <a:sym typeface="Courier New"/>
              </a:rPr>
              <a:t>.newRequestQueue(getApplicationContext());</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a:t>
            </a:r>
            <a:r>
              <a:rPr b="1" lang="fr-FR" sz="1200">
                <a:solidFill>
                  <a:srgbClr val="0033B3"/>
                </a:solidFill>
                <a:highlight>
                  <a:srgbClr val="FFFFFF"/>
                </a:highlight>
                <a:latin typeface="Courier New"/>
                <a:ea typeface="Courier New"/>
                <a:cs typeface="Courier New"/>
                <a:sym typeface="Courier New"/>
              </a:rPr>
              <a:t>var </a:t>
            </a:r>
            <a:r>
              <a:rPr b="1" lang="fr-FR" sz="1200">
                <a:solidFill>
                  <a:schemeClr val="dk1"/>
                </a:solidFill>
                <a:highlight>
                  <a:srgbClr val="FFFFFF"/>
                </a:highlight>
                <a:latin typeface="Courier New"/>
                <a:ea typeface="Courier New"/>
                <a:cs typeface="Courier New"/>
                <a:sym typeface="Courier New"/>
              </a:rPr>
              <a:t>mStringRequest </a:t>
            </a:r>
            <a:r>
              <a:rPr b="1" lang="fr-FR" sz="1200">
                <a:solidFill>
                  <a:srgbClr val="080808"/>
                </a:solidFill>
                <a:highlight>
                  <a:srgbClr val="FFFFFF"/>
                </a:highlight>
                <a:latin typeface="Courier New"/>
                <a:ea typeface="Courier New"/>
                <a:cs typeface="Courier New"/>
                <a:sym typeface="Courier New"/>
              </a:rPr>
              <a:t>= StringRequest(</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a:t>
            </a:r>
            <a:r>
              <a:rPr b="1" lang="fr-FR" sz="1200">
                <a:solidFill>
                  <a:schemeClr val="dk1"/>
                </a:solidFill>
                <a:highlight>
                  <a:srgbClr val="FFFFFF"/>
                </a:highlight>
                <a:latin typeface="Courier New"/>
                <a:ea typeface="Courier New"/>
                <a:cs typeface="Courier New"/>
                <a:sym typeface="Courier New"/>
              </a:rPr>
              <a:t>Request</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Method</a:t>
            </a:r>
            <a:r>
              <a:rPr b="1" lang="fr-FR" sz="1200">
                <a:solidFill>
                  <a:srgbClr val="080808"/>
                </a:solidFill>
                <a:highlight>
                  <a:srgbClr val="FFFFFF"/>
                </a:highlight>
                <a:latin typeface="Courier New"/>
                <a:ea typeface="Courier New"/>
                <a:cs typeface="Courier New"/>
                <a:sym typeface="Courier New"/>
              </a:rPr>
              <a:t>.</a:t>
            </a:r>
            <a:r>
              <a:rPr b="1" i="1" lang="fr-FR" sz="1200">
                <a:solidFill>
                  <a:srgbClr val="871094"/>
                </a:solidFill>
                <a:highlight>
                  <a:srgbClr val="FFFFFF"/>
                </a:highlight>
                <a:latin typeface="Courier New"/>
                <a:ea typeface="Courier New"/>
                <a:cs typeface="Courier New"/>
                <a:sym typeface="Courier New"/>
              </a:rPr>
              <a:t>GET</a:t>
            </a:r>
            <a:r>
              <a:rPr b="1" lang="fr-FR" sz="1200">
                <a:solidFill>
                  <a:srgbClr val="080808"/>
                </a:solidFill>
                <a:highlight>
                  <a:srgbClr val="FFFFFF"/>
                </a:highlight>
                <a:latin typeface="Courier New"/>
                <a:ea typeface="Courier New"/>
                <a:cs typeface="Courier New"/>
                <a:sym typeface="Courier New"/>
              </a:rPr>
              <a:t>, </a:t>
            </a:r>
            <a:r>
              <a:rPr b="1" lang="fr-FR" sz="1200">
                <a:solidFill>
                  <a:srgbClr val="067D17"/>
                </a:solidFill>
                <a:highlight>
                  <a:srgbClr val="FFFFFF"/>
                </a:highlight>
                <a:latin typeface="Courier New"/>
                <a:ea typeface="Courier New"/>
                <a:cs typeface="Courier New"/>
                <a:sym typeface="Courier New"/>
              </a:rPr>
              <a:t>url</a:t>
            </a:r>
            <a:r>
              <a:rPr b="1" lang="fr-FR" sz="1200">
                <a:solidFill>
                  <a:srgbClr val="080808"/>
                </a:solidFill>
                <a:highlight>
                  <a:srgbClr val="FFFFFF"/>
                </a:highlight>
                <a:latin typeface="Courier New"/>
                <a:ea typeface="Courier New"/>
                <a:cs typeface="Courier New"/>
                <a:sym typeface="Courier New"/>
              </a:rPr>
              <a:t>,</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a:t>
            </a:r>
            <a:r>
              <a:rPr b="1" lang="fr-FR" sz="1200">
                <a:solidFill>
                  <a:schemeClr val="dk1"/>
                </a:solidFill>
                <a:highlight>
                  <a:srgbClr val="FFFFFF"/>
                </a:highlight>
                <a:latin typeface="Courier New"/>
                <a:ea typeface="Courier New"/>
                <a:cs typeface="Courier New"/>
                <a:sym typeface="Courier New"/>
              </a:rPr>
              <a:t>Response</a:t>
            </a:r>
            <a:r>
              <a:rPr b="1" lang="fr-FR" sz="1200">
                <a:solidFill>
                  <a:srgbClr val="080808"/>
                </a:solidFill>
                <a:highlight>
                  <a:srgbClr val="FFFFFF"/>
                </a:highlight>
                <a:latin typeface="Courier New"/>
                <a:ea typeface="Courier New"/>
                <a:cs typeface="Courier New"/>
                <a:sym typeface="Courier New"/>
              </a:rPr>
              <a:t>.Listener</a:t>
            </a:r>
            <a:r>
              <a:rPr b="1" lang="fr-FR" sz="1200">
                <a:solidFill>
                  <a:srgbClr val="808080"/>
                </a:solidFill>
                <a:highlight>
                  <a:srgbClr val="FFFFFF"/>
                </a:highlight>
                <a:latin typeface="Courier New"/>
                <a:ea typeface="Courier New"/>
                <a:cs typeface="Courier New"/>
                <a:sym typeface="Courier New"/>
              </a:rPr>
              <a:t>&lt;String&gt; </a:t>
            </a:r>
            <a:r>
              <a:rPr b="1" lang="fr-FR" sz="1200">
                <a:solidFill>
                  <a:srgbClr val="080808"/>
                </a:solidFill>
                <a:highlight>
                  <a:srgbClr val="FFFFFF"/>
                </a:highlight>
                <a:latin typeface="Courier New"/>
                <a:ea typeface="Courier New"/>
                <a:cs typeface="Courier New"/>
                <a:sym typeface="Courier New"/>
              </a:rPr>
              <a:t>{ response -&gt;</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findViewById&lt;</a:t>
            </a:r>
            <a:r>
              <a:rPr b="1" lang="fr-FR" sz="1200">
                <a:solidFill>
                  <a:schemeClr val="dk1"/>
                </a:solidFill>
                <a:highlight>
                  <a:srgbClr val="FFFFFF"/>
                </a:highlight>
                <a:latin typeface="Courier New"/>
                <a:ea typeface="Courier New"/>
                <a:cs typeface="Courier New"/>
                <a:sym typeface="Courier New"/>
              </a:rPr>
              <a:t>TextView</a:t>
            </a:r>
            <a:r>
              <a:rPr b="1" lang="fr-FR" sz="1200">
                <a:solidFill>
                  <a:srgbClr val="080808"/>
                </a:solidFill>
                <a:highlight>
                  <a:srgbClr val="FFFFFF"/>
                </a:highlight>
                <a:latin typeface="Courier New"/>
                <a:ea typeface="Courier New"/>
                <a:cs typeface="Courier New"/>
                <a:sym typeface="Courier New"/>
              </a:rPr>
              <a:t>&gt;(</a:t>
            </a:r>
            <a:r>
              <a:rPr b="1" lang="fr-FR" sz="1200">
                <a:solidFill>
                  <a:schemeClr val="dk1"/>
                </a:solidFill>
                <a:highlight>
                  <a:srgbClr val="FFFFFF"/>
                </a:highlight>
                <a:latin typeface="Courier New"/>
                <a:ea typeface="Courier New"/>
                <a:cs typeface="Courier New"/>
                <a:sym typeface="Courier New"/>
              </a:rPr>
              <a:t>R</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id</a:t>
            </a:r>
            <a:r>
              <a:rPr b="1" lang="fr-FR" sz="1200">
                <a:solidFill>
                  <a:srgbClr val="080808"/>
                </a:solidFill>
                <a:highlight>
                  <a:srgbClr val="FFFFFF"/>
                </a:highlight>
                <a:latin typeface="Courier New"/>
                <a:ea typeface="Courier New"/>
                <a:cs typeface="Courier New"/>
                <a:sym typeface="Courier New"/>
              </a:rPr>
              <a:t>.</a:t>
            </a:r>
            <a:r>
              <a:rPr b="1" i="1" lang="fr-FR" sz="1200">
                <a:solidFill>
                  <a:srgbClr val="871094"/>
                </a:solidFill>
                <a:highlight>
                  <a:srgbClr val="FFFFFF"/>
                </a:highlight>
                <a:latin typeface="Courier New"/>
                <a:ea typeface="Courier New"/>
                <a:cs typeface="Courier New"/>
                <a:sym typeface="Courier New"/>
              </a:rPr>
              <a:t>text</a:t>
            </a:r>
            <a:r>
              <a:rPr b="1" lang="fr-FR" sz="1200">
                <a:solidFill>
                  <a:srgbClr val="080808"/>
                </a:solidFill>
                <a:highlight>
                  <a:srgbClr val="FFFFFF"/>
                </a:highlight>
                <a:latin typeface="Courier New"/>
                <a:ea typeface="Courier New"/>
                <a:cs typeface="Courier New"/>
                <a:sym typeface="Courier New"/>
              </a:rPr>
              <a:t>).setText(response)</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 </a:t>
            </a:r>
            <a:r>
              <a:rPr b="1" lang="fr-FR" sz="1200">
                <a:solidFill>
                  <a:schemeClr val="dk1"/>
                </a:solidFill>
                <a:highlight>
                  <a:srgbClr val="FFFFFF"/>
                </a:highlight>
                <a:latin typeface="Courier New"/>
                <a:ea typeface="Courier New"/>
                <a:cs typeface="Courier New"/>
                <a:sym typeface="Courier New"/>
              </a:rPr>
              <a:t>Response</a:t>
            </a:r>
            <a:r>
              <a:rPr b="1" lang="fr-FR" sz="1200">
                <a:solidFill>
                  <a:srgbClr val="080808"/>
                </a:solidFill>
                <a:highlight>
                  <a:srgbClr val="FFFFFF"/>
                </a:highlight>
                <a:latin typeface="Courier New"/>
                <a:ea typeface="Courier New"/>
                <a:cs typeface="Courier New"/>
                <a:sym typeface="Courier New"/>
              </a:rPr>
              <a:t>.ErrorListener { error -&gt; </a:t>
            </a:r>
            <a:r>
              <a:rPr b="1" lang="fr-FR" sz="1200">
                <a:solidFill>
                  <a:schemeClr val="dk1"/>
                </a:solidFill>
                <a:highlight>
                  <a:srgbClr val="FFFFFF"/>
                </a:highlight>
                <a:latin typeface="Courier New"/>
                <a:ea typeface="Courier New"/>
                <a:cs typeface="Courier New"/>
                <a:sym typeface="Courier New"/>
              </a:rPr>
              <a:t>Log</a:t>
            </a:r>
            <a:r>
              <a:rPr b="1" lang="fr-FR" sz="1200">
                <a:solidFill>
                  <a:srgbClr val="080808"/>
                </a:solidFill>
                <a:highlight>
                  <a:srgbClr val="FFFFFF"/>
                </a:highlight>
                <a:latin typeface="Courier New"/>
                <a:ea typeface="Courier New"/>
                <a:cs typeface="Courier New"/>
                <a:sym typeface="Courier New"/>
              </a:rPr>
              <a:t>.i(</a:t>
            </a:r>
            <a:r>
              <a:rPr b="1" lang="fr-FR" sz="1200">
                <a:solidFill>
                  <a:srgbClr val="067D17"/>
                </a:solidFill>
                <a:highlight>
                  <a:srgbClr val="FFFFFF"/>
                </a:highlight>
                <a:latin typeface="Courier New"/>
                <a:ea typeface="Courier New"/>
                <a:cs typeface="Courier New"/>
                <a:sym typeface="Courier New"/>
              </a:rPr>
              <a:t>"TAG"</a:t>
            </a:r>
            <a:r>
              <a:rPr b="1" lang="fr-FR" sz="1200">
                <a:solidFill>
                  <a:srgbClr val="080808"/>
                </a:solidFill>
                <a:highlight>
                  <a:srgbClr val="FFFFFF"/>
                </a:highlight>
                <a:latin typeface="Courier New"/>
                <a:ea typeface="Courier New"/>
                <a:cs typeface="Courier New"/>
                <a:sym typeface="Courier New"/>
              </a:rPr>
              <a:t>, </a:t>
            </a:r>
            <a:r>
              <a:rPr b="1" lang="fr-FR" sz="1200">
                <a:solidFill>
                  <a:srgbClr val="067D17"/>
                </a:solidFill>
                <a:highlight>
                  <a:srgbClr val="FFFFFF"/>
                </a:highlight>
                <a:latin typeface="Courier New"/>
                <a:ea typeface="Courier New"/>
                <a:cs typeface="Courier New"/>
                <a:sym typeface="Courier New"/>
              </a:rPr>
              <a:t>"Error :</a:t>
            </a:r>
            <a:r>
              <a:rPr b="1" lang="fr-FR" sz="1200">
                <a:solidFill>
                  <a:srgbClr val="0037A6"/>
                </a:solidFill>
                <a:highlight>
                  <a:srgbClr val="FFFFFF"/>
                </a:highlight>
                <a:latin typeface="Courier New"/>
                <a:ea typeface="Courier New"/>
                <a:cs typeface="Courier New"/>
                <a:sym typeface="Courier New"/>
              </a:rPr>
              <a:t>$</a:t>
            </a:r>
            <a:r>
              <a:rPr b="1" lang="fr-FR" sz="1200">
                <a:solidFill>
                  <a:srgbClr val="080808"/>
                </a:solidFill>
                <a:highlight>
                  <a:srgbClr val="FFFFFF"/>
                </a:highlight>
                <a:latin typeface="Courier New"/>
                <a:ea typeface="Courier New"/>
                <a:cs typeface="Courier New"/>
                <a:sym typeface="Courier New"/>
              </a:rPr>
              <a:t>error</a:t>
            </a:r>
            <a:r>
              <a:rPr b="1" lang="fr-FR" sz="1200">
                <a:solidFill>
                  <a:srgbClr val="067D17"/>
                </a:solidFill>
                <a:highlight>
                  <a:srgbClr val="FFFFFF"/>
                </a:highlight>
                <a:latin typeface="Courier New"/>
                <a:ea typeface="Courier New"/>
                <a:cs typeface="Courier New"/>
                <a:sym typeface="Courier New"/>
              </a:rPr>
              <a:t>"</a:t>
            </a:r>
            <a:r>
              <a:rPr b="1" lang="fr-FR" sz="1200">
                <a:solidFill>
                  <a:srgbClr val="080808"/>
                </a:solidFill>
                <a:highlight>
                  <a:srgbClr val="FFFFFF"/>
                </a:highlight>
                <a:latin typeface="Courier New"/>
                <a:ea typeface="Courier New"/>
                <a:cs typeface="Courier New"/>
                <a:sym typeface="Courier New"/>
              </a:rPr>
              <a:t>) })</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fr-FR" sz="1200">
                <a:solidFill>
                  <a:srgbClr val="080808"/>
                </a:solidFill>
                <a:highlight>
                  <a:srgbClr val="FFFFFF"/>
                </a:highlight>
                <a:latin typeface="Courier New"/>
                <a:ea typeface="Courier New"/>
                <a:cs typeface="Courier New"/>
                <a:sym typeface="Courier New"/>
              </a:rPr>
              <a:t>    </a:t>
            </a:r>
            <a:r>
              <a:rPr b="1" lang="fr-FR" sz="1200">
                <a:solidFill>
                  <a:schemeClr val="dk1"/>
                </a:solidFill>
                <a:highlight>
                  <a:srgbClr val="FFFFFF"/>
                </a:highlight>
                <a:latin typeface="Courier New"/>
                <a:ea typeface="Courier New"/>
                <a:cs typeface="Courier New"/>
                <a:sym typeface="Courier New"/>
              </a:rPr>
              <a:t>mRequestQueue</a:t>
            </a:r>
            <a:r>
              <a:rPr b="1" lang="fr-FR" sz="1200">
                <a:solidFill>
                  <a:srgbClr val="080808"/>
                </a:solidFill>
                <a:highlight>
                  <a:srgbClr val="FFFFFF"/>
                </a:highlight>
                <a:latin typeface="Courier New"/>
                <a:ea typeface="Courier New"/>
                <a:cs typeface="Courier New"/>
                <a:sym typeface="Courier New"/>
              </a:rPr>
              <a:t>.add</a:t>
            </a:r>
            <a:r>
              <a:rPr b="1" lang="fr-FR" sz="1200">
                <a:solidFill>
                  <a:srgbClr val="808080"/>
                </a:solidFill>
                <a:highlight>
                  <a:srgbClr val="FFFFFF"/>
                </a:highlight>
                <a:latin typeface="Courier New"/>
                <a:ea typeface="Courier New"/>
                <a:cs typeface="Courier New"/>
                <a:sym typeface="Courier New"/>
              </a:rPr>
              <a:t>&lt;String&gt;</a:t>
            </a:r>
            <a:r>
              <a:rPr b="1" lang="fr-FR" sz="1200">
                <a:solidFill>
                  <a:srgbClr val="080808"/>
                </a:solidFill>
                <a:highlight>
                  <a:srgbClr val="FFFFFF"/>
                </a:highlight>
                <a:latin typeface="Courier New"/>
                <a:ea typeface="Courier New"/>
                <a:cs typeface="Courier New"/>
                <a:sym typeface="Courier New"/>
              </a:rPr>
              <a:t>(</a:t>
            </a:r>
            <a:r>
              <a:rPr b="1" lang="fr-FR" sz="1200">
                <a:solidFill>
                  <a:schemeClr val="dk1"/>
                </a:solidFill>
                <a:highlight>
                  <a:srgbClr val="FFFFFF"/>
                </a:highlight>
                <a:latin typeface="Courier New"/>
                <a:ea typeface="Courier New"/>
                <a:cs typeface="Courier New"/>
                <a:sym typeface="Courier New"/>
              </a:rPr>
              <a:t>mStringRequest</a:t>
            </a:r>
            <a:r>
              <a:rPr b="1" lang="fr-FR" sz="1200">
                <a:solidFill>
                  <a:srgbClr val="080808"/>
                </a:solidFill>
                <a:highlight>
                  <a:srgbClr val="FFFFFF"/>
                </a:highlight>
                <a:latin typeface="Courier New"/>
                <a:ea typeface="Courier New"/>
                <a:cs typeface="Courier New"/>
                <a:sym typeface="Courier New"/>
              </a:rPr>
              <a:t>)</a:t>
            </a:r>
            <a:endParaRPr b="1" sz="12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200">
                <a:solidFill>
                  <a:srgbClr val="080808"/>
                </a:solidFill>
                <a:highlight>
                  <a:srgbClr val="FFFFFF"/>
                </a:highlight>
                <a:latin typeface="Courier New"/>
                <a:ea typeface="Courier New"/>
                <a:cs typeface="Courier New"/>
                <a:sym typeface="Courier New"/>
              </a:rPr>
              <a:t>   }}</a:t>
            </a:r>
            <a:endParaRPr b="1" sz="1500"/>
          </a:p>
        </p:txBody>
      </p:sp>
      <p:pic>
        <p:nvPicPr>
          <p:cNvPr id="887" name="Google Shape;887;p7"/>
          <p:cNvPicPr preferRelativeResize="0"/>
          <p:nvPr/>
        </p:nvPicPr>
        <p:blipFill>
          <a:blip r:embed="rId3">
            <a:alphaModFix/>
          </a:blip>
          <a:stretch>
            <a:fillRect/>
          </a:stretch>
        </p:blipFill>
        <p:spPr>
          <a:xfrm>
            <a:off x="8177806" y="2034550"/>
            <a:ext cx="3381044" cy="4248300"/>
          </a:xfrm>
          <a:prstGeom prst="rect">
            <a:avLst/>
          </a:prstGeom>
          <a:noFill/>
          <a:ln>
            <a:noFill/>
          </a:ln>
        </p:spPr>
      </p:pic>
      <p:sp>
        <p:nvSpPr>
          <p:cNvPr id="888" name="Google Shape;888;p7"/>
          <p:cNvSpPr txBox="1"/>
          <p:nvPr/>
        </p:nvSpPr>
        <p:spPr>
          <a:xfrm>
            <a:off x="652900" y="1954600"/>
            <a:ext cx="27894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En utilisant la librairie </a:t>
            </a:r>
            <a:r>
              <a:rPr b="1" lang="fr-FR" sz="1300"/>
              <a:t>Volley</a:t>
            </a:r>
            <a:r>
              <a:rPr lang="fr-FR" sz="1300"/>
              <a:t> on peut exécuter une </a:t>
            </a:r>
            <a:r>
              <a:rPr lang="fr-FR" sz="1300"/>
              <a:t>requête</a:t>
            </a:r>
            <a:r>
              <a:rPr lang="fr-FR" sz="1300"/>
              <a:t> HTTP pour récupérer le contenu JSON </a:t>
            </a:r>
            <a:endParaRPr sz="1300"/>
          </a:p>
          <a:p>
            <a:pPr indent="0" lvl="0" marL="0" rtl="0" algn="l">
              <a:lnSpc>
                <a:spcPct val="115000"/>
              </a:lnSpc>
              <a:spcBef>
                <a:spcPts val="0"/>
              </a:spcBef>
              <a:spcAft>
                <a:spcPts val="0"/>
              </a:spcAft>
              <a:buNone/>
            </a:pPr>
            <a:r>
              <a:rPr lang="fr-FR" sz="1300"/>
              <a:t>d’un site d’e-commerce disponible sur l’endPoint (URL) de l’API Rest.</a:t>
            </a:r>
            <a:endParaRPr sz="1300"/>
          </a:p>
        </p:txBody>
      </p:sp>
      <p:sp>
        <p:nvSpPr>
          <p:cNvPr id="889" name="Google Shape;889;p7"/>
          <p:cNvSpPr txBox="1"/>
          <p:nvPr/>
        </p:nvSpPr>
        <p:spPr>
          <a:xfrm>
            <a:off x="8279425" y="6009175"/>
            <a:ext cx="2789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1200"/>
              <a:t>L’exécution</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g220a4a3572b_0_50"/>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fr-FR"/>
              <a:t>Activité 1</a:t>
            </a:r>
            <a:endParaRPr/>
          </a:p>
        </p:txBody>
      </p:sp>
      <p:sp>
        <p:nvSpPr>
          <p:cNvPr id="895" name="Google Shape;895;g220a4a3572b_0_50"/>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fr-FR"/>
              <a:t>Consommation d’une API REST</a:t>
            </a:r>
            <a:endParaRPr/>
          </a:p>
        </p:txBody>
      </p:sp>
      <p:sp>
        <p:nvSpPr>
          <p:cNvPr id="896" name="Google Shape;896;g220a4a3572b_0_50"/>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t/>
            </a:r>
            <a:endParaRPr/>
          </a:p>
          <a:p>
            <a:pPr indent="0" lvl="0" marL="0" rtl="0" algn="just">
              <a:lnSpc>
                <a:spcPct val="133333"/>
              </a:lnSpc>
              <a:spcBef>
                <a:spcPts val="0"/>
              </a:spcBef>
              <a:spcAft>
                <a:spcPts val="0"/>
              </a:spcAft>
              <a:buClr>
                <a:srgbClr val="565656"/>
              </a:buClr>
              <a:buSzPts val="1200"/>
              <a:buFont typeface="Arial"/>
              <a:buNone/>
            </a:pPr>
            <a:r>
              <a:t/>
            </a:r>
            <a:endParaRPr/>
          </a:p>
          <a:p>
            <a:pPr indent="0" lvl="0" marL="0" rtl="0" algn="just">
              <a:lnSpc>
                <a:spcPct val="133333"/>
              </a:lnSpc>
              <a:spcBef>
                <a:spcPts val="0"/>
              </a:spcBef>
              <a:spcAft>
                <a:spcPts val="0"/>
              </a:spcAft>
              <a:buClr>
                <a:srgbClr val="565656"/>
              </a:buClr>
              <a:buSzPts val="1200"/>
              <a:buFont typeface="Arial"/>
              <a:buNone/>
            </a:pPr>
            <a:r>
              <a:t/>
            </a:r>
            <a:endParaRPr/>
          </a:p>
        </p:txBody>
      </p:sp>
      <p:sp>
        <p:nvSpPr>
          <p:cNvPr id="897" name="Google Shape;897;g220a4a3572b_0_50"/>
          <p:cNvSpPr txBox="1"/>
          <p:nvPr>
            <p:ph idx="3" type="body"/>
          </p:nvPr>
        </p:nvSpPr>
        <p:spPr>
          <a:xfrm>
            <a:off x="720000" y="1540458"/>
            <a:ext cx="10746600" cy="31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7842"/>
              </a:buClr>
              <a:buSzPts val="1600"/>
              <a:buNone/>
            </a:pPr>
            <a:r>
              <a:rPr lang="fr-FR"/>
              <a:t>La librairie </a:t>
            </a:r>
            <a:r>
              <a:rPr lang="fr-FR"/>
              <a:t>Retrofit</a:t>
            </a:r>
            <a:endParaRPr/>
          </a:p>
          <a:p>
            <a:pPr indent="0" lvl="0" marL="0" rtl="0" algn="l">
              <a:lnSpc>
                <a:spcPct val="100000"/>
              </a:lnSpc>
              <a:spcBef>
                <a:spcPts val="0"/>
              </a:spcBef>
              <a:spcAft>
                <a:spcPts val="0"/>
              </a:spcAft>
              <a:buClr>
                <a:srgbClr val="007842"/>
              </a:buClr>
              <a:buSzPts val="1600"/>
              <a:buNone/>
            </a:pPr>
            <a:r>
              <a:t/>
            </a:r>
            <a:endParaRPr/>
          </a:p>
        </p:txBody>
      </p:sp>
      <p:sp>
        <p:nvSpPr>
          <p:cNvPr id="898" name="Google Shape;898;g220a4a3572b_0_50"/>
          <p:cNvSpPr txBox="1"/>
          <p:nvPr/>
        </p:nvSpPr>
        <p:spPr>
          <a:xfrm>
            <a:off x="959475" y="2212225"/>
            <a:ext cx="71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300">
                <a:solidFill>
                  <a:srgbClr val="080808"/>
                </a:solidFill>
                <a:highlight>
                  <a:srgbClr val="FFFFFF"/>
                </a:highlight>
                <a:latin typeface="Courier New"/>
                <a:ea typeface="Courier New"/>
                <a:cs typeface="Courier New"/>
                <a:sym typeface="Courier New"/>
              </a:rPr>
              <a:t>&lt;</a:t>
            </a:r>
            <a:r>
              <a:rPr b="1" lang="fr-FR" sz="1300">
                <a:solidFill>
                  <a:srgbClr val="0033B3"/>
                </a:solidFill>
                <a:highlight>
                  <a:srgbClr val="FFFFFF"/>
                </a:highlight>
                <a:latin typeface="Courier New"/>
                <a:ea typeface="Courier New"/>
                <a:cs typeface="Courier New"/>
                <a:sym typeface="Courier New"/>
              </a:rPr>
              <a:t>uses-permission </a:t>
            </a:r>
            <a:r>
              <a:rPr b="1" lang="fr-FR" sz="1300">
                <a:solidFill>
                  <a:srgbClr val="871094"/>
                </a:solidFill>
                <a:highlight>
                  <a:srgbClr val="FFFFFF"/>
                </a:highlight>
                <a:latin typeface="Courier New"/>
                <a:ea typeface="Courier New"/>
                <a:cs typeface="Courier New"/>
                <a:sym typeface="Courier New"/>
              </a:rPr>
              <a:t>android</a:t>
            </a:r>
            <a:r>
              <a:rPr b="1" lang="fr-FR" sz="1300">
                <a:solidFill>
                  <a:srgbClr val="174AD4"/>
                </a:solidFill>
                <a:highlight>
                  <a:srgbClr val="FFFFFF"/>
                </a:highlight>
                <a:latin typeface="Courier New"/>
                <a:ea typeface="Courier New"/>
                <a:cs typeface="Courier New"/>
                <a:sym typeface="Courier New"/>
              </a:rPr>
              <a:t>:name</a:t>
            </a:r>
            <a:r>
              <a:rPr b="1" lang="fr-FR" sz="1300">
                <a:solidFill>
                  <a:srgbClr val="067D17"/>
                </a:solidFill>
                <a:highlight>
                  <a:srgbClr val="FFFFFF"/>
                </a:highlight>
                <a:latin typeface="Courier New"/>
                <a:ea typeface="Courier New"/>
                <a:cs typeface="Courier New"/>
                <a:sym typeface="Courier New"/>
              </a:rPr>
              <a:t>="android.permission.INTERNET" </a:t>
            </a:r>
            <a:r>
              <a:rPr b="1" lang="fr-FR" sz="1300">
                <a:solidFill>
                  <a:srgbClr val="080808"/>
                </a:solidFill>
                <a:highlight>
                  <a:srgbClr val="FFFFFF"/>
                </a:highlight>
                <a:latin typeface="Courier New"/>
                <a:ea typeface="Courier New"/>
                <a:cs typeface="Courier New"/>
                <a:sym typeface="Courier New"/>
              </a:rPr>
              <a:t>/&gt;</a:t>
            </a:r>
            <a:endParaRPr b="1" sz="1300">
              <a:solidFill>
                <a:srgbClr val="080808"/>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300"/>
          </a:p>
        </p:txBody>
      </p:sp>
      <p:sp>
        <p:nvSpPr>
          <p:cNvPr id="899" name="Google Shape;899;g220a4a3572b_0_50"/>
          <p:cNvSpPr txBox="1"/>
          <p:nvPr/>
        </p:nvSpPr>
        <p:spPr>
          <a:xfrm>
            <a:off x="1050675" y="3454900"/>
            <a:ext cx="64026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300">
                <a:solidFill>
                  <a:srgbClr val="080808"/>
                </a:solidFill>
                <a:highlight>
                  <a:srgbClr val="FFFFFF"/>
                </a:highlight>
                <a:latin typeface="Courier New"/>
                <a:ea typeface="Courier New"/>
                <a:cs typeface="Courier New"/>
                <a:sym typeface="Courier New"/>
              </a:rPr>
              <a:t>implementation </a:t>
            </a:r>
            <a:r>
              <a:rPr b="1" lang="fr-FR" sz="1300">
                <a:solidFill>
                  <a:srgbClr val="067D17"/>
                </a:solidFill>
                <a:highlight>
                  <a:srgbClr val="FFFFFF"/>
                </a:highlight>
                <a:latin typeface="Courier New"/>
                <a:ea typeface="Courier New"/>
                <a:cs typeface="Courier New"/>
                <a:sym typeface="Courier New"/>
              </a:rPr>
              <a:t>'com.squareup.retrofit2:retrofit:2.9.0'</a:t>
            </a:r>
            <a:endParaRPr b="1" sz="13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fr-FR" sz="1300">
                <a:solidFill>
                  <a:srgbClr val="080808"/>
                </a:solidFill>
                <a:highlight>
                  <a:srgbClr val="FFFFFF"/>
                </a:highlight>
                <a:latin typeface="Courier New"/>
                <a:ea typeface="Courier New"/>
                <a:cs typeface="Courier New"/>
                <a:sym typeface="Courier New"/>
              </a:rPr>
              <a:t>implementation </a:t>
            </a:r>
            <a:r>
              <a:rPr b="1" lang="fr-FR" sz="1300">
                <a:solidFill>
                  <a:srgbClr val="067D17"/>
                </a:solidFill>
                <a:highlight>
                  <a:srgbClr val="FFFFFF"/>
                </a:highlight>
                <a:latin typeface="Courier New"/>
                <a:ea typeface="Courier New"/>
                <a:cs typeface="Courier New"/>
                <a:sym typeface="Courier New"/>
              </a:rPr>
              <a:t>'com.squareup.retrofit2:converter-gson:2.3.0'</a:t>
            </a:r>
            <a:endParaRPr b="1" sz="1300">
              <a:solidFill>
                <a:srgbClr val="067D17"/>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500">
              <a:solidFill>
                <a:srgbClr val="080808"/>
              </a:solidFill>
              <a:highlight>
                <a:srgbClr val="FFFFFF"/>
              </a:highlight>
              <a:latin typeface="Courier New"/>
              <a:ea typeface="Courier New"/>
              <a:cs typeface="Courier New"/>
              <a:sym typeface="Courier New"/>
            </a:endParaRPr>
          </a:p>
        </p:txBody>
      </p:sp>
      <p:sp>
        <p:nvSpPr>
          <p:cNvPr id="900" name="Google Shape;900;g220a4a3572b_0_50"/>
          <p:cNvSpPr txBox="1"/>
          <p:nvPr/>
        </p:nvSpPr>
        <p:spPr>
          <a:xfrm>
            <a:off x="8092875" y="2372125"/>
            <a:ext cx="2593800" cy="585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Les permissions à jouter dans le fichier </a:t>
            </a:r>
            <a:r>
              <a:rPr b="1" lang="fr-FR" sz="1300"/>
              <a:t>AndroidManifest</a:t>
            </a:r>
            <a:endParaRPr b="1" sz="1300"/>
          </a:p>
        </p:txBody>
      </p:sp>
      <p:sp>
        <p:nvSpPr>
          <p:cNvPr id="901" name="Google Shape;901;g220a4a3572b_0_50"/>
          <p:cNvSpPr txBox="1"/>
          <p:nvPr/>
        </p:nvSpPr>
        <p:spPr>
          <a:xfrm>
            <a:off x="8296600" y="3367050"/>
            <a:ext cx="2851500" cy="585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1300"/>
              <a:t>La librairie </a:t>
            </a:r>
            <a:r>
              <a:rPr b="1" lang="fr-FR" sz="1300"/>
              <a:t>R</a:t>
            </a:r>
            <a:r>
              <a:rPr b="1" lang="fr-FR" sz="1300"/>
              <a:t>etrofit</a:t>
            </a:r>
            <a:r>
              <a:rPr lang="fr-FR" sz="1300"/>
              <a:t> à ajouter dans le fichier Buid.gradle</a:t>
            </a:r>
            <a:endParaRPr sz="1300"/>
          </a:p>
        </p:txBody>
      </p:sp>
      <p:cxnSp>
        <p:nvCxnSpPr>
          <p:cNvPr id="902" name="Google Shape;902;g220a4a3572b_0_50"/>
          <p:cNvCxnSpPr/>
          <p:nvPr/>
        </p:nvCxnSpPr>
        <p:spPr>
          <a:xfrm rot="10800000">
            <a:off x="7025525" y="2592975"/>
            <a:ext cx="880800" cy="116700"/>
          </a:xfrm>
          <a:prstGeom prst="straightConnector1">
            <a:avLst/>
          </a:prstGeom>
          <a:noFill/>
          <a:ln cap="flat" cmpd="sng" w="9525">
            <a:solidFill>
              <a:schemeClr val="dk2"/>
            </a:solidFill>
            <a:prstDash val="solid"/>
            <a:round/>
            <a:headEnd len="med" w="med" type="none"/>
            <a:tailEnd len="med" w="med" type="triangle"/>
          </a:ln>
        </p:spPr>
      </p:cxnSp>
      <p:cxnSp>
        <p:nvCxnSpPr>
          <p:cNvPr id="903" name="Google Shape;903;g220a4a3572b_0_50"/>
          <p:cNvCxnSpPr/>
          <p:nvPr/>
        </p:nvCxnSpPr>
        <p:spPr>
          <a:xfrm rot="10800000">
            <a:off x="6928675" y="3633550"/>
            <a:ext cx="1218300" cy="13800"/>
          </a:xfrm>
          <a:prstGeom prst="straightConnector1">
            <a:avLst/>
          </a:prstGeom>
          <a:noFill/>
          <a:ln cap="flat" cmpd="sng" w="9525">
            <a:solidFill>
              <a:schemeClr val="dk2"/>
            </a:solidFill>
            <a:prstDash val="solid"/>
            <a:round/>
            <a:headEnd len="med" w="med" type="none"/>
            <a:tailEnd len="med" w="med" type="triangle"/>
          </a:ln>
        </p:spPr>
      </p:cxnSp>
      <p:sp>
        <p:nvSpPr>
          <p:cNvPr id="904" name="Google Shape;904;g220a4a3572b_0_50"/>
          <p:cNvSpPr txBox="1"/>
          <p:nvPr/>
        </p:nvSpPr>
        <p:spPr>
          <a:xfrm>
            <a:off x="1171000" y="4457925"/>
            <a:ext cx="6005100" cy="153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1300"/>
              <a:t>Pour mettre en place Retrofit, il faut :</a:t>
            </a:r>
            <a:endParaRPr sz="1300"/>
          </a:p>
          <a:p>
            <a:pPr indent="0" lvl="0" marL="0" rtl="0" algn="l">
              <a:lnSpc>
                <a:spcPct val="115000"/>
              </a:lnSpc>
              <a:spcBef>
                <a:spcPts val="0"/>
              </a:spcBef>
              <a:spcAft>
                <a:spcPts val="0"/>
              </a:spcAft>
              <a:buNone/>
            </a:pPr>
            <a:r>
              <a:t/>
            </a:r>
            <a:endParaRPr sz="1300"/>
          </a:p>
          <a:p>
            <a:pPr indent="-311150" lvl="0" marL="457200" rtl="0" algn="l">
              <a:lnSpc>
                <a:spcPct val="115000"/>
              </a:lnSpc>
              <a:spcBef>
                <a:spcPts val="0"/>
              </a:spcBef>
              <a:spcAft>
                <a:spcPts val="0"/>
              </a:spcAft>
              <a:buSzPts val="1300"/>
              <a:buChar char="●"/>
            </a:pPr>
            <a:r>
              <a:rPr lang="fr-FR" sz="1300"/>
              <a:t>Ajouter la librairie dans le fichier Build.gradle</a:t>
            </a:r>
            <a:endParaRPr sz="1300"/>
          </a:p>
          <a:p>
            <a:pPr indent="-311150" lvl="0" marL="457200" rtl="0" algn="l">
              <a:lnSpc>
                <a:spcPct val="115000"/>
              </a:lnSpc>
              <a:spcBef>
                <a:spcPts val="0"/>
              </a:spcBef>
              <a:spcAft>
                <a:spcPts val="0"/>
              </a:spcAft>
              <a:buSzPts val="1300"/>
              <a:buChar char="●"/>
            </a:pPr>
            <a:r>
              <a:rPr lang="fr-FR" sz="1300"/>
              <a:t>Synchroniser le projet pour apporter les ressources distantes</a:t>
            </a:r>
            <a:endParaRPr sz="1300"/>
          </a:p>
          <a:p>
            <a:pPr indent="-311150" lvl="0" marL="457200" rtl="0" algn="l">
              <a:lnSpc>
                <a:spcPct val="115000"/>
              </a:lnSpc>
              <a:spcBef>
                <a:spcPts val="0"/>
              </a:spcBef>
              <a:spcAft>
                <a:spcPts val="0"/>
              </a:spcAft>
              <a:buSzPts val="1300"/>
              <a:buChar char="●"/>
            </a:pPr>
            <a:r>
              <a:rPr lang="fr-FR" sz="1300">
                <a:solidFill>
                  <a:schemeClr val="dk1"/>
                </a:solidFill>
              </a:rPr>
              <a:t>Ajouter la permissions INTERNET dans le fichier Android Manifest.</a:t>
            </a:r>
            <a:endParaRPr sz="1300"/>
          </a:p>
          <a:p>
            <a:pPr indent="0" lvl="0" marL="0" rtl="0" algn="l">
              <a:lnSpc>
                <a:spcPct val="115000"/>
              </a:lnSpc>
              <a:spcBef>
                <a:spcPts val="0"/>
              </a:spcBef>
              <a:spcAft>
                <a:spcPts val="0"/>
              </a:spcAft>
              <a:buNone/>
            </a:pPr>
            <a:r>
              <a:t/>
            </a:r>
            <a:endParaRPr sz="13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E RT VALIDEE O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2021-11-26T14:51:18Z</dcterms:created>
  <dc:creator>MORIN Coralie - externe</dc:creator>
</cp:coreProperties>
</file>