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56" r:id="rId2"/>
    <p:sldId id="286" r:id="rId3"/>
    <p:sldId id="287" r:id="rId4"/>
    <p:sldId id="288" r:id="rId5"/>
    <p:sldId id="289" r:id="rId6"/>
    <p:sldId id="290" r:id="rId7"/>
    <p:sldId id="295" r:id="rId8"/>
    <p:sldId id="292" r:id="rId9"/>
    <p:sldId id="293" r:id="rId10"/>
    <p:sldId id="294" r:id="rId11"/>
    <p:sldId id="296" r:id="rId12"/>
    <p:sldId id="297" r:id="rId13"/>
    <p:sldId id="299" r:id="rId14"/>
    <p:sldId id="298" r:id="rId15"/>
    <p:sldId id="300" r:id="rId16"/>
    <p:sldId id="304" r:id="rId17"/>
    <p:sldId id="305" r:id="rId18"/>
    <p:sldId id="306" r:id="rId19"/>
    <p:sldId id="307" r:id="rId20"/>
    <p:sldId id="308" r:id="rId21"/>
    <p:sldId id="309" r:id="rId22"/>
    <p:sldId id="311" r:id="rId23"/>
    <p:sldId id="310" r:id="rId24"/>
    <p:sldId id="312" r:id="rId25"/>
    <p:sldId id="302" r:id="rId26"/>
    <p:sldId id="301" r:id="rId27"/>
    <p:sldId id="303" r:id="rId28"/>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11443694-2253-42B9-AC78-5E19BD3247BB}">
          <p14:sldIdLst>
            <p14:sldId id="256"/>
          </p14:sldIdLst>
        </p14:section>
        <p14:section name="service FTP" id="{199E5C38-2379-42CA-A461-AC995C48B847}">
          <p14:sldIdLst>
            <p14:sldId id="286"/>
            <p14:sldId id="287"/>
            <p14:sldId id="288"/>
            <p14:sldId id="289"/>
            <p14:sldId id="290"/>
            <p14:sldId id="295"/>
            <p14:sldId id="292"/>
            <p14:sldId id="293"/>
            <p14:sldId id="294"/>
            <p14:sldId id="296"/>
            <p14:sldId id="297"/>
            <p14:sldId id="299"/>
            <p14:sldId id="298"/>
            <p14:sldId id="300"/>
            <p14:sldId id="304"/>
            <p14:sldId id="305"/>
            <p14:sldId id="306"/>
            <p14:sldId id="307"/>
            <p14:sldId id="308"/>
            <p14:sldId id="309"/>
            <p14:sldId id="311"/>
            <p14:sldId id="310"/>
            <p14:sldId id="312"/>
            <p14:sldId id="302"/>
            <p14:sldId id="301"/>
            <p14:sldId id="303"/>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3" d="100"/>
          <a:sy n="83" d="100"/>
        </p:scale>
        <p:origin x="427"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ADBE023-AF5F-456C-9624-7D4A30D70AC6}" type="datetimeFigureOut">
              <a:rPr lang="fr-FR" smtClean="0"/>
              <a:t>01/09/2022</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857488-B987-47B9-972E-AA6776E1DAAF}" type="slidenum">
              <a:rPr lang="fr-FR" smtClean="0"/>
              <a:t>‹N°›</a:t>
            </a:fld>
            <a:endParaRPr lang="fr-FR"/>
          </a:p>
        </p:txBody>
      </p:sp>
    </p:spTree>
    <p:extLst>
      <p:ext uri="{BB962C8B-B14F-4D97-AF65-F5344CB8AC3E}">
        <p14:creationId xmlns:p14="http://schemas.microsoft.com/office/powerpoint/2010/main" val="33583080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65857488-B987-47B9-972E-AA6776E1DAAF}" type="slidenum">
              <a:rPr lang="fr-FR" smtClean="0"/>
              <a:t>1</a:t>
            </a:fld>
            <a:endParaRPr lang="fr-FR"/>
          </a:p>
        </p:txBody>
      </p:sp>
    </p:spTree>
    <p:extLst>
      <p:ext uri="{BB962C8B-B14F-4D97-AF65-F5344CB8AC3E}">
        <p14:creationId xmlns:p14="http://schemas.microsoft.com/office/powerpoint/2010/main" val="22732105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6091932-20BE-4C82-8B7B-B94F8E432B4B}"/>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6B381940-AAE5-4926-901B-A46AC808F5C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77586C92-E345-4757-9DD7-8E4E350C8F04}"/>
              </a:ext>
            </a:extLst>
          </p:cNvPr>
          <p:cNvSpPr>
            <a:spLocks noGrp="1"/>
          </p:cNvSpPr>
          <p:nvPr>
            <p:ph type="dt" sz="half" idx="10"/>
          </p:nvPr>
        </p:nvSpPr>
        <p:spPr/>
        <p:txBody>
          <a:bodyPr/>
          <a:lstStyle/>
          <a:p>
            <a:fld id="{D09A83CE-4C63-43E5-9DEF-5F930EC9487B}" type="datetimeFigureOut">
              <a:rPr lang="fr-FR" smtClean="0"/>
              <a:t>01/09/2022</a:t>
            </a:fld>
            <a:endParaRPr lang="fr-FR"/>
          </a:p>
        </p:txBody>
      </p:sp>
      <p:sp>
        <p:nvSpPr>
          <p:cNvPr id="5" name="Espace réservé du pied de page 4">
            <a:extLst>
              <a:ext uri="{FF2B5EF4-FFF2-40B4-BE49-F238E27FC236}">
                <a16:creationId xmlns:a16="http://schemas.microsoft.com/office/drawing/2014/main" id="{48664CBA-5E2A-4A73-A773-E68629F5D479}"/>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F2F9F5A2-72EA-4244-8AAE-DC19A3C971B5}"/>
              </a:ext>
            </a:extLst>
          </p:cNvPr>
          <p:cNvSpPr>
            <a:spLocks noGrp="1"/>
          </p:cNvSpPr>
          <p:nvPr>
            <p:ph type="sldNum" sz="quarter" idx="12"/>
          </p:nvPr>
        </p:nvSpPr>
        <p:spPr/>
        <p:txBody>
          <a:bodyPr/>
          <a:lstStyle/>
          <a:p>
            <a:fld id="{1D342939-0FC7-4520-8676-1AD2B0F66A14}" type="slidenum">
              <a:rPr lang="fr-FR" smtClean="0"/>
              <a:t>‹N°›</a:t>
            </a:fld>
            <a:endParaRPr lang="fr-FR"/>
          </a:p>
        </p:txBody>
      </p:sp>
    </p:spTree>
    <p:extLst>
      <p:ext uri="{BB962C8B-B14F-4D97-AF65-F5344CB8AC3E}">
        <p14:creationId xmlns:p14="http://schemas.microsoft.com/office/powerpoint/2010/main" val="39705558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8AFE3B3-D28F-4B96-920E-64DD343708AF}"/>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28272824-8205-42D7-8B85-5FCAF3A59AF7}"/>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416239B-8EF7-42F7-9C04-82C24F2C2A2B}"/>
              </a:ext>
            </a:extLst>
          </p:cNvPr>
          <p:cNvSpPr>
            <a:spLocks noGrp="1"/>
          </p:cNvSpPr>
          <p:nvPr>
            <p:ph type="dt" sz="half" idx="10"/>
          </p:nvPr>
        </p:nvSpPr>
        <p:spPr/>
        <p:txBody>
          <a:bodyPr/>
          <a:lstStyle/>
          <a:p>
            <a:fld id="{D09A83CE-4C63-43E5-9DEF-5F930EC9487B}" type="datetimeFigureOut">
              <a:rPr lang="fr-FR" smtClean="0"/>
              <a:t>01/09/2022</a:t>
            </a:fld>
            <a:endParaRPr lang="fr-FR"/>
          </a:p>
        </p:txBody>
      </p:sp>
      <p:sp>
        <p:nvSpPr>
          <p:cNvPr id="5" name="Espace réservé du pied de page 4">
            <a:extLst>
              <a:ext uri="{FF2B5EF4-FFF2-40B4-BE49-F238E27FC236}">
                <a16:creationId xmlns:a16="http://schemas.microsoft.com/office/drawing/2014/main" id="{4BCE6943-62A7-441B-A263-C6A166B503A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0F77418-D2E6-4EDA-8C53-10941404D899}"/>
              </a:ext>
            </a:extLst>
          </p:cNvPr>
          <p:cNvSpPr>
            <a:spLocks noGrp="1"/>
          </p:cNvSpPr>
          <p:nvPr>
            <p:ph type="sldNum" sz="quarter" idx="12"/>
          </p:nvPr>
        </p:nvSpPr>
        <p:spPr/>
        <p:txBody>
          <a:bodyPr/>
          <a:lstStyle/>
          <a:p>
            <a:fld id="{1D342939-0FC7-4520-8676-1AD2B0F66A14}" type="slidenum">
              <a:rPr lang="fr-FR" smtClean="0"/>
              <a:t>‹N°›</a:t>
            </a:fld>
            <a:endParaRPr lang="fr-FR"/>
          </a:p>
        </p:txBody>
      </p:sp>
    </p:spTree>
    <p:extLst>
      <p:ext uri="{BB962C8B-B14F-4D97-AF65-F5344CB8AC3E}">
        <p14:creationId xmlns:p14="http://schemas.microsoft.com/office/powerpoint/2010/main" val="19670341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22338A58-1935-476B-930D-CD0190989578}"/>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E2B10A3F-112B-42DD-AB4D-1937F7AE308F}"/>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86E3DA6-73FF-4935-BAC8-E670A16C84B9}"/>
              </a:ext>
            </a:extLst>
          </p:cNvPr>
          <p:cNvSpPr>
            <a:spLocks noGrp="1"/>
          </p:cNvSpPr>
          <p:nvPr>
            <p:ph type="dt" sz="half" idx="10"/>
          </p:nvPr>
        </p:nvSpPr>
        <p:spPr/>
        <p:txBody>
          <a:bodyPr/>
          <a:lstStyle/>
          <a:p>
            <a:fld id="{D09A83CE-4C63-43E5-9DEF-5F930EC9487B}" type="datetimeFigureOut">
              <a:rPr lang="fr-FR" smtClean="0"/>
              <a:t>01/09/2022</a:t>
            </a:fld>
            <a:endParaRPr lang="fr-FR"/>
          </a:p>
        </p:txBody>
      </p:sp>
      <p:sp>
        <p:nvSpPr>
          <p:cNvPr id="5" name="Espace réservé du pied de page 4">
            <a:extLst>
              <a:ext uri="{FF2B5EF4-FFF2-40B4-BE49-F238E27FC236}">
                <a16:creationId xmlns:a16="http://schemas.microsoft.com/office/drawing/2014/main" id="{861BFE97-573C-4A16-816D-398B9D8066D6}"/>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1F76AF1-8C27-4FE8-A215-F2A410E9C3AB}"/>
              </a:ext>
            </a:extLst>
          </p:cNvPr>
          <p:cNvSpPr>
            <a:spLocks noGrp="1"/>
          </p:cNvSpPr>
          <p:nvPr>
            <p:ph type="sldNum" sz="quarter" idx="12"/>
          </p:nvPr>
        </p:nvSpPr>
        <p:spPr/>
        <p:txBody>
          <a:bodyPr/>
          <a:lstStyle/>
          <a:p>
            <a:fld id="{1D342939-0FC7-4520-8676-1AD2B0F66A14}" type="slidenum">
              <a:rPr lang="fr-FR" smtClean="0"/>
              <a:t>‹N°›</a:t>
            </a:fld>
            <a:endParaRPr lang="fr-FR"/>
          </a:p>
        </p:txBody>
      </p:sp>
    </p:spTree>
    <p:extLst>
      <p:ext uri="{BB962C8B-B14F-4D97-AF65-F5344CB8AC3E}">
        <p14:creationId xmlns:p14="http://schemas.microsoft.com/office/powerpoint/2010/main" val="34998742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833D265-A804-4D96-8A73-1BB14802075D}"/>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64101D01-6F16-4723-97EA-1C88D6E02591}"/>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E8A53E24-D277-42D0-9135-6F57BFC08114}"/>
              </a:ext>
            </a:extLst>
          </p:cNvPr>
          <p:cNvSpPr>
            <a:spLocks noGrp="1"/>
          </p:cNvSpPr>
          <p:nvPr>
            <p:ph type="dt" sz="half" idx="10"/>
          </p:nvPr>
        </p:nvSpPr>
        <p:spPr/>
        <p:txBody>
          <a:bodyPr/>
          <a:lstStyle/>
          <a:p>
            <a:fld id="{D09A83CE-4C63-43E5-9DEF-5F930EC9487B}" type="datetimeFigureOut">
              <a:rPr lang="fr-FR" smtClean="0"/>
              <a:t>01/09/2022</a:t>
            </a:fld>
            <a:endParaRPr lang="fr-FR"/>
          </a:p>
        </p:txBody>
      </p:sp>
      <p:sp>
        <p:nvSpPr>
          <p:cNvPr id="5" name="Espace réservé du pied de page 4">
            <a:extLst>
              <a:ext uri="{FF2B5EF4-FFF2-40B4-BE49-F238E27FC236}">
                <a16:creationId xmlns:a16="http://schemas.microsoft.com/office/drawing/2014/main" id="{A1DF976D-C727-448A-A0F2-4FEEC6968C86}"/>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5AE0BC9-8344-4703-8D8C-3654DA6D075F}"/>
              </a:ext>
            </a:extLst>
          </p:cNvPr>
          <p:cNvSpPr>
            <a:spLocks noGrp="1"/>
          </p:cNvSpPr>
          <p:nvPr>
            <p:ph type="sldNum" sz="quarter" idx="12"/>
          </p:nvPr>
        </p:nvSpPr>
        <p:spPr/>
        <p:txBody>
          <a:bodyPr/>
          <a:lstStyle/>
          <a:p>
            <a:fld id="{1D342939-0FC7-4520-8676-1AD2B0F66A14}" type="slidenum">
              <a:rPr lang="fr-FR" smtClean="0"/>
              <a:t>‹N°›</a:t>
            </a:fld>
            <a:endParaRPr lang="fr-FR"/>
          </a:p>
        </p:txBody>
      </p:sp>
    </p:spTree>
    <p:extLst>
      <p:ext uri="{BB962C8B-B14F-4D97-AF65-F5344CB8AC3E}">
        <p14:creationId xmlns:p14="http://schemas.microsoft.com/office/powerpoint/2010/main" val="24041939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F93CD2B-216B-491D-ACC0-1C073E451838}"/>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D58A162C-4700-4075-B94E-D3E189920B4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6B43E9F1-B412-41AB-8A48-6D79FD465FB6}"/>
              </a:ext>
            </a:extLst>
          </p:cNvPr>
          <p:cNvSpPr>
            <a:spLocks noGrp="1"/>
          </p:cNvSpPr>
          <p:nvPr>
            <p:ph type="dt" sz="half" idx="10"/>
          </p:nvPr>
        </p:nvSpPr>
        <p:spPr/>
        <p:txBody>
          <a:bodyPr/>
          <a:lstStyle/>
          <a:p>
            <a:fld id="{D09A83CE-4C63-43E5-9DEF-5F930EC9487B}" type="datetimeFigureOut">
              <a:rPr lang="fr-FR" smtClean="0"/>
              <a:t>01/09/2022</a:t>
            </a:fld>
            <a:endParaRPr lang="fr-FR"/>
          </a:p>
        </p:txBody>
      </p:sp>
      <p:sp>
        <p:nvSpPr>
          <p:cNvPr id="5" name="Espace réservé du pied de page 4">
            <a:extLst>
              <a:ext uri="{FF2B5EF4-FFF2-40B4-BE49-F238E27FC236}">
                <a16:creationId xmlns:a16="http://schemas.microsoft.com/office/drawing/2014/main" id="{A0B81D06-AC02-4CEF-9005-9FC3845B389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F43FD52-85F5-4209-B298-2116CB1CC6D5}"/>
              </a:ext>
            </a:extLst>
          </p:cNvPr>
          <p:cNvSpPr>
            <a:spLocks noGrp="1"/>
          </p:cNvSpPr>
          <p:nvPr>
            <p:ph type="sldNum" sz="quarter" idx="12"/>
          </p:nvPr>
        </p:nvSpPr>
        <p:spPr/>
        <p:txBody>
          <a:bodyPr/>
          <a:lstStyle/>
          <a:p>
            <a:fld id="{1D342939-0FC7-4520-8676-1AD2B0F66A14}" type="slidenum">
              <a:rPr lang="fr-FR" smtClean="0"/>
              <a:t>‹N°›</a:t>
            </a:fld>
            <a:endParaRPr lang="fr-FR"/>
          </a:p>
        </p:txBody>
      </p:sp>
    </p:spTree>
    <p:extLst>
      <p:ext uri="{BB962C8B-B14F-4D97-AF65-F5344CB8AC3E}">
        <p14:creationId xmlns:p14="http://schemas.microsoft.com/office/powerpoint/2010/main" val="13391571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30CAF4B-8440-495D-98CC-790D8A9EDA21}"/>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A2ED5FE8-F2FA-4ECE-9196-89236E1FA299}"/>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14E74017-58DC-4E67-AAD8-B9E0553185FB}"/>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814D4C4C-79D4-4F3F-9765-E207CFC075BC}"/>
              </a:ext>
            </a:extLst>
          </p:cNvPr>
          <p:cNvSpPr>
            <a:spLocks noGrp="1"/>
          </p:cNvSpPr>
          <p:nvPr>
            <p:ph type="dt" sz="half" idx="10"/>
          </p:nvPr>
        </p:nvSpPr>
        <p:spPr/>
        <p:txBody>
          <a:bodyPr/>
          <a:lstStyle/>
          <a:p>
            <a:fld id="{D09A83CE-4C63-43E5-9DEF-5F930EC9487B}" type="datetimeFigureOut">
              <a:rPr lang="fr-FR" smtClean="0"/>
              <a:t>01/09/2022</a:t>
            </a:fld>
            <a:endParaRPr lang="fr-FR"/>
          </a:p>
        </p:txBody>
      </p:sp>
      <p:sp>
        <p:nvSpPr>
          <p:cNvPr id="6" name="Espace réservé du pied de page 5">
            <a:extLst>
              <a:ext uri="{FF2B5EF4-FFF2-40B4-BE49-F238E27FC236}">
                <a16:creationId xmlns:a16="http://schemas.microsoft.com/office/drawing/2014/main" id="{74F35F0C-3E7D-4297-A259-A02A01A9F034}"/>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F21926B-E428-4A25-8212-0888E2F93B69}"/>
              </a:ext>
            </a:extLst>
          </p:cNvPr>
          <p:cNvSpPr>
            <a:spLocks noGrp="1"/>
          </p:cNvSpPr>
          <p:nvPr>
            <p:ph type="sldNum" sz="quarter" idx="12"/>
          </p:nvPr>
        </p:nvSpPr>
        <p:spPr/>
        <p:txBody>
          <a:bodyPr/>
          <a:lstStyle/>
          <a:p>
            <a:fld id="{1D342939-0FC7-4520-8676-1AD2B0F66A14}" type="slidenum">
              <a:rPr lang="fr-FR" smtClean="0"/>
              <a:t>‹N°›</a:t>
            </a:fld>
            <a:endParaRPr lang="fr-FR"/>
          </a:p>
        </p:txBody>
      </p:sp>
    </p:spTree>
    <p:extLst>
      <p:ext uri="{BB962C8B-B14F-4D97-AF65-F5344CB8AC3E}">
        <p14:creationId xmlns:p14="http://schemas.microsoft.com/office/powerpoint/2010/main" val="8972252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183A641-DBBF-4C46-B64C-D3498118A9CB}"/>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FF33A6D5-9216-49D3-B5F9-A06585B9B1A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6948202A-5AB0-4021-BBA9-B9A26D4250E8}"/>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AFB55C28-3DEE-498E-B4DD-FB6284E6EB1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E34334EB-1E43-421E-93CF-4EFA3BE4C7CF}"/>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49FE4D8A-0D0B-468F-95AB-B1E9A1688FF9}"/>
              </a:ext>
            </a:extLst>
          </p:cNvPr>
          <p:cNvSpPr>
            <a:spLocks noGrp="1"/>
          </p:cNvSpPr>
          <p:nvPr>
            <p:ph type="dt" sz="half" idx="10"/>
          </p:nvPr>
        </p:nvSpPr>
        <p:spPr/>
        <p:txBody>
          <a:bodyPr/>
          <a:lstStyle/>
          <a:p>
            <a:fld id="{D09A83CE-4C63-43E5-9DEF-5F930EC9487B}" type="datetimeFigureOut">
              <a:rPr lang="fr-FR" smtClean="0"/>
              <a:t>01/09/2022</a:t>
            </a:fld>
            <a:endParaRPr lang="fr-FR"/>
          </a:p>
        </p:txBody>
      </p:sp>
      <p:sp>
        <p:nvSpPr>
          <p:cNvPr id="8" name="Espace réservé du pied de page 7">
            <a:extLst>
              <a:ext uri="{FF2B5EF4-FFF2-40B4-BE49-F238E27FC236}">
                <a16:creationId xmlns:a16="http://schemas.microsoft.com/office/drawing/2014/main" id="{CD6B63B0-7D84-43D0-A075-6BB476C50570}"/>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C8A60DB1-53EE-4DBC-886E-0D31168F1019}"/>
              </a:ext>
            </a:extLst>
          </p:cNvPr>
          <p:cNvSpPr>
            <a:spLocks noGrp="1"/>
          </p:cNvSpPr>
          <p:nvPr>
            <p:ph type="sldNum" sz="quarter" idx="12"/>
          </p:nvPr>
        </p:nvSpPr>
        <p:spPr/>
        <p:txBody>
          <a:bodyPr/>
          <a:lstStyle/>
          <a:p>
            <a:fld id="{1D342939-0FC7-4520-8676-1AD2B0F66A14}" type="slidenum">
              <a:rPr lang="fr-FR" smtClean="0"/>
              <a:t>‹N°›</a:t>
            </a:fld>
            <a:endParaRPr lang="fr-FR"/>
          </a:p>
        </p:txBody>
      </p:sp>
    </p:spTree>
    <p:extLst>
      <p:ext uri="{BB962C8B-B14F-4D97-AF65-F5344CB8AC3E}">
        <p14:creationId xmlns:p14="http://schemas.microsoft.com/office/powerpoint/2010/main" val="24586658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1D5DF7-192F-40FF-B7C0-F0B26222DB8A}"/>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42E99A2A-3C12-4F7F-BE5C-1E1D5CDE1B22}"/>
              </a:ext>
            </a:extLst>
          </p:cNvPr>
          <p:cNvSpPr>
            <a:spLocks noGrp="1"/>
          </p:cNvSpPr>
          <p:nvPr>
            <p:ph type="dt" sz="half" idx="10"/>
          </p:nvPr>
        </p:nvSpPr>
        <p:spPr/>
        <p:txBody>
          <a:bodyPr/>
          <a:lstStyle/>
          <a:p>
            <a:fld id="{D09A83CE-4C63-43E5-9DEF-5F930EC9487B}" type="datetimeFigureOut">
              <a:rPr lang="fr-FR" smtClean="0"/>
              <a:t>01/09/2022</a:t>
            </a:fld>
            <a:endParaRPr lang="fr-FR"/>
          </a:p>
        </p:txBody>
      </p:sp>
      <p:sp>
        <p:nvSpPr>
          <p:cNvPr id="4" name="Espace réservé du pied de page 3">
            <a:extLst>
              <a:ext uri="{FF2B5EF4-FFF2-40B4-BE49-F238E27FC236}">
                <a16:creationId xmlns:a16="http://schemas.microsoft.com/office/drawing/2014/main" id="{5716337C-674A-43A4-9B57-9BA556BD83BE}"/>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E8824270-FBB9-4867-9164-52F9D1501F2A}"/>
              </a:ext>
            </a:extLst>
          </p:cNvPr>
          <p:cNvSpPr>
            <a:spLocks noGrp="1"/>
          </p:cNvSpPr>
          <p:nvPr>
            <p:ph type="sldNum" sz="quarter" idx="12"/>
          </p:nvPr>
        </p:nvSpPr>
        <p:spPr/>
        <p:txBody>
          <a:bodyPr/>
          <a:lstStyle/>
          <a:p>
            <a:fld id="{1D342939-0FC7-4520-8676-1AD2B0F66A14}" type="slidenum">
              <a:rPr lang="fr-FR" smtClean="0"/>
              <a:t>‹N°›</a:t>
            </a:fld>
            <a:endParaRPr lang="fr-FR"/>
          </a:p>
        </p:txBody>
      </p:sp>
    </p:spTree>
    <p:extLst>
      <p:ext uri="{BB962C8B-B14F-4D97-AF65-F5344CB8AC3E}">
        <p14:creationId xmlns:p14="http://schemas.microsoft.com/office/powerpoint/2010/main" val="22293381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FB89EB8F-84D8-43D2-A6C6-DCB31A7A6EC5}"/>
              </a:ext>
            </a:extLst>
          </p:cNvPr>
          <p:cNvSpPr>
            <a:spLocks noGrp="1"/>
          </p:cNvSpPr>
          <p:nvPr>
            <p:ph type="dt" sz="half" idx="10"/>
          </p:nvPr>
        </p:nvSpPr>
        <p:spPr/>
        <p:txBody>
          <a:bodyPr/>
          <a:lstStyle/>
          <a:p>
            <a:fld id="{D09A83CE-4C63-43E5-9DEF-5F930EC9487B}" type="datetimeFigureOut">
              <a:rPr lang="fr-FR" smtClean="0"/>
              <a:t>01/09/2022</a:t>
            </a:fld>
            <a:endParaRPr lang="fr-FR"/>
          </a:p>
        </p:txBody>
      </p:sp>
      <p:sp>
        <p:nvSpPr>
          <p:cNvPr id="3" name="Espace réservé du pied de page 2">
            <a:extLst>
              <a:ext uri="{FF2B5EF4-FFF2-40B4-BE49-F238E27FC236}">
                <a16:creationId xmlns:a16="http://schemas.microsoft.com/office/drawing/2014/main" id="{C0DC4B86-63CA-4F13-86FA-CC7A3EE62F11}"/>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4140D71A-9F7A-48CE-BC25-38DE3240946B}"/>
              </a:ext>
            </a:extLst>
          </p:cNvPr>
          <p:cNvSpPr>
            <a:spLocks noGrp="1"/>
          </p:cNvSpPr>
          <p:nvPr>
            <p:ph type="sldNum" sz="quarter" idx="12"/>
          </p:nvPr>
        </p:nvSpPr>
        <p:spPr/>
        <p:txBody>
          <a:bodyPr/>
          <a:lstStyle/>
          <a:p>
            <a:fld id="{1D342939-0FC7-4520-8676-1AD2B0F66A14}" type="slidenum">
              <a:rPr lang="fr-FR" smtClean="0"/>
              <a:t>‹N°›</a:t>
            </a:fld>
            <a:endParaRPr lang="fr-FR"/>
          </a:p>
        </p:txBody>
      </p:sp>
    </p:spTree>
    <p:extLst>
      <p:ext uri="{BB962C8B-B14F-4D97-AF65-F5344CB8AC3E}">
        <p14:creationId xmlns:p14="http://schemas.microsoft.com/office/powerpoint/2010/main" val="10361289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510CE27-A244-4A39-BC87-A1A545885DF4}"/>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A46E3C02-B613-43CF-8C0B-06C4F075A88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D662492D-2EEA-4F33-ABE3-EBEF9A6643D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576D6D84-A56C-44E3-885A-C0F010BA7AEB}"/>
              </a:ext>
            </a:extLst>
          </p:cNvPr>
          <p:cNvSpPr>
            <a:spLocks noGrp="1"/>
          </p:cNvSpPr>
          <p:nvPr>
            <p:ph type="dt" sz="half" idx="10"/>
          </p:nvPr>
        </p:nvSpPr>
        <p:spPr/>
        <p:txBody>
          <a:bodyPr/>
          <a:lstStyle/>
          <a:p>
            <a:fld id="{D09A83CE-4C63-43E5-9DEF-5F930EC9487B}" type="datetimeFigureOut">
              <a:rPr lang="fr-FR" smtClean="0"/>
              <a:t>01/09/2022</a:t>
            </a:fld>
            <a:endParaRPr lang="fr-FR"/>
          </a:p>
        </p:txBody>
      </p:sp>
      <p:sp>
        <p:nvSpPr>
          <p:cNvPr id="6" name="Espace réservé du pied de page 5">
            <a:extLst>
              <a:ext uri="{FF2B5EF4-FFF2-40B4-BE49-F238E27FC236}">
                <a16:creationId xmlns:a16="http://schemas.microsoft.com/office/drawing/2014/main" id="{7E3725D4-E303-4173-AFDF-38D09AD8F8C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C88EDC1D-C076-4E90-8534-DEF5548BC39F}"/>
              </a:ext>
            </a:extLst>
          </p:cNvPr>
          <p:cNvSpPr>
            <a:spLocks noGrp="1"/>
          </p:cNvSpPr>
          <p:nvPr>
            <p:ph type="sldNum" sz="quarter" idx="12"/>
          </p:nvPr>
        </p:nvSpPr>
        <p:spPr/>
        <p:txBody>
          <a:bodyPr/>
          <a:lstStyle/>
          <a:p>
            <a:fld id="{1D342939-0FC7-4520-8676-1AD2B0F66A14}" type="slidenum">
              <a:rPr lang="fr-FR" smtClean="0"/>
              <a:t>‹N°›</a:t>
            </a:fld>
            <a:endParaRPr lang="fr-FR"/>
          </a:p>
        </p:txBody>
      </p:sp>
    </p:spTree>
    <p:extLst>
      <p:ext uri="{BB962C8B-B14F-4D97-AF65-F5344CB8AC3E}">
        <p14:creationId xmlns:p14="http://schemas.microsoft.com/office/powerpoint/2010/main" val="41305745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0AEB2C9-9A00-45E9-BB83-9EB06DADE853}"/>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D5685455-F154-40FC-9706-E275FB5FE68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504B2850-3F05-4685-BEC8-34A2BEDD602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56B07073-78E0-4977-AE1D-DAC227DF0AA7}"/>
              </a:ext>
            </a:extLst>
          </p:cNvPr>
          <p:cNvSpPr>
            <a:spLocks noGrp="1"/>
          </p:cNvSpPr>
          <p:nvPr>
            <p:ph type="dt" sz="half" idx="10"/>
          </p:nvPr>
        </p:nvSpPr>
        <p:spPr/>
        <p:txBody>
          <a:bodyPr/>
          <a:lstStyle/>
          <a:p>
            <a:fld id="{D09A83CE-4C63-43E5-9DEF-5F930EC9487B}" type="datetimeFigureOut">
              <a:rPr lang="fr-FR" smtClean="0"/>
              <a:t>01/09/2022</a:t>
            </a:fld>
            <a:endParaRPr lang="fr-FR"/>
          </a:p>
        </p:txBody>
      </p:sp>
      <p:sp>
        <p:nvSpPr>
          <p:cNvPr id="6" name="Espace réservé du pied de page 5">
            <a:extLst>
              <a:ext uri="{FF2B5EF4-FFF2-40B4-BE49-F238E27FC236}">
                <a16:creationId xmlns:a16="http://schemas.microsoft.com/office/drawing/2014/main" id="{47D78B4E-08FE-4753-B821-72BC1590AB7B}"/>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DA0318FC-B4F1-4A09-84A6-5B5E0F3714DC}"/>
              </a:ext>
            </a:extLst>
          </p:cNvPr>
          <p:cNvSpPr>
            <a:spLocks noGrp="1"/>
          </p:cNvSpPr>
          <p:nvPr>
            <p:ph type="sldNum" sz="quarter" idx="12"/>
          </p:nvPr>
        </p:nvSpPr>
        <p:spPr/>
        <p:txBody>
          <a:bodyPr/>
          <a:lstStyle/>
          <a:p>
            <a:fld id="{1D342939-0FC7-4520-8676-1AD2B0F66A14}" type="slidenum">
              <a:rPr lang="fr-FR" smtClean="0"/>
              <a:t>‹N°›</a:t>
            </a:fld>
            <a:endParaRPr lang="fr-FR"/>
          </a:p>
        </p:txBody>
      </p:sp>
    </p:spTree>
    <p:extLst>
      <p:ext uri="{BB962C8B-B14F-4D97-AF65-F5344CB8AC3E}">
        <p14:creationId xmlns:p14="http://schemas.microsoft.com/office/powerpoint/2010/main" val="36946227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278F73FC-DCE6-4C58-9E81-9F185F2E14C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82025066-27BA-4835-B6D3-7D1DCA0AAAF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E7015ED9-98A0-4305-8E2A-5FDA9D582AD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9A83CE-4C63-43E5-9DEF-5F930EC9487B}" type="datetimeFigureOut">
              <a:rPr lang="fr-FR" smtClean="0"/>
              <a:t>01/09/2022</a:t>
            </a:fld>
            <a:endParaRPr lang="fr-FR"/>
          </a:p>
        </p:txBody>
      </p:sp>
      <p:sp>
        <p:nvSpPr>
          <p:cNvPr id="5" name="Espace réservé du pied de page 4">
            <a:extLst>
              <a:ext uri="{FF2B5EF4-FFF2-40B4-BE49-F238E27FC236}">
                <a16:creationId xmlns:a16="http://schemas.microsoft.com/office/drawing/2014/main" id="{9CEE3AB1-3B2C-418B-B2CD-1E35E884F05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C6CB6913-1B5F-41F3-AAE1-AB9889E7744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342939-0FC7-4520-8676-1AD2B0F66A14}" type="slidenum">
              <a:rPr lang="fr-FR" smtClean="0"/>
              <a:t>‹N°›</a:t>
            </a:fld>
            <a:endParaRPr lang="fr-FR"/>
          </a:p>
        </p:txBody>
      </p:sp>
    </p:spTree>
    <p:extLst>
      <p:ext uri="{BB962C8B-B14F-4D97-AF65-F5344CB8AC3E}">
        <p14:creationId xmlns:p14="http://schemas.microsoft.com/office/powerpoint/2010/main" val="3724845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tmp"/><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11.tmp"/><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12.tmp"/></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14.tmp"/><Relationship Id="rId4" Type="http://schemas.openxmlformats.org/officeDocument/2006/relationships/image" Target="../media/image13.tmp"/></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15.tmp"/></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17.tmp"/><Relationship Id="rId4" Type="http://schemas.openxmlformats.org/officeDocument/2006/relationships/image" Target="../media/image16.tmp"/></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E9E3AD4A-9983-4530-BC41-84B9F94EF7A9}"/>
              </a:ext>
            </a:extLst>
          </p:cNvPr>
          <p:cNvSpPr txBox="1">
            <a:spLocks/>
          </p:cNvSpPr>
          <p:nvPr/>
        </p:nvSpPr>
        <p:spPr>
          <a:xfrm>
            <a:off x="5570767" y="6138000"/>
            <a:ext cx="1689315" cy="720000"/>
          </a:xfrm>
          <a:prstGeom prst="rect">
            <a:avLst/>
          </a:prstGeom>
        </p:spPr>
        <p:txBody>
          <a:bodyPr vert="horz" lIns="91440" tIns="45720" rIns="91440" bIns="45720" rtlCol="0" anchor="ct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2400" b="1" dirty="0">
                <a:solidFill>
                  <a:schemeClr val="bg1"/>
                </a:solidFill>
              </a:rPr>
              <a:t>120 heures</a:t>
            </a:r>
          </a:p>
        </p:txBody>
      </p:sp>
      <p:sp>
        <p:nvSpPr>
          <p:cNvPr id="5" name="Espace réservé du texte 4">
            <a:extLst>
              <a:ext uri="{FF2B5EF4-FFF2-40B4-BE49-F238E27FC236}">
                <a16:creationId xmlns:a16="http://schemas.microsoft.com/office/drawing/2014/main" id="{3036780F-3065-4615-BF95-56F56EE20502}"/>
              </a:ext>
            </a:extLst>
          </p:cNvPr>
          <p:cNvSpPr txBox="1">
            <a:spLocks/>
          </p:cNvSpPr>
          <p:nvPr/>
        </p:nvSpPr>
        <p:spPr>
          <a:xfrm>
            <a:off x="1348638" y="5038867"/>
            <a:ext cx="9667701" cy="865074"/>
          </a:xfrm>
          <a:prstGeom prst="rect">
            <a:avLst/>
          </a:prstGeom>
        </p:spPr>
        <p:txBody>
          <a:bodyPr vert="horz" lIns="91440" tIns="45720" rIns="91440" bIns="45720" rtlCol="0" anchor="ctr"/>
          <a:lstStyle>
            <a:defPPr>
              <a:defRPr lang="fr-F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90000"/>
              </a:lnSpc>
              <a:spcBef>
                <a:spcPts val="1000"/>
              </a:spcBef>
            </a:pPr>
            <a:r>
              <a:rPr lang="fr-FR" sz="2400" b="1" dirty="0">
                <a:solidFill>
                  <a:srgbClr val="0059A1"/>
                </a:solidFill>
              </a:rPr>
              <a:t>RÉSUMÉ THÉORIQUE – FILIÈRE INFRASTRUCTURE DIGITALE</a:t>
            </a:r>
          </a:p>
          <a:p>
            <a:pPr>
              <a:lnSpc>
                <a:spcPct val="90000"/>
              </a:lnSpc>
              <a:spcBef>
                <a:spcPts val="1000"/>
              </a:spcBef>
            </a:pPr>
            <a:r>
              <a:rPr lang="fr-FR" sz="2400" b="1" dirty="0">
                <a:solidFill>
                  <a:srgbClr val="0059A1"/>
                </a:solidFill>
              </a:rPr>
              <a:t>M205-Administration réseau sous linux</a:t>
            </a:r>
          </a:p>
        </p:txBody>
      </p:sp>
    </p:spTree>
    <p:extLst>
      <p:ext uri="{BB962C8B-B14F-4D97-AF65-F5344CB8AC3E}">
        <p14:creationId xmlns:p14="http://schemas.microsoft.com/office/powerpoint/2010/main" val="17679338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851709" y="1714466"/>
            <a:ext cx="10488582" cy="2368007"/>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vsftpd</a:t>
            </a:r>
            <a:r>
              <a:rPr kumimoji="0" lang="fr-FR" sz="1400" b="0" i="0" u="none" strike="noStrike" kern="1200" cap="none" spc="0" normalizeH="0" baseline="0" noProof="0" dirty="0">
                <a:ln>
                  <a:noFill/>
                </a:ln>
                <a:solidFill>
                  <a:srgbClr val="565656"/>
                </a:solidFill>
                <a:effectLst/>
                <a:uLnTx/>
                <a:uFillTx/>
                <a:latin typeface="Calibri" panose="020F0502020204030204"/>
                <a:ea typeface="+mn-ea"/>
                <a:cs typeface="+mn-cs"/>
              </a:rPr>
              <a:t> étant le serveur FTP choisi par défaut par </a:t>
            </a:r>
            <a:r>
              <a:rPr kumimoji="0" lang="fr-FR" sz="1400" b="1" i="0" u="none" strike="noStrike" kern="1200" cap="none" spc="0" normalizeH="0" baseline="0" noProof="0" dirty="0" err="1">
                <a:ln>
                  <a:noFill/>
                </a:ln>
                <a:solidFill>
                  <a:srgbClr val="565656"/>
                </a:solidFill>
                <a:effectLst/>
                <a:uLnTx/>
                <a:uFillTx/>
                <a:latin typeface="Calibri" panose="020F0502020204030204"/>
                <a:ea typeface="+mn-ea"/>
                <a:cs typeface="+mn-cs"/>
              </a:rPr>
              <a:t>Fedora</a:t>
            </a:r>
            <a:r>
              <a:rPr kumimoji="0" lang="fr-FR" sz="1400" b="0" i="0" u="none" strike="noStrike" kern="1200" cap="none" spc="0" normalizeH="0" baseline="0" noProof="0" dirty="0">
                <a:ln>
                  <a:noFill/>
                </a:ln>
                <a:solidFill>
                  <a:srgbClr val="565656"/>
                </a:solidFill>
                <a:effectLst/>
                <a:uLnTx/>
                <a:uFillTx/>
                <a:latin typeface="Calibri" panose="020F0502020204030204"/>
                <a:ea typeface="+mn-ea"/>
                <a:cs typeface="+mn-cs"/>
              </a:rPr>
              <a:t>, celui-ci est directement accessible via </a:t>
            </a:r>
            <a:r>
              <a:rPr kumimoji="0" lang="fr-FR" sz="1400" b="1" i="0" u="none" strike="noStrike" kern="1200" cap="none" spc="0" normalizeH="0" baseline="0" noProof="0" dirty="0" err="1">
                <a:ln>
                  <a:noFill/>
                </a:ln>
                <a:solidFill>
                  <a:srgbClr val="565656"/>
                </a:solidFill>
                <a:effectLst/>
                <a:uLnTx/>
                <a:uFillTx/>
                <a:latin typeface="Calibri" panose="020F0502020204030204"/>
                <a:ea typeface="+mn-ea"/>
                <a:cs typeface="+mn-cs"/>
              </a:rPr>
              <a:t>dnf</a:t>
            </a:r>
            <a:r>
              <a:rPr kumimoji="0" lang="fr-FR" sz="1400" b="0" i="0" u="none" strike="noStrike" kern="1200" cap="none" spc="0" normalizeH="0" baseline="0" noProof="0" dirty="0">
                <a:ln>
                  <a:noFill/>
                </a:ln>
                <a:solidFill>
                  <a:srgbClr val="565656"/>
                </a:solidFill>
                <a:effectLst/>
                <a:uLnTx/>
                <a:uFillTx/>
                <a:latin typeface="Calibri" panose="020F0502020204030204"/>
                <a:ea typeface="+mn-ea"/>
                <a:cs typeface="+mn-cs"/>
              </a:rPr>
              <a:t> :</a:t>
            </a: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90510" y="777945"/>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600" b="1" i="0" u="none" strike="noStrike" kern="1200" cap="none" spc="0" normalizeH="0" baseline="0" noProof="0" dirty="0">
                <a:ln>
                  <a:noFill/>
                </a:ln>
                <a:solidFill>
                  <a:srgbClr val="FF7800"/>
                </a:solidFill>
                <a:effectLst/>
                <a:uLnTx/>
                <a:uFillTx/>
                <a:latin typeface="Calibri" panose="020F0502020204030204"/>
                <a:ea typeface="+mn-ea"/>
                <a:cs typeface="+mn-cs"/>
              </a:rPr>
              <a:t>Installation </a:t>
            </a:r>
          </a:p>
        </p:txBody>
      </p:sp>
      <p:sp>
        <p:nvSpPr>
          <p:cNvPr id="9" name="Titre 1">
            <a:extLst>
              <a:ext uri="{FF2B5EF4-FFF2-40B4-BE49-F238E27FC236}">
                <a16:creationId xmlns:a16="http://schemas.microsoft.com/office/drawing/2014/main" id="{27E9C485-F68E-4FD7-BCBE-1113C366A5F5}"/>
              </a:ext>
            </a:extLst>
          </p:cNvPr>
          <p:cNvSpPr txBox="1">
            <a:spLocks/>
          </p:cNvSpPr>
          <p:nvPr/>
        </p:nvSpPr>
        <p:spPr>
          <a:xfrm>
            <a:off x="179999" y="452230"/>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03 - Installation et manipulation de serveur vsftpd</a:t>
            </a:r>
          </a:p>
        </p:txBody>
      </p:sp>
      <p:pic>
        <p:nvPicPr>
          <p:cNvPr id="5" name="Image 4">
            <a:extLst>
              <a:ext uri="{FF2B5EF4-FFF2-40B4-BE49-F238E27FC236}">
                <a16:creationId xmlns:a16="http://schemas.microsoft.com/office/drawing/2014/main" id="{D154831E-E126-44BB-8487-AD564A9AFD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84000" y="2167919"/>
            <a:ext cx="7620000" cy="4088677"/>
          </a:xfrm>
          <a:prstGeom prst="rect">
            <a:avLst/>
          </a:prstGeom>
          <a:ln>
            <a:noFill/>
          </a:ln>
          <a:effectLst>
            <a:outerShdw blurRad="292100" dist="139700" dir="2700000" algn="tl" rotWithShape="0">
              <a:srgbClr val="333333">
                <a:alpha val="65000"/>
              </a:srgbClr>
            </a:outerShdw>
          </a:effectLst>
        </p:spPr>
      </p:pic>
      <p:pic>
        <p:nvPicPr>
          <p:cNvPr id="10" name="Image 9">
            <a:extLst>
              <a:ext uri="{FF2B5EF4-FFF2-40B4-BE49-F238E27FC236}">
                <a16:creationId xmlns:a16="http://schemas.microsoft.com/office/drawing/2014/main" id="{81DE35A7-E2A6-4D2D-9EBC-AFA86905C6C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18783" y="322256"/>
            <a:ext cx="1629506" cy="1451279"/>
          </a:xfrm>
          <a:prstGeom prst="rect">
            <a:avLst/>
          </a:prstGeom>
        </p:spPr>
      </p:pic>
    </p:spTree>
    <p:extLst>
      <p:ext uri="{BB962C8B-B14F-4D97-AF65-F5344CB8AC3E}">
        <p14:creationId xmlns:p14="http://schemas.microsoft.com/office/powerpoint/2010/main" val="39558215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851709" y="1714465"/>
            <a:ext cx="11451127" cy="4365589"/>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Une fois l'installation effectuée, pour que le serveur se lance automatiquement au démarrage </a:t>
            </a: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a:t>
            </a:r>
          </a:p>
          <a:p>
            <a:pPr marL="0" marR="0" lvl="0" indent="0" algn="just" defTabSz="914400" rtl="0" eaLnBrk="1" fontAlgn="auto" latinLnBrk="0" hangingPunct="1">
              <a:lnSpc>
                <a:spcPts val="1700"/>
              </a:lnSpc>
              <a:spcBef>
                <a:spcPts val="600"/>
              </a:spcBef>
              <a:spcAft>
                <a:spcPts val="0"/>
              </a:spcAft>
              <a:buClrTx/>
              <a:buSzTx/>
              <a:buNone/>
              <a:tabLst/>
              <a:defRPr/>
            </a:pP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	# </a:t>
            </a:r>
            <a:r>
              <a:rPr kumimoji="0" lang="fr-FR" sz="1400" b="1" i="0" u="none" strike="noStrike" kern="1200" cap="none" spc="0" normalizeH="0" baseline="0" noProof="0" dirty="0" err="1">
                <a:ln>
                  <a:noFill/>
                </a:ln>
                <a:solidFill>
                  <a:srgbClr val="565656"/>
                </a:solidFill>
                <a:effectLst/>
                <a:uLnTx/>
                <a:uFillTx/>
                <a:latin typeface="Calibri" panose="020F0502020204030204"/>
                <a:ea typeface="+mn-ea"/>
                <a:cs typeface="+mn-cs"/>
              </a:rPr>
              <a:t>systemctl</a:t>
            </a: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 enable </a:t>
            </a:r>
            <a:r>
              <a:rPr kumimoji="0" lang="fr-FR" sz="1400" b="1" i="0" u="none" strike="noStrike" kern="1200" cap="none" spc="0" normalizeH="0" baseline="0" noProof="0" dirty="0" err="1">
                <a:ln>
                  <a:noFill/>
                </a:ln>
                <a:solidFill>
                  <a:srgbClr val="565656"/>
                </a:solidFill>
                <a:effectLst/>
                <a:uLnTx/>
                <a:uFillTx/>
                <a:latin typeface="Calibri" panose="020F0502020204030204"/>
                <a:ea typeface="+mn-ea"/>
                <a:cs typeface="+mn-cs"/>
              </a:rPr>
              <a:t>vsftpd.service</a:t>
            </a:r>
            <a:endPar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endParaRP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Pour démarrer et stopper le service, les commandes respectives sont :</a:t>
            </a:r>
          </a:p>
          <a:p>
            <a:pPr marL="0" marR="0" lvl="0" indent="0" algn="just" defTabSz="914400" rtl="0" eaLnBrk="1" fontAlgn="auto" latinLnBrk="0" hangingPunct="1">
              <a:lnSpc>
                <a:spcPts val="1700"/>
              </a:lnSpc>
              <a:spcBef>
                <a:spcPts val="600"/>
              </a:spcBef>
              <a:spcAft>
                <a:spcPts val="0"/>
              </a:spcAft>
              <a:buClrTx/>
              <a:buSzTx/>
              <a:buNone/>
              <a:tabLst/>
              <a:defRPr/>
            </a:pP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	# </a:t>
            </a:r>
            <a:r>
              <a:rPr kumimoji="0" lang="fr-FR" sz="1400" b="1" i="0" u="none" strike="noStrike" kern="1200" cap="none" spc="0" normalizeH="0" baseline="0" noProof="0" dirty="0" err="1">
                <a:ln>
                  <a:noFill/>
                </a:ln>
                <a:solidFill>
                  <a:srgbClr val="565656"/>
                </a:solidFill>
                <a:effectLst/>
                <a:uLnTx/>
                <a:uFillTx/>
                <a:latin typeface="Calibri" panose="020F0502020204030204"/>
                <a:ea typeface="+mn-ea"/>
                <a:cs typeface="+mn-cs"/>
              </a:rPr>
              <a:t>systemctl</a:t>
            </a: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 start </a:t>
            </a:r>
            <a:r>
              <a:rPr kumimoji="0" lang="fr-FR" sz="1400" b="1" i="0" u="none" strike="noStrike" kern="1200" cap="none" spc="0" normalizeH="0" baseline="0" noProof="0" dirty="0" err="1">
                <a:ln>
                  <a:noFill/>
                </a:ln>
                <a:solidFill>
                  <a:srgbClr val="565656"/>
                </a:solidFill>
                <a:effectLst/>
                <a:uLnTx/>
                <a:uFillTx/>
                <a:latin typeface="Calibri" panose="020F0502020204030204"/>
                <a:ea typeface="+mn-ea"/>
                <a:cs typeface="+mn-cs"/>
              </a:rPr>
              <a:t>vsftpd.service</a:t>
            </a:r>
            <a:endPar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endParaRPr>
          </a:p>
          <a:p>
            <a:pPr marL="0" marR="0" lvl="0" indent="0" algn="just" defTabSz="914400" rtl="0" eaLnBrk="1" fontAlgn="auto" latinLnBrk="0" hangingPunct="1">
              <a:lnSpc>
                <a:spcPts val="1700"/>
              </a:lnSpc>
              <a:spcBef>
                <a:spcPts val="600"/>
              </a:spcBef>
              <a:spcAft>
                <a:spcPts val="0"/>
              </a:spcAft>
              <a:buClrTx/>
              <a:buSzTx/>
              <a:buNone/>
              <a:tabLst/>
              <a:defRPr/>
            </a:pP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	# </a:t>
            </a:r>
            <a:r>
              <a:rPr kumimoji="0" lang="fr-FR" sz="1400" b="1" i="0" u="none" strike="noStrike" kern="1200" cap="none" spc="0" normalizeH="0" baseline="0" noProof="0" dirty="0" err="1">
                <a:ln>
                  <a:noFill/>
                </a:ln>
                <a:solidFill>
                  <a:srgbClr val="565656"/>
                </a:solidFill>
                <a:effectLst/>
                <a:uLnTx/>
                <a:uFillTx/>
                <a:latin typeface="Calibri" panose="020F0502020204030204"/>
                <a:ea typeface="+mn-ea"/>
                <a:cs typeface="+mn-cs"/>
              </a:rPr>
              <a:t>systemctl</a:t>
            </a: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 stop </a:t>
            </a:r>
            <a:r>
              <a:rPr kumimoji="0" lang="fr-FR" sz="1400" b="1" i="0" u="none" strike="noStrike" kern="1200" cap="none" spc="0" normalizeH="0" baseline="0" noProof="0" dirty="0" err="1">
                <a:ln>
                  <a:noFill/>
                </a:ln>
                <a:solidFill>
                  <a:srgbClr val="565656"/>
                </a:solidFill>
                <a:effectLst/>
                <a:uLnTx/>
                <a:uFillTx/>
                <a:latin typeface="Calibri" panose="020F0502020204030204"/>
                <a:ea typeface="+mn-ea"/>
                <a:cs typeface="+mn-cs"/>
              </a:rPr>
              <a:t>vsftpd.service</a:t>
            </a:r>
            <a:endPar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endParaRPr>
          </a:p>
          <a:p>
            <a:pPr marL="0" marR="0" lvl="0" indent="0" algn="just" defTabSz="914400" rtl="0" eaLnBrk="1" fontAlgn="auto" latinLnBrk="0" hangingPunct="1">
              <a:lnSpc>
                <a:spcPts val="1700"/>
              </a:lnSpc>
              <a:spcBef>
                <a:spcPts val="600"/>
              </a:spcBef>
              <a:spcAft>
                <a:spcPts val="0"/>
              </a:spcAft>
              <a:buClrTx/>
              <a:buSzTx/>
              <a:buNone/>
              <a:tabLst/>
              <a:defRPr/>
            </a:pPr>
            <a:endParaRPr lang="fr-FR" b="1" dirty="0">
              <a:latin typeface="Calibri" panose="020F0502020204030204"/>
            </a:endParaRPr>
          </a:p>
          <a:p>
            <a:pPr marL="0" marR="0" lvl="0" indent="0" algn="just" defTabSz="914400" rtl="0" eaLnBrk="1" fontAlgn="auto" latinLnBrk="0" hangingPunct="1">
              <a:lnSpc>
                <a:spcPts val="1700"/>
              </a:lnSpc>
              <a:spcBef>
                <a:spcPts val="600"/>
              </a:spcBef>
              <a:spcAft>
                <a:spcPts val="0"/>
              </a:spcAft>
              <a:buClrTx/>
              <a:buSzTx/>
              <a:buNone/>
              <a:tabLst/>
              <a:defRPr/>
            </a:pPr>
            <a:endPar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endParaRPr>
          </a:p>
          <a:p>
            <a:pPr marL="0" marR="0" lvl="0" indent="0" algn="just" defTabSz="914400" rtl="0" eaLnBrk="1" fontAlgn="auto" latinLnBrk="0" hangingPunct="1">
              <a:lnSpc>
                <a:spcPts val="1700"/>
              </a:lnSpc>
              <a:spcBef>
                <a:spcPts val="600"/>
              </a:spcBef>
              <a:spcAft>
                <a:spcPts val="0"/>
              </a:spcAft>
              <a:buClrTx/>
              <a:buSzTx/>
              <a:buNone/>
              <a:tabLst/>
              <a:defRPr/>
            </a:pPr>
            <a:endPar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endParaRPr>
          </a:p>
          <a:p>
            <a:pPr marL="0" marR="0" lvl="0" indent="0" algn="just" defTabSz="914400" rtl="0" eaLnBrk="1" fontAlgn="auto" latinLnBrk="0" hangingPunct="1">
              <a:lnSpc>
                <a:spcPts val="1700"/>
              </a:lnSpc>
              <a:spcBef>
                <a:spcPts val="600"/>
              </a:spcBef>
              <a:spcAft>
                <a:spcPts val="0"/>
              </a:spcAft>
              <a:buClrTx/>
              <a:buSzTx/>
              <a:buNone/>
              <a:tabLst/>
              <a:defRPr/>
            </a:pPr>
            <a:endParaRPr lang="fr-FR" b="1" dirty="0">
              <a:latin typeface="Calibri" panose="020F0502020204030204"/>
            </a:endParaRPr>
          </a:p>
          <a:p>
            <a:pPr marL="0" marR="0" lvl="0" indent="0" algn="just" defTabSz="914400" rtl="0" eaLnBrk="1" fontAlgn="auto" latinLnBrk="0" hangingPunct="1">
              <a:lnSpc>
                <a:spcPts val="1700"/>
              </a:lnSpc>
              <a:spcBef>
                <a:spcPts val="600"/>
              </a:spcBef>
              <a:spcAft>
                <a:spcPts val="0"/>
              </a:spcAft>
              <a:buClrTx/>
              <a:buSzTx/>
              <a:buNone/>
              <a:tabLst/>
              <a:defRPr/>
            </a:pPr>
            <a:endParaRPr lang="fr-FR" b="1" dirty="0">
              <a:latin typeface="Calibri" panose="020F0502020204030204"/>
            </a:endParaRPr>
          </a:p>
          <a:p>
            <a:pPr marL="0" marR="0" lvl="0" indent="0" algn="just" defTabSz="914400" rtl="0" eaLnBrk="1" fontAlgn="auto" latinLnBrk="0" hangingPunct="1">
              <a:lnSpc>
                <a:spcPts val="1700"/>
              </a:lnSpc>
              <a:spcBef>
                <a:spcPts val="600"/>
              </a:spcBef>
              <a:spcAft>
                <a:spcPts val="0"/>
              </a:spcAft>
              <a:buClrTx/>
              <a:buSzTx/>
              <a:buNone/>
              <a:tabLst/>
              <a:defRPr/>
            </a:pPr>
            <a:endParaRPr lang="fr-FR" b="1" dirty="0">
              <a:latin typeface="Calibri" panose="020F0502020204030204"/>
            </a:endParaRPr>
          </a:p>
          <a:p>
            <a:pPr marL="0" marR="0" lvl="0" indent="0" algn="just" defTabSz="914400" rtl="0" eaLnBrk="1" fontAlgn="auto" latinLnBrk="0" hangingPunct="1">
              <a:lnSpc>
                <a:spcPts val="1700"/>
              </a:lnSpc>
              <a:spcBef>
                <a:spcPts val="600"/>
              </a:spcBef>
              <a:spcAft>
                <a:spcPts val="0"/>
              </a:spcAft>
              <a:buClrTx/>
              <a:buSzTx/>
              <a:buNone/>
              <a:tabLst/>
              <a:defRPr/>
            </a:pPr>
            <a:endParaRPr lang="fr-FR" b="1" dirty="0">
              <a:latin typeface="Calibri" panose="020F0502020204030204"/>
            </a:endParaRPr>
          </a:p>
          <a:p>
            <a:pPr marL="0" marR="0" lvl="0" indent="0" algn="just" defTabSz="914400" rtl="0" eaLnBrk="1" fontAlgn="auto" latinLnBrk="0" hangingPunct="1">
              <a:lnSpc>
                <a:spcPts val="1700"/>
              </a:lnSpc>
              <a:spcBef>
                <a:spcPts val="600"/>
              </a:spcBef>
              <a:spcAft>
                <a:spcPts val="0"/>
              </a:spcAft>
              <a:buClrTx/>
              <a:buSzTx/>
              <a:buNone/>
              <a:tabLst/>
              <a:defRPr/>
            </a:pPr>
            <a:endPar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endParaRPr>
          </a:p>
          <a:p>
            <a:pPr marL="0" marR="0" lvl="0" indent="0" algn="just" defTabSz="914400" rtl="0" eaLnBrk="1" fontAlgn="auto" latinLnBrk="0" hangingPunct="1">
              <a:lnSpc>
                <a:spcPts val="1700"/>
              </a:lnSpc>
              <a:spcBef>
                <a:spcPts val="600"/>
              </a:spcBef>
              <a:spcAft>
                <a:spcPts val="0"/>
              </a:spcAft>
              <a:buClrTx/>
              <a:buSzTx/>
              <a:buNone/>
              <a:tabLst/>
              <a:defRPr/>
            </a:pPr>
            <a:endPar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endParaRP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Normalement votre système doit déjà avoir un utilisateur ftp et un groupe ftp :</a:t>
            </a: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90510" y="777945"/>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600" b="1" i="0" u="none" strike="noStrike" kern="1200" cap="none" spc="0" normalizeH="0" baseline="0" noProof="0" dirty="0">
                <a:ln>
                  <a:noFill/>
                </a:ln>
                <a:solidFill>
                  <a:srgbClr val="FF7800"/>
                </a:solidFill>
                <a:effectLst/>
                <a:uLnTx/>
                <a:uFillTx/>
                <a:latin typeface="Calibri" panose="020F0502020204030204"/>
                <a:ea typeface="+mn-ea"/>
                <a:cs typeface="+mn-cs"/>
              </a:rPr>
              <a:t>Installation </a:t>
            </a:r>
          </a:p>
        </p:txBody>
      </p:sp>
      <p:sp>
        <p:nvSpPr>
          <p:cNvPr id="9" name="Titre 1">
            <a:extLst>
              <a:ext uri="{FF2B5EF4-FFF2-40B4-BE49-F238E27FC236}">
                <a16:creationId xmlns:a16="http://schemas.microsoft.com/office/drawing/2014/main" id="{27E9C485-F68E-4FD7-BCBE-1113C366A5F5}"/>
              </a:ext>
            </a:extLst>
          </p:cNvPr>
          <p:cNvSpPr txBox="1">
            <a:spLocks/>
          </p:cNvSpPr>
          <p:nvPr/>
        </p:nvSpPr>
        <p:spPr>
          <a:xfrm>
            <a:off x="179999" y="452230"/>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03 - Installation et manipulation de serveur vsftpd</a:t>
            </a:r>
            <a:endParaRPr kumimoji="0" lang="fr-FR" sz="2000" i="0" u="none" strike="noStrike" kern="1200" cap="none" spc="0" normalizeH="0" baseline="0" noProof="0" dirty="0">
              <a:ln>
                <a:noFill/>
              </a:ln>
              <a:solidFill>
                <a:srgbClr val="FF7800"/>
              </a:solidFill>
              <a:effectLst/>
              <a:uLnTx/>
              <a:uFillTx/>
              <a:latin typeface="Calibri" panose="020F0502020204030204"/>
              <a:ea typeface="+mj-ea"/>
              <a:cs typeface="+mj-cs"/>
            </a:endParaRPr>
          </a:p>
        </p:txBody>
      </p:sp>
      <p:pic>
        <p:nvPicPr>
          <p:cNvPr id="3" name="Image 2">
            <a:extLst>
              <a:ext uri="{FF2B5EF4-FFF2-40B4-BE49-F238E27FC236}">
                <a16:creationId xmlns:a16="http://schemas.microsoft.com/office/drawing/2014/main" id="{AFA612FF-F2C2-4A76-96ED-C62FF6ECFD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00816" y="5693318"/>
            <a:ext cx="4118892" cy="773471"/>
          </a:xfrm>
          <a:prstGeom prst="rect">
            <a:avLst/>
          </a:prstGeom>
          <a:ln>
            <a:noFill/>
          </a:ln>
          <a:effectLst>
            <a:outerShdw blurRad="292100" dist="139700" dir="2700000" algn="tl" rotWithShape="0">
              <a:srgbClr val="333333">
                <a:alpha val="65000"/>
              </a:srgbClr>
            </a:outerShdw>
          </a:effectLst>
        </p:spPr>
      </p:pic>
      <p:pic>
        <p:nvPicPr>
          <p:cNvPr id="6" name="Image 5">
            <a:extLst>
              <a:ext uri="{FF2B5EF4-FFF2-40B4-BE49-F238E27FC236}">
                <a16:creationId xmlns:a16="http://schemas.microsoft.com/office/drawing/2014/main" id="{333DF86D-C81C-4D04-9A00-EB674D71B14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1709" y="3289084"/>
            <a:ext cx="7296727" cy="2269295"/>
          </a:xfrm>
          <a:prstGeom prst="rect">
            <a:avLst/>
          </a:prstGeom>
          <a:ln>
            <a:noFill/>
          </a:ln>
          <a:effectLst>
            <a:outerShdw blurRad="292100" dist="139700" dir="2700000" algn="tl" rotWithShape="0">
              <a:srgbClr val="333333">
                <a:alpha val="65000"/>
              </a:srgbClr>
            </a:outerShdw>
          </a:effectLst>
        </p:spPr>
      </p:pic>
      <p:pic>
        <p:nvPicPr>
          <p:cNvPr id="10" name="Image 9">
            <a:extLst>
              <a:ext uri="{FF2B5EF4-FFF2-40B4-BE49-F238E27FC236}">
                <a16:creationId xmlns:a16="http://schemas.microsoft.com/office/drawing/2014/main" id="{9EE9E5EB-FFD9-43DE-A7D2-D2C4F928B5A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18783" y="322256"/>
            <a:ext cx="1629506" cy="1451279"/>
          </a:xfrm>
          <a:prstGeom prst="rect">
            <a:avLst/>
          </a:prstGeom>
        </p:spPr>
      </p:pic>
    </p:spTree>
    <p:extLst>
      <p:ext uri="{BB962C8B-B14F-4D97-AF65-F5344CB8AC3E}">
        <p14:creationId xmlns:p14="http://schemas.microsoft.com/office/powerpoint/2010/main" val="17897536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740874" y="1853010"/>
            <a:ext cx="7377890" cy="4365589"/>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Une fois l’installation est faite, on passe</a:t>
            </a:r>
            <a:r>
              <a:rPr lang="fr-FR" dirty="0">
                <a:latin typeface="Calibri" panose="020F0502020204030204"/>
              </a:rPr>
              <a:t> à la configuration. Dans le répertoire /</a:t>
            </a:r>
            <a:r>
              <a:rPr lang="fr-FR" dirty="0" err="1">
                <a:latin typeface="Calibri" panose="020F0502020204030204"/>
              </a:rPr>
              <a:t>etc</a:t>
            </a:r>
            <a:r>
              <a:rPr lang="fr-FR" dirty="0">
                <a:latin typeface="Calibri" panose="020F0502020204030204"/>
              </a:rPr>
              <a:t>/vsftpd/ on trouve les éléments suivants:</a:t>
            </a: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endParaRPr lang="fr-FR" b="1" dirty="0">
              <a:latin typeface="Calibri" panose="020F0502020204030204"/>
            </a:endParaRP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endPar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endParaRP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endParaRPr lang="fr-FR" b="1" dirty="0">
              <a:latin typeface="Calibri" panose="020F0502020204030204"/>
            </a:endParaRP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endPar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endParaRP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endPar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endParaRP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Le fichier </a:t>
            </a:r>
            <a:r>
              <a:rPr kumimoji="0" lang="fr-FR" sz="1400" b="1" i="0" u="none" strike="noStrike" kern="1200" cap="none" spc="0" normalizeH="0" baseline="0" noProof="0" dirty="0" err="1">
                <a:ln>
                  <a:noFill/>
                </a:ln>
                <a:solidFill>
                  <a:srgbClr val="565656"/>
                </a:solidFill>
                <a:effectLst/>
                <a:uLnTx/>
                <a:uFillTx/>
                <a:latin typeface="Calibri" panose="020F0502020204030204"/>
                <a:ea typeface="+mn-ea"/>
                <a:cs typeface="+mn-cs"/>
              </a:rPr>
              <a:t>vsftpd.conf</a:t>
            </a: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 </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est le fichier de configuration principale </a:t>
            </a: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kumimoji="0" lang="fr-FR" sz="1400" b="1" i="0" u="none" strike="noStrike" kern="1200" cap="none" spc="0" normalizeH="0" baseline="0" noProof="0" dirty="0" err="1">
                <a:ln>
                  <a:noFill/>
                </a:ln>
                <a:solidFill>
                  <a:srgbClr val="565656"/>
                </a:solidFill>
                <a:effectLst/>
                <a:uLnTx/>
                <a:uFillTx/>
                <a:latin typeface="Calibri" panose="020F0502020204030204"/>
                <a:ea typeface="+mn-ea"/>
                <a:cs typeface="+mn-cs"/>
              </a:rPr>
              <a:t>ftpusers</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et </a:t>
            </a:r>
            <a:r>
              <a:rPr kumimoji="0" lang="fr-FR" sz="1400" b="1" i="0" u="none" strike="noStrike" kern="1200" cap="none" spc="0" normalizeH="0" baseline="0" noProof="0" dirty="0" err="1">
                <a:ln>
                  <a:noFill/>
                </a:ln>
                <a:solidFill>
                  <a:srgbClr val="565656"/>
                </a:solidFill>
                <a:effectLst/>
                <a:uLnTx/>
                <a:uFillTx/>
                <a:latin typeface="Calibri" panose="020F0502020204030204"/>
                <a:ea typeface="+mn-ea"/>
                <a:cs typeface="+mn-cs"/>
              </a:rPr>
              <a:t>user_list</a:t>
            </a: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 </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Ces deux fichiers ont la même vocation : interdire des utilisateurs. En effet, ils contiennent tous les deux une liste d'utilisateurs pour lesquels le serveur FTP refusera toute connexion. Pourquoi deux fichiers (au contenu identique) ?</a:t>
            </a:r>
          </a:p>
          <a:p>
            <a:pPr lvl="1" algn="just">
              <a:lnSpc>
                <a:spcPts val="1700"/>
              </a:lnSpc>
              <a:buFont typeface="Courier New" panose="02070309020205020404" pitchFamily="49" charset="0"/>
              <a:buChar char="o"/>
              <a:defRPr/>
            </a:pPr>
            <a:r>
              <a:rPr kumimoji="0" lang="fr-FR" b="1" i="0" u="none" strike="noStrike" kern="1200" cap="none" spc="0" normalizeH="0" baseline="0" noProof="0" dirty="0" err="1">
                <a:ln>
                  <a:noFill/>
                </a:ln>
                <a:solidFill>
                  <a:srgbClr val="565656"/>
                </a:solidFill>
                <a:effectLst/>
                <a:uLnTx/>
                <a:uFillTx/>
                <a:latin typeface="Calibri" panose="020F0502020204030204"/>
                <a:ea typeface="+mn-ea"/>
                <a:cs typeface="+mn-cs"/>
              </a:rPr>
              <a:t>Ftpusers</a:t>
            </a:r>
            <a:r>
              <a:rPr lang="fr-FR" dirty="0">
                <a:latin typeface="Calibri" panose="020F0502020204030204"/>
              </a:rPr>
              <a:t> </a:t>
            </a:r>
            <a:r>
              <a:rPr kumimoji="0" lang="fr-FR" i="0" u="none" strike="noStrike" kern="1200" cap="none" spc="0" normalizeH="0" baseline="0" noProof="0" dirty="0">
                <a:ln>
                  <a:noFill/>
                </a:ln>
                <a:solidFill>
                  <a:srgbClr val="565656"/>
                </a:solidFill>
                <a:effectLst/>
                <a:uLnTx/>
                <a:uFillTx/>
                <a:latin typeface="Calibri" panose="020F0502020204030204"/>
                <a:ea typeface="+mn-ea"/>
                <a:cs typeface="+mn-cs"/>
              </a:rPr>
              <a:t>est utilisé via </a:t>
            </a:r>
            <a:r>
              <a:rPr kumimoji="0" lang="fr-FR" b="1" i="0" u="none" strike="noStrike" kern="1200" cap="none" spc="0" normalizeH="0" baseline="0" noProof="0" dirty="0">
                <a:ln>
                  <a:noFill/>
                </a:ln>
                <a:solidFill>
                  <a:srgbClr val="565656"/>
                </a:solidFill>
                <a:effectLst/>
                <a:uLnTx/>
                <a:uFillTx/>
                <a:latin typeface="Calibri" panose="020F0502020204030204"/>
                <a:ea typeface="+mn-ea"/>
                <a:cs typeface="+mn-cs"/>
              </a:rPr>
              <a:t>PAM</a:t>
            </a:r>
            <a:r>
              <a:rPr kumimoji="0" lang="fr-FR" i="0" u="none" strike="noStrike" kern="1200" cap="none" spc="0" normalizeH="0" baseline="0" noProof="0" dirty="0">
                <a:ln>
                  <a:noFill/>
                </a:ln>
                <a:solidFill>
                  <a:srgbClr val="565656"/>
                </a:solidFill>
                <a:effectLst/>
                <a:uLnTx/>
                <a:uFillTx/>
                <a:latin typeface="Calibri" panose="020F0502020204030204"/>
                <a:ea typeface="+mn-ea"/>
                <a:cs typeface="+mn-cs"/>
              </a:rPr>
              <a:t> dans la configuration par défaut faite sur </a:t>
            </a:r>
            <a:r>
              <a:rPr kumimoji="0" lang="fr-FR" i="0" u="none" strike="noStrike" kern="1200" cap="none" spc="0" normalizeH="0" baseline="0" noProof="0" dirty="0" err="1">
                <a:ln>
                  <a:noFill/>
                </a:ln>
                <a:solidFill>
                  <a:srgbClr val="565656"/>
                </a:solidFill>
                <a:effectLst/>
                <a:uLnTx/>
                <a:uFillTx/>
                <a:latin typeface="Calibri" panose="020F0502020204030204"/>
                <a:ea typeface="+mn-ea"/>
                <a:cs typeface="+mn-cs"/>
              </a:rPr>
              <a:t>Fedora</a:t>
            </a:r>
            <a:r>
              <a:rPr kumimoji="0" lang="fr-FR" i="0" u="none" strike="noStrike" kern="1200" cap="none" spc="0" normalizeH="0" baseline="0" noProof="0" dirty="0">
                <a:ln>
                  <a:noFill/>
                </a:ln>
                <a:solidFill>
                  <a:srgbClr val="565656"/>
                </a:solidFill>
                <a:effectLst/>
                <a:uLnTx/>
                <a:uFillTx/>
                <a:latin typeface="Calibri" panose="020F0502020204030204"/>
                <a:ea typeface="+mn-ea"/>
                <a:cs typeface="+mn-cs"/>
              </a:rPr>
              <a:t>. A la connexion d'un utilisateur, PAM vient lire ce fichier et si l'identifiant de connexion utilisé est dans ce fichier, la connexion est refusée.</a:t>
            </a:r>
          </a:p>
          <a:p>
            <a:pPr lvl="1" algn="just">
              <a:lnSpc>
                <a:spcPts val="1700"/>
              </a:lnSpc>
              <a:buFont typeface="Courier New" panose="02070309020205020404" pitchFamily="49" charset="0"/>
              <a:buChar char="o"/>
              <a:defRPr/>
            </a:pPr>
            <a:r>
              <a:rPr kumimoji="0" lang="fr-FR" b="1" i="0" u="none" strike="noStrike" kern="1200" cap="none" spc="0" normalizeH="0" baseline="0" noProof="0" dirty="0" err="1">
                <a:ln>
                  <a:noFill/>
                </a:ln>
                <a:solidFill>
                  <a:srgbClr val="565656"/>
                </a:solidFill>
                <a:effectLst/>
                <a:uLnTx/>
                <a:uFillTx/>
                <a:latin typeface="Calibri" panose="020F0502020204030204"/>
                <a:ea typeface="+mn-ea"/>
                <a:cs typeface="+mn-cs"/>
              </a:rPr>
              <a:t>user_list</a:t>
            </a:r>
            <a:r>
              <a:rPr kumimoji="0" lang="fr-FR" b="1" i="0" u="none" strike="noStrike" kern="1200" cap="none" spc="0" normalizeH="0" baseline="0" noProof="0" dirty="0">
                <a:ln>
                  <a:noFill/>
                </a:ln>
                <a:solidFill>
                  <a:srgbClr val="565656"/>
                </a:solidFill>
                <a:effectLst/>
                <a:uLnTx/>
                <a:uFillTx/>
                <a:latin typeface="Calibri" panose="020F0502020204030204"/>
                <a:ea typeface="+mn-ea"/>
                <a:cs typeface="+mn-cs"/>
              </a:rPr>
              <a:t>  </a:t>
            </a:r>
            <a:r>
              <a:rPr kumimoji="0" lang="fr-FR" i="0" u="none" strike="noStrike" kern="1200" cap="none" spc="0" normalizeH="0" baseline="0" noProof="0" dirty="0">
                <a:ln>
                  <a:noFill/>
                </a:ln>
                <a:solidFill>
                  <a:srgbClr val="565656"/>
                </a:solidFill>
                <a:effectLst/>
                <a:uLnTx/>
                <a:uFillTx/>
                <a:latin typeface="Calibri" panose="020F0502020204030204"/>
                <a:ea typeface="+mn-ea"/>
                <a:cs typeface="+mn-cs"/>
              </a:rPr>
              <a:t>est utilisé directement par vsftpd. Il peut avoir deux usages : soit les seuls utilisateurs contenus dans ce fichier ont le droit de se connecter, soit l'accès leurs est systématiquement refusé.</a:t>
            </a:r>
          </a:p>
          <a:p>
            <a:pPr marL="0" marR="0" lvl="0" indent="0" algn="just" defTabSz="914400" rtl="0" eaLnBrk="1" fontAlgn="auto" latinLnBrk="0" hangingPunct="1">
              <a:lnSpc>
                <a:spcPts val="1700"/>
              </a:lnSpc>
              <a:spcBef>
                <a:spcPts val="600"/>
              </a:spcBef>
              <a:spcAft>
                <a:spcPts val="0"/>
              </a:spcAft>
              <a:buClrTx/>
              <a:buSzTx/>
              <a:buNone/>
              <a:tabLst/>
              <a:defRPr/>
            </a:pP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	</a:t>
            </a:r>
            <a:endPar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endParaRP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90510" y="777945"/>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600" b="1" i="0" u="none" strike="noStrike" kern="1200" cap="none" spc="0" normalizeH="0" baseline="0" noProof="0" dirty="0">
                <a:ln>
                  <a:noFill/>
                </a:ln>
                <a:solidFill>
                  <a:srgbClr val="FF7800"/>
                </a:solidFill>
                <a:effectLst/>
                <a:uLnTx/>
                <a:uFillTx/>
                <a:latin typeface="Calibri" panose="020F0502020204030204"/>
                <a:ea typeface="+mn-ea"/>
                <a:cs typeface="+mn-cs"/>
              </a:rPr>
              <a:t>Configuration  </a:t>
            </a:r>
          </a:p>
        </p:txBody>
      </p:sp>
      <p:sp>
        <p:nvSpPr>
          <p:cNvPr id="9" name="Titre 1">
            <a:extLst>
              <a:ext uri="{FF2B5EF4-FFF2-40B4-BE49-F238E27FC236}">
                <a16:creationId xmlns:a16="http://schemas.microsoft.com/office/drawing/2014/main" id="{27E9C485-F68E-4FD7-BCBE-1113C366A5F5}"/>
              </a:ext>
            </a:extLst>
          </p:cNvPr>
          <p:cNvSpPr txBox="1">
            <a:spLocks/>
          </p:cNvSpPr>
          <p:nvPr/>
        </p:nvSpPr>
        <p:spPr>
          <a:xfrm>
            <a:off x="179999" y="452230"/>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03 - Installation et manipulation de serveur vsftpd</a:t>
            </a:r>
            <a:endParaRPr kumimoji="0" lang="fr-FR" sz="2000" i="0" u="none" strike="noStrike" kern="1200" cap="none" spc="0" normalizeH="0" baseline="0" noProof="0" dirty="0">
              <a:ln>
                <a:noFill/>
              </a:ln>
              <a:solidFill>
                <a:srgbClr val="FF7800"/>
              </a:solidFill>
              <a:effectLst/>
              <a:uLnTx/>
              <a:uFillTx/>
              <a:latin typeface="Calibri" panose="020F0502020204030204"/>
              <a:ea typeface="+mj-ea"/>
              <a:cs typeface="+mj-cs"/>
            </a:endParaRPr>
          </a:p>
        </p:txBody>
      </p:sp>
      <p:pic>
        <p:nvPicPr>
          <p:cNvPr id="10" name="Image 9">
            <a:extLst>
              <a:ext uri="{FF2B5EF4-FFF2-40B4-BE49-F238E27FC236}">
                <a16:creationId xmlns:a16="http://schemas.microsoft.com/office/drawing/2014/main" id="{9EE9E5EB-FFD9-43DE-A7D2-D2C4F928B5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18783" y="322256"/>
            <a:ext cx="1629506" cy="1451279"/>
          </a:xfrm>
          <a:prstGeom prst="rect">
            <a:avLst/>
          </a:prstGeom>
        </p:spPr>
      </p:pic>
      <p:pic>
        <p:nvPicPr>
          <p:cNvPr id="5" name="Image 4">
            <a:extLst>
              <a:ext uri="{FF2B5EF4-FFF2-40B4-BE49-F238E27FC236}">
                <a16:creationId xmlns:a16="http://schemas.microsoft.com/office/drawing/2014/main" id="{0690E8E6-72D8-4E8D-8220-8049E1ED7BE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66313" y="2469013"/>
            <a:ext cx="6127011" cy="1135478"/>
          </a:xfrm>
          <a:prstGeom prst="rect">
            <a:avLst/>
          </a:prstGeom>
          <a:ln>
            <a:noFill/>
          </a:ln>
          <a:effectLst>
            <a:outerShdw blurRad="292100" dist="139700" dir="2700000" algn="tl" rotWithShape="0">
              <a:srgbClr val="333333">
                <a:alpha val="65000"/>
              </a:srgbClr>
            </a:outerShdw>
          </a:effectLst>
        </p:spPr>
      </p:pic>
      <p:pic>
        <p:nvPicPr>
          <p:cNvPr id="12" name="Image 11">
            <a:extLst>
              <a:ext uri="{FF2B5EF4-FFF2-40B4-BE49-F238E27FC236}">
                <a16:creationId xmlns:a16="http://schemas.microsoft.com/office/drawing/2014/main" id="{C6F9BBBD-5CF0-4EE9-82D9-BF7BDB01C77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18764" y="3805382"/>
            <a:ext cx="3915717" cy="226241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7958477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729673" y="2327564"/>
            <a:ext cx="5698837" cy="3752490"/>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ts val="1700"/>
              </a:lnSpc>
              <a:spcBef>
                <a:spcPts val="600"/>
              </a:spcBef>
              <a:spcAft>
                <a:spcPts val="0"/>
              </a:spcAft>
              <a:buClrTx/>
              <a:buSzTx/>
              <a:buNone/>
              <a:tabLst/>
              <a:defRPr/>
            </a:pP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Après on </a:t>
            </a:r>
            <a:r>
              <a:rPr kumimoji="0" lang="fr-FR" sz="1400" i="0" u="none" strike="noStrike" kern="1200" cap="none" spc="0" normalizeH="0" baseline="0" noProof="0" dirty="0" err="1">
                <a:ln>
                  <a:noFill/>
                </a:ln>
                <a:solidFill>
                  <a:srgbClr val="565656"/>
                </a:solidFill>
                <a:effectLst/>
                <a:uLnTx/>
                <a:uFillTx/>
                <a:latin typeface="Calibri" panose="020F0502020204030204"/>
                <a:ea typeface="+mn-ea"/>
                <a:cs typeface="+mn-cs"/>
              </a:rPr>
              <a:t>pass</a:t>
            </a:r>
            <a:r>
              <a:rPr lang="fr-FR" dirty="0">
                <a:latin typeface="Calibri" panose="020F0502020204030204"/>
              </a:rPr>
              <a:t>e à la configuration du fichier principal:</a:t>
            </a: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lang="fr-FR" b="1" dirty="0">
                <a:latin typeface="Calibri" panose="020F0502020204030204"/>
              </a:rPr>
              <a:t>On écoute sur le port 21/</a:t>
            </a:r>
            <a:r>
              <a:rPr lang="fr-FR" b="1" dirty="0" err="1">
                <a:latin typeface="Calibri" panose="020F0502020204030204"/>
              </a:rPr>
              <a:t>tcp</a:t>
            </a:r>
            <a:r>
              <a:rPr lang="fr-FR" b="1" dirty="0">
                <a:latin typeface="Calibri" panose="020F0502020204030204"/>
              </a:rPr>
              <a:t> ;</a:t>
            </a: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lang="fr-FR" b="1" dirty="0">
                <a:latin typeface="Calibri" panose="020F0502020204030204"/>
              </a:rPr>
              <a:t>On est en standalone ;</a:t>
            </a: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lang="fr-FR" b="1" dirty="0">
                <a:latin typeface="Calibri" panose="020F0502020204030204"/>
              </a:rPr>
              <a:t>On refuse les utilisateurs anonymes ;</a:t>
            </a: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lang="fr-FR" b="1" dirty="0">
                <a:latin typeface="Calibri" panose="020F0502020204030204"/>
              </a:rPr>
              <a:t>On accepte les utilisateurs système et les utilisateurs virtuels ;</a:t>
            </a: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lang="fr-FR" b="1" dirty="0">
                <a:latin typeface="Calibri" panose="020F0502020204030204"/>
              </a:rPr>
              <a:t>Les utilisateurs virtuels sont mappés sur l'utilisateur système "ftp" ;</a:t>
            </a: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lang="fr-FR" b="1" dirty="0">
                <a:latin typeface="Calibri" panose="020F0502020204030204"/>
              </a:rPr>
              <a:t>Les utilisateurs n'ont aucun droit d'écriture par défaut ;</a:t>
            </a: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lang="fr-FR" b="1" dirty="0">
                <a:latin typeface="Calibri" panose="020F0502020204030204"/>
              </a:rPr>
              <a:t>Ils sont chrootés dans /var/ftp/ ;</a:t>
            </a: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lang="fr-FR" b="1" dirty="0">
                <a:latin typeface="Calibri" panose="020F0502020204030204"/>
              </a:rPr>
              <a:t>/</a:t>
            </a:r>
            <a:r>
              <a:rPr lang="fr-FR" b="1" dirty="0" err="1">
                <a:latin typeface="Calibri" panose="020F0502020204030204"/>
              </a:rPr>
              <a:t>etc</a:t>
            </a:r>
            <a:r>
              <a:rPr lang="fr-FR" b="1" dirty="0">
                <a:latin typeface="Calibri" panose="020F0502020204030204"/>
              </a:rPr>
              <a:t>/vsftpd/</a:t>
            </a:r>
            <a:r>
              <a:rPr lang="fr-FR" b="1" dirty="0" err="1">
                <a:latin typeface="Calibri" panose="020F0502020204030204"/>
              </a:rPr>
              <a:t>user_list</a:t>
            </a:r>
            <a:r>
              <a:rPr lang="fr-FR" b="1" dirty="0">
                <a:latin typeface="Calibri" panose="020F0502020204030204"/>
              </a:rPr>
              <a:t> contiendra la liste des utilisateurs refusés (pour lesquels on ne demandera même pas le mot de passe).</a:t>
            </a: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lang="fr-FR" b="1" dirty="0">
                <a:latin typeface="Calibri" panose="020F0502020204030204"/>
              </a:rPr>
              <a:t>…</a:t>
            </a: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endPar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endParaRP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endParaRPr lang="fr-FR" b="1" dirty="0">
              <a:latin typeface="Calibri" panose="020F0502020204030204"/>
            </a:endParaRP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endPar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endParaRP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endPar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endParaRPr>
          </a:p>
          <a:p>
            <a:pPr marL="0" marR="0" lvl="0" indent="0" algn="just" defTabSz="914400" rtl="0" eaLnBrk="1" fontAlgn="auto" latinLnBrk="0" hangingPunct="1">
              <a:lnSpc>
                <a:spcPts val="1700"/>
              </a:lnSpc>
              <a:spcBef>
                <a:spcPts val="600"/>
              </a:spcBef>
              <a:spcAft>
                <a:spcPts val="0"/>
              </a:spcAft>
              <a:buClrTx/>
              <a:buSzTx/>
              <a:buNone/>
              <a:tabLst/>
              <a:defRPr/>
            </a:pP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	</a:t>
            </a:r>
            <a:endPar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endParaRP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90510" y="777945"/>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600" b="1" i="0" u="none" strike="noStrike" kern="1200" cap="none" spc="0" normalizeH="0" baseline="0" noProof="0" dirty="0">
                <a:ln>
                  <a:noFill/>
                </a:ln>
                <a:solidFill>
                  <a:srgbClr val="FF7800"/>
                </a:solidFill>
                <a:effectLst/>
                <a:uLnTx/>
                <a:uFillTx/>
                <a:latin typeface="Calibri" panose="020F0502020204030204"/>
                <a:ea typeface="+mn-ea"/>
                <a:cs typeface="+mn-cs"/>
              </a:rPr>
              <a:t>Configuration  </a:t>
            </a:r>
          </a:p>
        </p:txBody>
      </p:sp>
      <p:sp>
        <p:nvSpPr>
          <p:cNvPr id="9" name="Titre 1">
            <a:extLst>
              <a:ext uri="{FF2B5EF4-FFF2-40B4-BE49-F238E27FC236}">
                <a16:creationId xmlns:a16="http://schemas.microsoft.com/office/drawing/2014/main" id="{27E9C485-F68E-4FD7-BCBE-1113C366A5F5}"/>
              </a:ext>
            </a:extLst>
          </p:cNvPr>
          <p:cNvSpPr txBox="1">
            <a:spLocks/>
          </p:cNvSpPr>
          <p:nvPr/>
        </p:nvSpPr>
        <p:spPr>
          <a:xfrm>
            <a:off x="179999" y="452230"/>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03 - Installation et manipulation de serveur vsftpd</a:t>
            </a:r>
            <a:endParaRPr kumimoji="0" lang="fr-FR" sz="2000" i="0" u="none" strike="noStrike" kern="1200" cap="none" spc="0" normalizeH="0" baseline="0" noProof="0" dirty="0">
              <a:ln>
                <a:noFill/>
              </a:ln>
              <a:solidFill>
                <a:srgbClr val="FF7800"/>
              </a:solidFill>
              <a:effectLst/>
              <a:uLnTx/>
              <a:uFillTx/>
              <a:latin typeface="Calibri" panose="020F0502020204030204"/>
              <a:ea typeface="+mj-ea"/>
              <a:cs typeface="+mj-cs"/>
            </a:endParaRPr>
          </a:p>
        </p:txBody>
      </p:sp>
      <p:pic>
        <p:nvPicPr>
          <p:cNvPr id="10" name="Image 9">
            <a:extLst>
              <a:ext uri="{FF2B5EF4-FFF2-40B4-BE49-F238E27FC236}">
                <a16:creationId xmlns:a16="http://schemas.microsoft.com/office/drawing/2014/main" id="{9EE9E5EB-FFD9-43DE-A7D2-D2C4F928B5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18783" y="322256"/>
            <a:ext cx="1629506" cy="1451279"/>
          </a:xfrm>
          <a:prstGeom prst="rect">
            <a:avLst/>
          </a:prstGeom>
        </p:spPr>
      </p:pic>
      <p:pic>
        <p:nvPicPr>
          <p:cNvPr id="3" name="Image 2">
            <a:extLst>
              <a:ext uri="{FF2B5EF4-FFF2-40B4-BE49-F238E27FC236}">
                <a16:creationId xmlns:a16="http://schemas.microsoft.com/office/drawing/2014/main" id="{89829685-C476-41E8-8787-CBB5EA18DDE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94889" y="1856662"/>
            <a:ext cx="4178531" cy="4410333"/>
          </a:xfrm>
          <a:prstGeom prst="rect">
            <a:avLst/>
          </a:prstGeom>
        </p:spPr>
      </p:pic>
    </p:spTree>
    <p:extLst>
      <p:ext uri="{BB962C8B-B14F-4D97-AF65-F5344CB8AC3E}">
        <p14:creationId xmlns:p14="http://schemas.microsoft.com/office/powerpoint/2010/main" val="36481069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851709" y="1714465"/>
            <a:ext cx="11451127" cy="4365589"/>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Maintenant, on va autoriser les ports de communication ainsi que l’</a:t>
            </a:r>
            <a:r>
              <a:rPr kumimoji="0" lang="fr-FR" sz="1400" i="0" u="none" strike="noStrike" kern="1200" cap="none" spc="0" normalizeH="0" baseline="0" noProof="0" dirty="0" err="1">
                <a:ln>
                  <a:noFill/>
                </a:ln>
                <a:solidFill>
                  <a:srgbClr val="565656"/>
                </a:solidFill>
                <a:effectLst/>
                <a:uLnTx/>
                <a:uFillTx/>
                <a:latin typeface="Calibri" panose="020F0502020204030204"/>
                <a:ea typeface="+mn-ea"/>
                <a:cs typeface="+mn-cs"/>
              </a:rPr>
              <a:t>interva</a:t>
            </a:r>
            <a:r>
              <a:rPr lang="fr-FR" dirty="0" err="1">
                <a:latin typeface="Calibri" panose="020F0502020204030204"/>
              </a:rPr>
              <a:t>lle</a:t>
            </a:r>
            <a:r>
              <a:rPr lang="fr-FR" dirty="0">
                <a:latin typeface="Calibri" panose="020F0502020204030204"/>
              </a:rPr>
              <a:t> des ports qu’on aura besoin</a:t>
            </a: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a:t>
            </a: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endParaRPr lang="fr-FR" b="1" dirty="0">
              <a:latin typeface="Calibri" panose="020F0502020204030204"/>
            </a:endParaRP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endPar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endParaRP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lang="fr-FR" dirty="0">
                <a:latin typeface="Calibri" panose="020F0502020204030204"/>
              </a:rPr>
              <a:t>Pour accéder au serveur on utilise un outil comme</a:t>
            </a:r>
            <a:r>
              <a:rPr lang="fr-FR" b="1" dirty="0">
                <a:latin typeface="Calibri" panose="020F0502020204030204"/>
              </a:rPr>
              <a:t> </a:t>
            </a:r>
            <a:r>
              <a:rPr lang="fr-FR" b="1" dirty="0" err="1">
                <a:latin typeface="Calibri" panose="020F0502020204030204"/>
              </a:rPr>
              <a:t>filezilla</a:t>
            </a:r>
            <a:r>
              <a:rPr lang="fr-FR" b="1" dirty="0">
                <a:latin typeface="Calibri" panose="020F0502020204030204"/>
              </a:rPr>
              <a:t> </a:t>
            </a:r>
            <a:r>
              <a:rPr lang="fr-FR" dirty="0">
                <a:latin typeface="Calibri" panose="020F0502020204030204"/>
              </a:rPr>
              <a:t>ou via l’invite de commande:</a:t>
            </a: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endPar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endParaRP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endPar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endParaRPr>
          </a:p>
          <a:p>
            <a:pPr marL="0" marR="0" lvl="0" indent="0" algn="just" defTabSz="914400" rtl="0" eaLnBrk="1" fontAlgn="auto" latinLnBrk="0" hangingPunct="1">
              <a:lnSpc>
                <a:spcPts val="1700"/>
              </a:lnSpc>
              <a:spcBef>
                <a:spcPts val="600"/>
              </a:spcBef>
              <a:spcAft>
                <a:spcPts val="0"/>
              </a:spcAft>
              <a:buClrTx/>
              <a:buSzTx/>
              <a:buNone/>
              <a:tabLst/>
              <a:defRPr/>
            </a:pP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	</a:t>
            </a:r>
            <a:endPar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endParaRP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90510" y="777945"/>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600" b="1" i="0" u="none" strike="noStrike" kern="1200" cap="none" spc="0" normalizeH="0" baseline="0" noProof="0" dirty="0">
                <a:ln>
                  <a:noFill/>
                </a:ln>
                <a:solidFill>
                  <a:srgbClr val="FF7800"/>
                </a:solidFill>
                <a:effectLst/>
                <a:uLnTx/>
                <a:uFillTx/>
                <a:latin typeface="Calibri" panose="020F0502020204030204"/>
                <a:ea typeface="+mn-ea"/>
                <a:cs typeface="+mn-cs"/>
              </a:rPr>
              <a:t>tests </a:t>
            </a:r>
          </a:p>
        </p:txBody>
      </p:sp>
      <p:sp>
        <p:nvSpPr>
          <p:cNvPr id="9" name="Titre 1">
            <a:extLst>
              <a:ext uri="{FF2B5EF4-FFF2-40B4-BE49-F238E27FC236}">
                <a16:creationId xmlns:a16="http://schemas.microsoft.com/office/drawing/2014/main" id="{27E9C485-F68E-4FD7-BCBE-1113C366A5F5}"/>
              </a:ext>
            </a:extLst>
          </p:cNvPr>
          <p:cNvSpPr txBox="1">
            <a:spLocks/>
          </p:cNvSpPr>
          <p:nvPr/>
        </p:nvSpPr>
        <p:spPr>
          <a:xfrm>
            <a:off x="179999" y="452230"/>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03 - Installation et manipulation de serveur vsftpd</a:t>
            </a:r>
            <a:endParaRPr kumimoji="0" lang="fr-FR" sz="2000" i="0" u="none" strike="noStrike" kern="1200" cap="none" spc="0" normalizeH="0" baseline="0" noProof="0" dirty="0">
              <a:ln>
                <a:noFill/>
              </a:ln>
              <a:solidFill>
                <a:srgbClr val="FF7800"/>
              </a:solidFill>
              <a:effectLst/>
              <a:uLnTx/>
              <a:uFillTx/>
              <a:latin typeface="Calibri" panose="020F0502020204030204"/>
              <a:ea typeface="+mj-ea"/>
              <a:cs typeface="+mj-cs"/>
            </a:endParaRPr>
          </a:p>
        </p:txBody>
      </p:sp>
      <p:pic>
        <p:nvPicPr>
          <p:cNvPr id="10" name="Image 9">
            <a:extLst>
              <a:ext uri="{FF2B5EF4-FFF2-40B4-BE49-F238E27FC236}">
                <a16:creationId xmlns:a16="http://schemas.microsoft.com/office/drawing/2014/main" id="{9EE9E5EB-FFD9-43DE-A7D2-D2C4F928B5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18783" y="322256"/>
            <a:ext cx="1629506" cy="1451279"/>
          </a:xfrm>
          <a:prstGeom prst="rect">
            <a:avLst/>
          </a:prstGeom>
        </p:spPr>
      </p:pic>
      <p:sp>
        <p:nvSpPr>
          <p:cNvPr id="2" name="Rectangle 1">
            <a:extLst>
              <a:ext uri="{FF2B5EF4-FFF2-40B4-BE49-F238E27FC236}">
                <a16:creationId xmlns:a16="http://schemas.microsoft.com/office/drawing/2014/main" id="{50AE82BB-E5F6-45C1-AE05-BA5B559BC6BB}"/>
              </a:ext>
            </a:extLst>
          </p:cNvPr>
          <p:cNvSpPr>
            <a:spLocks noChangeArrowheads="1"/>
          </p:cNvSpPr>
          <p:nvPr/>
        </p:nvSpPr>
        <p:spPr bwMode="auto">
          <a:xfrm>
            <a:off x="974085" y="2051342"/>
            <a:ext cx="8039380" cy="584775"/>
          </a:xfrm>
          <a:prstGeom prst="rect">
            <a:avLst/>
          </a:prstGeom>
          <a:solidFill>
            <a:srgbClr val="F5F5F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600" b="0" i="0" u="none" strike="noStrike" cap="none" normalizeH="0" baseline="0" dirty="0">
                <a:ln>
                  <a:noFill/>
                </a:ln>
                <a:solidFill>
                  <a:srgbClr val="333333"/>
                </a:solidFill>
                <a:effectLst/>
                <a:latin typeface="Consolas" panose="020B0609020204030204" pitchFamily="49" charset="0"/>
              </a:rPr>
              <a:t># firewall-cmd --</a:t>
            </a:r>
            <a:r>
              <a:rPr kumimoji="0" lang="fr-FR" altLang="fr-FR" sz="1600" b="0" i="0" u="none" strike="noStrike" cap="none" normalizeH="0" baseline="0" dirty="0" err="1">
                <a:ln>
                  <a:noFill/>
                </a:ln>
                <a:solidFill>
                  <a:srgbClr val="333333"/>
                </a:solidFill>
                <a:effectLst/>
                <a:latin typeface="Consolas" panose="020B0609020204030204" pitchFamily="49" charset="0"/>
              </a:rPr>
              <a:t>add</a:t>
            </a:r>
            <a:r>
              <a:rPr kumimoji="0" lang="fr-FR" altLang="fr-FR" sz="1600" b="0" i="0" u="none" strike="noStrike" cap="none" normalizeH="0" baseline="0" dirty="0">
                <a:ln>
                  <a:noFill/>
                </a:ln>
                <a:solidFill>
                  <a:srgbClr val="333333"/>
                </a:solidFill>
                <a:effectLst/>
                <a:latin typeface="Consolas" panose="020B0609020204030204" pitchFamily="49" charset="0"/>
              </a:rPr>
              <a:t>-port=21/</a:t>
            </a:r>
            <a:r>
              <a:rPr kumimoji="0" lang="fr-FR" altLang="fr-FR" sz="1600" b="0" i="0" u="none" strike="noStrike" cap="none" normalizeH="0" baseline="0" dirty="0" err="1">
                <a:ln>
                  <a:noFill/>
                </a:ln>
                <a:solidFill>
                  <a:srgbClr val="333333"/>
                </a:solidFill>
                <a:effectLst/>
                <a:latin typeface="Consolas" panose="020B0609020204030204" pitchFamily="49" charset="0"/>
              </a:rPr>
              <a:t>tcp</a:t>
            </a:r>
            <a:r>
              <a:rPr kumimoji="0" lang="fr-FR" altLang="fr-FR" sz="1600" b="0" i="0" u="none" strike="noStrike" cap="none" normalizeH="0" baseline="0" dirty="0">
                <a:ln>
                  <a:noFill/>
                </a:ln>
                <a:solidFill>
                  <a:srgbClr val="333333"/>
                </a:solidFill>
                <a:effectLst/>
                <a:latin typeface="Consolas" panose="020B0609020204030204" pitchFamily="49" charset="0"/>
              </a:rPr>
              <a:t> --</a:t>
            </a:r>
            <a:r>
              <a:rPr kumimoji="0" lang="fr-FR" altLang="fr-FR" sz="1600" b="0" i="0" u="none" strike="noStrike" cap="none" normalizeH="0" baseline="0" dirty="0" err="1">
                <a:ln>
                  <a:noFill/>
                </a:ln>
                <a:solidFill>
                  <a:srgbClr val="333333"/>
                </a:solidFill>
                <a:effectLst/>
                <a:latin typeface="Consolas" panose="020B0609020204030204" pitchFamily="49" charset="0"/>
              </a:rPr>
              <a:t>add</a:t>
            </a:r>
            <a:r>
              <a:rPr kumimoji="0" lang="fr-FR" altLang="fr-FR" sz="1600" b="0" i="0" u="none" strike="noStrike" cap="none" normalizeH="0" baseline="0" dirty="0">
                <a:ln>
                  <a:noFill/>
                </a:ln>
                <a:solidFill>
                  <a:srgbClr val="333333"/>
                </a:solidFill>
                <a:effectLst/>
                <a:latin typeface="Consolas" panose="020B0609020204030204" pitchFamily="49" charset="0"/>
              </a:rPr>
              <a:t>-port=3000-3500/</a:t>
            </a:r>
            <a:r>
              <a:rPr kumimoji="0" lang="fr-FR" altLang="fr-FR" sz="1600" b="0" i="0" u="none" strike="noStrike" cap="none" normalizeH="0" baseline="0" dirty="0" err="1">
                <a:ln>
                  <a:noFill/>
                </a:ln>
                <a:solidFill>
                  <a:srgbClr val="333333"/>
                </a:solidFill>
                <a:effectLst/>
                <a:latin typeface="Consolas" panose="020B0609020204030204" pitchFamily="49" charset="0"/>
              </a:rPr>
              <a:t>tcp</a:t>
            </a:r>
            <a:r>
              <a:rPr kumimoji="0" lang="fr-FR" altLang="fr-FR" sz="1600" b="0" i="0" u="none" strike="noStrike" cap="none" normalizeH="0" baseline="0" dirty="0">
                <a:ln>
                  <a:noFill/>
                </a:ln>
                <a:solidFill>
                  <a:srgbClr val="333333"/>
                </a:solidFill>
                <a:effectLst/>
                <a:latin typeface="Consolas" panose="020B0609020204030204" pitchFamily="49" charset="0"/>
              </a:rPr>
              <a:t> --permanent </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600" b="0" i="0" u="none" strike="noStrike" cap="none" normalizeH="0" baseline="0" dirty="0">
                <a:ln>
                  <a:noFill/>
                </a:ln>
                <a:solidFill>
                  <a:srgbClr val="333333"/>
                </a:solidFill>
                <a:effectLst/>
                <a:latin typeface="Consolas" panose="020B0609020204030204" pitchFamily="49" charset="0"/>
              </a:rPr>
              <a:t># </a:t>
            </a:r>
            <a:r>
              <a:rPr kumimoji="0" lang="fr-FR" altLang="fr-FR" sz="1600" b="0" i="0" u="none" strike="noStrike" cap="none" normalizeH="0" baseline="0" dirty="0" err="1">
                <a:ln>
                  <a:noFill/>
                </a:ln>
                <a:solidFill>
                  <a:srgbClr val="333333"/>
                </a:solidFill>
                <a:effectLst/>
                <a:latin typeface="Consolas" panose="020B0609020204030204" pitchFamily="49" charset="0"/>
              </a:rPr>
              <a:t>systemctl</a:t>
            </a:r>
            <a:r>
              <a:rPr kumimoji="0" lang="fr-FR" altLang="fr-FR" sz="1600" b="0" i="0" u="none" strike="noStrike" cap="none" normalizeH="0" baseline="0" dirty="0">
                <a:ln>
                  <a:noFill/>
                </a:ln>
                <a:solidFill>
                  <a:srgbClr val="333333"/>
                </a:solidFill>
                <a:effectLst/>
                <a:latin typeface="Consolas" panose="020B0609020204030204" pitchFamily="49" charset="0"/>
              </a:rPr>
              <a:t> restart </a:t>
            </a:r>
            <a:r>
              <a:rPr kumimoji="0" lang="fr-FR" altLang="fr-FR" sz="1600" b="0" i="0" u="none" strike="noStrike" cap="none" normalizeH="0" baseline="0" dirty="0" err="1">
                <a:ln>
                  <a:noFill/>
                </a:ln>
                <a:solidFill>
                  <a:srgbClr val="333333"/>
                </a:solidFill>
                <a:effectLst/>
                <a:latin typeface="Consolas" panose="020B0609020204030204" pitchFamily="49" charset="0"/>
              </a:rPr>
              <a:t>firewalld.service</a:t>
            </a:r>
            <a:r>
              <a:rPr kumimoji="0" lang="fr-FR" altLang="fr-FR" sz="1200" b="0" i="0" u="none" strike="noStrike" cap="none" normalizeH="0" baseline="0" dirty="0">
                <a:ln>
                  <a:noFill/>
                </a:ln>
                <a:solidFill>
                  <a:schemeClr val="tx1"/>
                </a:solidFill>
                <a:effectLst/>
              </a:rPr>
              <a:t> </a:t>
            </a:r>
            <a:endParaRPr kumimoji="0" lang="fr-FR" altLang="fr-FR" sz="3600" b="0" i="0" u="none" strike="noStrike" cap="none" normalizeH="0" baseline="0" dirty="0">
              <a:ln>
                <a:noFill/>
              </a:ln>
              <a:solidFill>
                <a:schemeClr val="tx1"/>
              </a:solidFill>
              <a:effectLst/>
              <a:latin typeface="Arial" panose="020B0604020202020204" pitchFamily="34" charset="0"/>
            </a:endParaRPr>
          </a:p>
        </p:txBody>
      </p:sp>
      <p:pic>
        <p:nvPicPr>
          <p:cNvPr id="4" name="Image 3">
            <a:extLst>
              <a:ext uri="{FF2B5EF4-FFF2-40B4-BE49-F238E27FC236}">
                <a16:creationId xmlns:a16="http://schemas.microsoft.com/office/drawing/2014/main" id="{8BD9456C-2E60-453B-8DD3-63485F107F6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1709" y="3314055"/>
            <a:ext cx="4961050" cy="2088061"/>
          </a:xfrm>
          <a:prstGeom prst="rect">
            <a:avLst/>
          </a:prstGeom>
        </p:spPr>
      </p:pic>
      <p:pic>
        <p:nvPicPr>
          <p:cNvPr id="6" name="Image 5">
            <a:extLst>
              <a:ext uri="{FF2B5EF4-FFF2-40B4-BE49-F238E27FC236}">
                <a16:creationId xmlns:a16="http://schemas.microsoft.com/office/drawing/2014/main" id="{663A8677-77D3-491F-A229-61110130564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71610" y="3249279"/>
            <a:ext cx="5159187" cy="2217612"/>
          </a:xfrm>
          <a:prstGeom prst="rect">
            <a:avLst/>
          </a:prstGeom>
        </p:spPr>
      </p:pic>
    </p:spTree>
    <p:extLst>
      <p:ext uri="{BB962C8B-B14F-4D97-AF65-F5344CB8AC3E}">
        <p14:creationId xmlns:p14="http://schemas.microsoft.com/office/powerpoint/2010/main" val="11564209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962546" y="2198255"/>
            <a:ext cx="9446836" cy="3968731"/>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ts val="1700"/>
              </a:lnSpc>
              <a:spcBef>
                <a:spcPts val="600"/>
              </a:spcBef>
              <a:spcAft>
                <a:spcPts val="0"/>
              </a:spcAft>
              <a:buClrTx/>
              <a:buSzTx/>
              <a:buNone/>
              <a:tabLst/>
              <a:defRPr/>
            </a:pP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Toute configuration de </a:t>
            </a:r>
            <a:r>
              <a:rPr kumimoji="0" lang="fr-FR" sz="1400" i="0" u="none" strike="noStrike" kern="1200" cap="none" spc="0" normalizeH="0" baseline="0" noProof="0" dirty="0" err="1">
                <a:ln>
                  <a:noFill/>
                </a:ln>
                <a:solidFill>
                  <a:srgbClr val="565656"/>
                </a:solidFill>
                <a:effectLst/>
                <a:uLnTx/>
                <a:uFillTx/>
                <a:latin typeface="Calibri" panose="020F0502020204030204"/>
                <a:ea typeface="+mn-ea"/>
                <a:cs typeface="+mn-cs"/>
              </a:rPr>
              <a:t>vsftpd</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est traitée par son fichier de configuration, /</a:t>
            </a:r>
            <a:r>
              <a:rPr kumimoji="0" lang="fr-FR" sz="1400" i="0" u="none" strike="noStrike" kern="1200" cap="none" spc="0" normalizeH="0" baseline="0" noProof="0" dirty="0" err="1">
                <a:ln>
                  <a:noFill/>
                </a:ln>
                <a:solidFill>
                  <a:srgbClr val="565656"/>
                </a:solidFill>
                <a:effectLst/>
                <a:uLnTx/>
                <a:uFillTx/>
                <a:latin typeface="Calibri" panose="020F0502020204030204"/>
                <a:ea typeface="+mn-ea"/>
                <a:cs typeface="+mn-cs"/>
              </a:rPr>
              <a:t>etc</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a:t>
            </a:r>
            <a:r>
              <a:rPr kumimoji="0" lang="fr-FR" sz="1400" i="0" u="none" strike="noStrike" kern="1200" cap="none" spc="0" normalizeH="0" baseline="0" noProof="0" dirty="0" err="1">
                <a:ln>
                  <a:noFill/>
                </a:ln>
                <a:solidFill>
                  <a:srgbClr val="565656"/>
                </a:solidFill>
                <a:effectLst/>
                <a:uLnTx/>
                <a:uFillTx/>
                <a:latin typeface="Calibri" panose="020F0502020204030204"/>
                <a:ea typeface="+mn-ea"/>
                <a:cs typeface="+mn-cs"/>
              </a:rPr>
              <a:t>vsftpd</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a:t>
            </a:r>
            <a:r>
              <a:rPr kumimoji="0" lang="fr-FR" sz="1400" i="0" u="none" strike="noStrike" kern="1200" cap="none" spc="0" normalizeH="0" baseline="0" noProof="0" dirty="0" err="1">
                <a:ln>
                  <a:noFill/>
                </a:ln>
                <a:solidFill>
                  <a:srgbClr val="565656"/>
                </a:solidFill>
                <a:effectLst/>
                <a:uLnTx/>
                <a:uFillTx/>
                <a:latin typeface="Calibri" panose="020F0502020204030204"/>
                <a:ea typeface="+mn-ea"/>
                <a:cs typeface="+mn-cs"/>
              </a:rPr>
              <a:t>vsftpd.conf</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Chaque directive apparaît sur sa propre ligne au sein du fichier et suit le format suivant :</a:t>
            </a:r>
          </a:p>
          <a:p>
            <a:pPr marL="0" marR="0" lvl="0" indent="0" algn="just" defTabSz="914400" rtl="0" eaLnBrk="1" fontAlgn="auto" latinLnBrk="0" hangingPunct="1">
              <a:lnSpc>
                <a:spcPts val="1700"/>
              </a:lnSpc>
              <a:spcBef>
                <a:spcPts val="600"/>
              </a:spcBef>
              <a:spcAft>
                <a:spcPts val="0"/>
              </a:spcAft>
              <a:buClrTx/>
              <a:buSzTx/>
              <a:buNone/>
              <a:tabLst/>
              <a:defRPr/>
            </a:pP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&lt;directive&gt;=&lt;value&gt;</a:t>
            </a:r>
          </a:p>
          <a:p>
            <a:pPr marL="0" marR="0" lvl="0" indent="0" algn="just" defTabSz="914400" rtl="0" eaLnBrk="1" fontAlgn="auto" latinLnBrk="0" hangingPunct="1">
              <a:lnSpc>
                <a:spcPts val="1700"/>
              </a:lnSpc>
              <a:spcBef>
                <a:spcPts val="600"/>
              </a:spcBef>
              <a:spcAft>
                <a:spcPts val="0"/>
              </a:spcAft>
              <a:buClrTx/>
              <a:buSzTx/>
              <a:buNone/>
              <a:tabLst/>
              <a:defRPr/>
            </a:pP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La liste ci-dessous représente les directives les plus importantes dans /</a:t>
            </a:r>
            <a:r>
              <a:rPr kumimoji="0" lang="fr-FR" sz="1400" i="0" u="none" strike="noStrike" kern="1200" cap="none" spc="0" normalizeH="0" baseline="0" noProof="0" dirty="0" err="1">
                <a:ln>
                  <a:noFill/>
                </a:ln>
                <a:solidFill>
                  <a:srgbClr val="565656"/>
                </a:solidFill>
                <a:effectLst/>
                <a:uLnTx/>
                <a:uFillTx/>
                <a:latin typeface="Calibri" panose="020F0502020204030204"/>
                <a:ea typeface="+mn-ea"/>
                <a:cs typeface="+mn-cs"/>
              </a:rPr>
              <a:t>etc</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a:t>
            </a:r>
            <a:r>
              <a:rPr kumimoji="0" lang="fr-FR" sz="1400" i="0" u="none" strike="noStrike" kern="1200" cap="none" spc="0" normalizeH="0" baseline="0" noProof="0" dirty="0" err="1">
                <a:ln>
                  <a:noFill/>
                </a:ln>
                <a:solidFill>
                  <a:srgbClr val="565656"/>
                </a:solidFill>
                <a:effectLst/>
                <a:uLnTx/>
                <a:uFillTx/>
                <a:latin typeface="Calibri" panose="020F0502020204030204"/>
                <a:ea typeface="+mn-ea"/>
                <a:cs typeface="+mn-cs"/>
              </a:rPr>
              <a:t>vsftpd</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a:t>
            </a:r>
            <a:r>
              <a:rPr kumimoji="0" lang="fr-FR" sz="1400" i="0" u="none" strike="noStrike" kern="1200" cap="none" spc="0" normalizeH="0" baseline="0" noProof="0" dirty="0" err="1">
                <a:ln>
                  <a:noFill/>
                </a:ln>
                <a:solidFill>
                  <a:srgbClr val="565656"/>
                </a:solidFill>
                <a:effectLst/>
                <a:uLnTx/>
                <a:uFillTx/>
                <a:latin typeface="Calibri" panose="020F0502020204030204"/>
                <a:ea typeface="+mn-ea"/>
                <a:cs typeface="+mn-cs"/>
              </a:rPr>
              <a:t>vsftpd.conf</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a:t>
            </a:r>
          </a:p>
          <a:p>
            <a:pPr marL="0" marR="0" lvl="0" indent="0" algn="just" defTabSz="914400" rtl="0" eaLnBrk="1" fontAlgn="auto" latinLnBrk="0" hangingPunct="1">
              <a:lnSpc>
                <a:spcPts val="1700"/>
              </a:lnSpc>
              <a:spcBef>
                <a:spcPts val="600"/>
              </a:spcBef>
              <a:spcAft>
                <a:spcPts val="0"/>
              </a:spcAft>
              <a:buClrTx/>
              <a:buSzTx/>
              <a:buNone/>
              <a:tabLst/>
              <a:defRPr/>
            </a:pPr>
            <a:r>
              <a:rPr kumimoji="0" lang="fr-FR" sz="1400" b="1" i="0" u="sng" strike="noStrike" kern="1200" cap="none" spc="0" normalizeH="0" baseline="0" noProof="0" dirty="0">
                <a:ln>
                  <a:noFill/>
                </a:ln>
                <a:solidFill>
                  <a:srgbClr val="565656"/>
                </a:solidFill>
                <a:effectLst/>
                <a:uLnTx/>
                <a:uFillTx/>
                <a:latin typeface="Calibri" panose="020F0502020204030204"/>
                <a:ea typeface="+mn-ea"/>
                <a:cs typeface="+mn-cs"/>
              </a:rPr>
              <a:t>Les directives contrôlant le comportement général du démon </a:t>
            </a:r>
            <a:r>
              <a:rPr kumimoji="0" lang="fr-FR" sz="1400" b="1" i="0" u="sng" strike="noStrike" kern="1200" cap="none" spc="0" normalizeH="0" baseline="0" noProof="0" dirty="0" err="1">
                <a:ln>
                  <a:noFill/>
                </a:ln>
                <a:solidFill>
                  <a:srgbClr val="565656"/>
                </a:solidFill>
                <a:effectLst/>
                <a:uLnTx/>
                <a:uFillTx/>
                <a:latin typeface="Calibri" panose="020F0502020204030204"/>
                <a:ea typeface="+mn-ea"/>
                <a:cs typeface="+mn-cs"/>
              </a:rPr>
              <a:t>vsftpd</a:t>
            </a:r>
            <a:r>
              <a:rPr kumimoji="0" lang="fr-FR" sz="1400" b="1" i="0" u="sng" strike="noStrike" kern="1200" cap="none" spc="0" normalizeH="0" baseline="0" noProof="0" dirty="0">
                <a:ln>
                  <a:noFill/>
                </a:ln>
                <a:solidFill>
                  <a:srgbClr val="565656"/>
                </a:solidFill>
                <a:effectLst/>
                <a:uLnTx/>
                <a:uFillTx/>
                <a:latin typeface="Calibri" panose="020F0502020204030204"/>
                <a:ea typeface="+mn-ea"/>
                <a:cs typeface="+mn-cs"/>
              </a:rPr>
              <a:t>.</a:t>
            </a: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kumimoji="0" lang="fr-FR" sz="1400" b="1" i="0" u="none" strike="noStrike" kern="1200" cap="none" spc="0" normalizeH="0" baseline="0" noProof="0" dirty="0" err="1">
                <a:ln>
                  <a:noFill/>
                </a:ln>
                <a:solidFill>
                  <a:srgbClr val="565656"/>
                </a:solidFill>
                <a:effectLst/>
                <a:uLnTx/>
                <a:uFillTx/>
                <a:latin typeface="Calibri" panose="020F0502020204030204"/>
                <a:ea typeface="+mn-ea"/>
                <a:cs typeface="+mn-cs"/>
              </a:rPr>
              <a:t>listen</a:t>
            </a: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 </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Lorsque cette option est activée, </a:t>
            </a:r>
            <a:r>
              <a:rPr kumimoji="0" lang="fr-FR" sz="1400" i="0" u="none" strike="noStrike" kern="1200" cap="none" spc="0" normalizeH="0" baseline="0" noProof="0" dirty="0" err="1">
                <a:ln>
                  <a:noFill/>
                </a:ln>
                <a:solidFill>
                  <a:srgbClr val="565656"/>
                </a:solidFill>
                <a:effectLst/>
                <a:uLnTx/>
                <a:uFillTx/>
                <a:latin typeface="Calibri" panose="020F0502020204030204"/>
                <a:ea typeface="+mn-ea"/>
                <a:cs typeface="+mn-cs"/>
              </a:rPr>
              <a:t>vsftpd</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est exécuté en mode autonome. </a:t>
            </a: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listen_ipv6 </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Lorsque cette option est activée, </a:t>
            </a:r>
            <a:r>
              <a:rPr kumimoji="0" lang="fr-FR" sz="1400" i="0" u="none" strike="noStrike" kern="1200" cap="none" spc="0" normalizeH="0" baseline="0" noProof="0" dirty="0" err="1">
                <a:ln>
                  <a:noFill/>
                </a:ln>
                <a:solidFill>
                  <a:srgbClr val="565656"/>
                </a:solidFill>
                <a:effectLst/>
                <a:uLnTx/>
                <a:uFillTx/>
                <a:latin typeface="Calibri" panose="020F0502020204030204"/>
                <a:ea typeface="+mn-ea"/>
                <a:cs typeface="+mn-cs"/>
              </a:rPr>
              <a:t>vsftpd</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est exécuté en mode autonome, mais n'écoute que l'interface de connexion (ou socket) IPv6. Cette directive ne peut pas être utilisée de concert avec la directive </a:t>
            </a:r>
            <a:r>
              <a:rPr kumimoji="0" lang="fr-FR" sz="1400" i="0" u="none" strike="noStrike" kern="1200" cap="none" spc="0" normalizeH="0" baseline="0" noProof="0" dirty="0" err="1">
                <a:ln>
                  <a:noFill/>
                </a:ln>
                <a:solidFill>
                  <a:srgbClr val="565656"/>
                </a:solidFill>
                <a:effectLst/>
                <a:uLnTx/>
                <a:uFillTx/>
                <a:latin typeface="Calibri" panose="020F0502020204030204"/>
                <a:ea typeface="+mn-ea"/>
                <a:cs typeface="+mn-cs"/>
              </a:rPr>
              <a:t>listen</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a:t>
            </a: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kumimoji="0" lang="fr-FR" sz="1400" b="1" i="0" u="none" strike="noStrike" kern="1200" cap="none" spc="0" normalizeH="0" baseline="0" noProof="0" dirty="0" err="1">
                <a:ln>
                  <a:noFill/>
                </a:ln>
                <a:solidFill>
                  <a:srgbClr val="565656"/>
                </a:solidFill>
                <a:effectLst/>
                <a:uLnTx/>
                <a:uFillTx/>
                <a:latin typeface="Calibri" panose="020F0502020204030204"/>
                <a:ea typeface="+mn-ea"/>
                <a:cs typeface="+mn-cs"/>
              </a:rPr>
              <a:t>session_support</a:t>
            </a: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 </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Lorsque cette option est activée, </a:t>
            </a:r>
            <a:r>
              <a:rPr kumimoji="0" lang="fr-FR" sz="1400" i="0" u="none" strike="noStrike" kern="1200" cap="none" spc="0" normalizeH="0" baseline="0" noProof="0" dirty="0" err="1">
                <a:ln>
                  <a:noFill/>
                </a:ln>
                <a:solidFill>
                  <a:srgbClr val="565656"/>
                </a:solidFill>
                <a:effectLst/>
                <a:uLnTx/>
                <a:uFillTx/>
                <a:latin typeface="Calibri" panose="020F0502020204030204"/>
                <a:ea typeface="+mn-ea"/>
                <a:cs typeface="+mn-cs"/>
              </a:rPr>
              <a:t>vsftpd</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tente de maintenir les sessions de connexion pour chaque utilisateur par le biais de modules d'authentification enfichables (ou PAM). Si l'ouverture de sessions n'est pas nécessaire, la désactivation de cette option permet à </a:t>
            </a:r>
            <a:r>
              <a:rPr kumimoji="0" lang="fr-FR" sz="1400" i="0" u="none" strike="noStrike" kern="1200" cap="none" spc="0" normalizeH="0" baseline="0" noProof="0" dirty="0" err="1">
                <a:ln>
                  <a:noFill/>
                </a:ln>
                <a:solidFill>
                  <a:srgbClr val="565656"/>
                </a:solidFill>
                <a:effectLst/>
                <a:uLnTx/>
                <a:uFillTx/>
                <a:latin typeface="Calibri" panose="020F0502020204030204"/>
                <a:ea typeface="+mn-ea"/>
                <a:cs typeface="+mn-cs"/>
              </a:rPr>
              <a:t>vsftpd</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de tourner avec moins de processus et avec des privilèges moindres.</a:t>
            </a: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90510" y="777945"/>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600" b="1" i="0" u="none" strike="noStrike" kern="1200" cap="none" spc="0" normalizeH="0" baseline="0" noProof="0" dirty="0">
                <a:ln>
                  <a:noFill/>
                </a:ln>
                <a:solidFill>
                  <a:srgbClr val="FF7800"/>
                </a:solidFill>
                <a:effectLst/>
                <a:uLnTx/>
                <a:uFillTx/>
                <a:latin typeface="Calibri" panose="020F0502020204030204"/>
                <a:ea typeface="+mn-ea"/>
                <a:cs typeface="+mn-cs"/>
              </a:rPr>
              <a:t>Options pour le démon  </a:t>
            </a:r>
          </a:p>
        </p:txBody>
      </p:sp>
      <p:sp>
        <p:nvSpPr>
          <p:cNvPr id="9" name="Titre 1">
            <a:extLst>
              <a:ext uri="{FF2B5EF4-FFF2-40B4-BE49-F238E27FC236}">
                <a16:creationId xmlns:a16="http://schemas.microsoft.com/office/drawing/2014/main" id="{27E9C485-F68E-4FD7-BCBE-1113C366A5F5}"/>
              </a:ext>
            </a:extLst>
          </p:cNvPr>
          <p:cNvSpPr txBox="1">
            <a:spLocks/>
          </p:cNvSpPr>
          <p:nvPr/>
        </p:nvSpPr>
        <p:spPr>
          <a:xfrm>
            <a:off x="179999" y="452230"/>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04 - Options de configurations</a:t>
            </a:r>
          </a:p>
        </p:txBody>
      </p:sp>
      <p:pic>
        <p:nvPicPr>
          <p:cNvPr id="10" name="Image 9">
            <a:extLst>
              <a:ext uri="{FF2B5EF4-FFF2-40B4-BE49-F238E27FC236}">
                <a16:creationId xmlns:a16="http://schemas.microsoft.com/office/drawing/2014/main" id="{9EE9E5EB-FFD9-43DE-A7D2-D2C4F928B5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18783" y="322256"/>
            <a:ext cx="1629506" cy="1451279"/>
          </a:xfrm>
          <a:prstGeom prst="rect">
            <a:avLst/>
          </a:prstGeom>
        </p:spPr>
      </p:pic>
    </p:spTree>
    <p:extLst>
      <p:ext uri="{BB962C8B-B14F-4D97-AF65-F5344CB8AC3E}">
        <p14:creationId xmlns:p14="http://schemas.microsoft.com/office/powerpoint/2010/main" val="17321279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962546" y="2198255"/>
            <a:ext cx="9446836" cy="3968731"/>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ts val="1700"/>
              </a:lnSpc>
              <a:spcBef>
                <a:spcPts val="600"/>
              </a:spcBef>
              <a:spcAft>
                <a:spcPts val="0"/>
              </a:spcAft>
              <a:buClrTx/>
              <a:buSzTx/>
              <a:buNone/>
              <a:tabLst/>
              <a:defRPr/>
            </a:pPr>
            <a:r>
              <a:rPr kumimoji="0" lang="fr-FR" sz="1400" b="1" i="0" u="sng" strike="noStrike" kern="1200" cap="none" spc="0" normalizeH="0" baseline="0" noProof="0" dirty="0">
                <a:ln>
                  <a:noFill/>
                </a:ln>
                <a:solidFill>
                  <a:srgbClr val="565656"/>
                </a:solidFill>
                <a:effectLst/>
                <a:uLnTx/>
                <a:uFillTx/>
                <a:latin typeface="Calibri" panose="020F0502020204030204"/>
                <a:ea typeface="+mn-ea"/>
                <a:cs typeface="+mn-cs"/>
              </a:rPr>
              <a:t>Les directives qui contrôlent le comportement de connexion et les mécanismes de contrôle d'accès.</a:t>
            </a: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kumimoji="0" lang="fr-FR" sz="1400" b="1" i="0" u="none" strike="noStrike" kern="1200" cap="none" spc="0" normalizeH="0" baseline="0" noProof="0" dirty="0" err="1">
                <a:ln>
                  <a:noFill/>
                </a:ln>
                <a:solidFill>
                  <a:srgbClr val="565656"/>
                </a:solidFill>
                <a:effectLst/>
                <a:uLnTx/>
                <a:uFillTx/>
                <a:latin typeface="Calibri" panose="020F0502020204030204"/>
                <a:ea typeface="+mn-ea"/>
                <a:cs typeface="+mn-cs"/>
              </a:rPr>
              <a:t>anonymous_enable</a:t>
            </a: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 </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Lorsque cette option est activée, des utilisateurs anonymes sont autorisés à se connecter. Les noms d'utilisateurs anonymes (dits </a:t>
            </a:r>
            <a:r>
              <a:rPr kumimoji="0" lang="fr-FR" sz="1400" i="0" u="none" strike="noStrike" kern="1200" cap="none" spc="0" normalizeH="0" baseline="0" noProof="0" dirty="0" err="1">
                <a:ln>
                  <a:noFill/>
                </a:ln>
                <a:solidFill>
                  <a:srgbClr val="565656"/>
                </a:solidFill>
                <a:effectLst/>
                <a:uLnTx/>
                <a:uFillTx/>
                <a:latin typeface="Calibri" panose="020F0502020204030204"/>
                <a:ea typeface="+mn-ea"/>
                <a:cs typeface="+mn-cs"/>
              </a:rPr>
              <a:t>anonymous</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et ftp sont acceptés.</a:t>
            </a: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kumimoji="0" lang="fr-FR" sz="1400" b="1" i="0" u="none" strike="noStrike" kern="1200" cap="none" spc="0" normalizeH="0" baseline="0" noProof="0" dirty="0" err="1">
                <a:ln>
                  <a:noFill/>
                </a:ln>
                <a:solidFill>
                  <a:srgbClr val="565656"/>
                </a:solidFill>
                <a:effectLst/>
                <a:uLnTx/>
                <a:uFillTx/>
                <a:latin typeface="Calibri" panose="020F0502020204030204"/>
                <a:ea typeface="+mn-ea"/>
                <a:cs typeface="+mn-cs"/>
              </a:rPr>
              <a:t>banner_file</a:t>
            </a: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 </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Spécifie le fichier contenant le texte affiché lorsqu'une connexion est établie avec le serveur . Cette option écrase tout texte spécifié dans la directive </a:t>
            </a:r>
            <a:r>
              <a:rPr kumimoji="0" lang="fr-FR" sz="1400" i="0" u="none" strike="noStrike" kern="1200" cap="none" spc="0" normalizeH="0" baseline="0" noProof="0" dirty="0" err="1">
                <a:ln>
                  <a:noFill/>
                </a:ln>
                <a:solidFill>
                  <a:srgbClr val="565656"/>
                </a:solidFill>
                <a:effectLst/>
                <a:uLnTx/>
                <a:uFillTx/>
                <a:latin typeface="Calibri" panose="020F0502020204030204"/>
                <a:ea typeface="+mn-ea"/>
                <a:cs typeface="+mn-cs"/>
              </a:rPr>
              <a:t>ftpd_banner</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a:t>
            </a: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kumimoji="0" lang="fr-FR" sz="1400" b="1" i="0" u="none" strike="noStrike" kern="1200" cap="none" spc="0" normalizeH="0" baseline="0" noProof="0" dirty="0" err="1">
                <a:ln>
                  <a:noFill/>
                </a:ln>
                <a:solidFill>
                  <a:srgbClr val="565656"/>
                </a:solidFill>
                <a:effectLst/>
                <a:uLnTx/>
                <a:uFillTx/>
                <a:latin typeface="Calibri" panose="020F0502020204030204"/>
                <a:ea typeface="+mn-ea"/>
                <a:cs typeface="+mn-cs"/>
              </a:rPr>
              <a:t>ftpd_banner</a:t>
            </a: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 </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Lorsque cette option est activée, la chaîne spécifiée dans cette directive est affichée lorsque qu'une connexion au serveur est établie. Cette option peut être annulé par la directive </a:t>
            </a:r>
            <a:r>
              <a:rPr kumimoji="0" lang="fr-FR" sz="1400" i="0" u="none" strike="noStrike" kern="1200" cap="none" spc="0" normalizeH="0" baseline="0" noProof="0" dirty="0" err="1">
                <a:ln>
                  <a:noFill/>
                </a:ln>
                <a:solidFill>
                  <a:srgbClr val="565656"/>
                </a:solidFill>
                <a:effectLst/>
                <a:uLnTx/>
                <a:uFillTx/>
                <a:latin typeface="Calibri" panose="020F0502020204030204"/>
                <a:ea typeface="+mn-ea"/>
                <a:cs typeface="+mn-cs"/>
              </a:rPr>
              <a:t>banner_file</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a:t>
            </a: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kumimoji="0" lang="fr-FR" sz="1400" b="1" i="0" u="none" strike="noStrike" kern="1200" cap="none" spc="0" normalizeH="0" baseline="0" noProof="0" dirty="0" err="1">
                <a:ln>
                  <a:noFill/>
                </a:ln>
                <a:solidFill>
                  <a:srgbClr val="565656"/>
                </a:solidFill>
                <a:effectLst/>
                <a:uLnTx/>
                <a:uFillTx/>
                <a:latin typeface="Calibri" panose="020F0502020204030204"/>
                <a:ea typeface="+mn-ea"/>
                <a:cs typeface="+mn-cs"/>
              </a:rPr>
              <a:t>local_enable</a:t>
            </a: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 </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Lorsque cette option est activée, les utilisateurs locaux sont autorisés à se connecter au système.</a:t>
            </a: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kumimoji="0" lang="fr-FR" sz="1400" b="1" i="0" u="none" strike="noStrike" kern="1200" cap="none" spc="0" normalizeH="0" baseline="0" noProof="0" dirty="0" err="1">
                <a:ln>
                  <a:noFill/>
                </a:ln>
                <a:solidFill>
                  <a:srgbClr val="565656"/>
                </a:solidFill>
                <a:effectLst/>
                <a:uLnTx/>
                <a:uFillTx/>
                <a:latin typeface="Calibri" panose="020F0502020204030204"/>
                <a:ea typeface="+mn-ea"/>
                <a:cs typeface="+mn-cs"/>
              </a:rPr>
              <a:t>userlist_enable</a:t>
            </a: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 </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Lorsque cette option est activée, les utilisateurs mentionnés dans le fichier spécifiés par la directive </a:t>
            </a:r>
            <a:r>
              <a:rPr kumimoji="0" lang="fr-FR" sz="1400" i="0" u="none" strike="noStrike" kern="1200" cap="none" spc="0" normalizeH="0" baseline="0" noProof="0" dirty="0" err="1">
                <a:ln>
                  <a:noFill/>
                </a:ln>
                <a:solidFill>
                  <a:srgbClr val="565656"/>
                </a:solidFill>
                <a:effectLst/>
                <a:uLnTx/>
                <a:uFillTx/>
                <a:latin typeface="Calibri" panose="020F0502020204030204"/>
                <a:ea typeface="+mn-ea"/>
                <a:cs typeface="+mn-cs"/>
              </a:rPr>
              <a:t>userlist_file</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se voient refuser l'accès. Étant donné que l'accès est refusé avant même que le client ne puisse saisir son mot de passe, les utilisateurs n'ont pas la possibilité de soumettre des mots de passe non-cryptés sur le réseau.</a:t>
            </a: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kumimoji="0" lang="fr-FR" sz="1400" b="1" i="0" u="none" strike="noStrike" kern="1200" cap="none" spc="0" normalizeH="0" baseline="0" noProof="0" dirty="0" err="1">
                <a:ln>
                  <a:noFill/>
                </a:ln>
                <a:solidFill>
                  <a:srgbClr val="565656"/>
                </a:solidFill>
                <a:effectLst/>
                <a:uLnTx/>
                <a:uFillTx/>
                <a:latin typeface="Calibri" panose="020F0502020204030204"/>
                <a:ea typeface="+mn-ea"/>
                <a:cs typeface="+mn-cs"/>
              </a:rPr>
              <a:t>userlist_file</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 Spécifie le fichier référencé par </a:t>
            </a:r>
            <a:r>
              <a:rPr kumimoji="0" lang="fr-FR" sz="1400" i="0" u="none" strike="noStrike" kern="1200" cap="none" spc="0" normalizeH="0" baseline="0" noProof="0" dirty="0" err="1">
                <a:ln>
                  <a:noFill/>
                </a:ln>
                <a:solidFill>
                  <a:srgbClr val="565656"/>
                </a:solidFill>
                <a:effectLst/>
                <a:uLnTx/>
                <a:uFillTx/>
                <a:latin typeface="Calibri" panose="020F0502020204030204"/>
                <a:ea typeface="+mn-ea"/>
                <a:cs typeface="+mn-cs"/>
              </a:rPr>
              <a:t>vsftpd</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lorsque la directive </a:t>
            </a:r>
            <a:r>
              <a:rPr kumimoji="0" lang="fr-FR" sz="1400" i="0" u="none" strike="noStrike" kern="1200" cap="none" spc="0" normalizeH="0" baseline="0" noProof="0" dirty="0" err="1">
                <a:ln>
                  <a:noFill/>
                </a:ln>
                <a:solidFill>
                  <a:srgbClr val="565656"/>
                </a:solidFill>
                <a:effectLst/>
                <a:uLnTx/>
                <a:uFillTx/>
                <a:latin typeface="Calibri" panose="020F0502020204030204"/>
                <a:ea typeface="+mn-ea"/>
                <a:cs typeface="+mn-cs"/>
              </a:rPr>
              <a:t>userlist_enable</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est activée. La valeur par défaut est /</a:t>
            </a:r>
            <a:r>
              <a:rPr kumimoji="0" lang="fr-FR" sz="1400" i="0" u="none" strike="noStrike" kern="1200" cap="none" spc="0" normalizeH="0" baseline="0" noProof="0" dirty="0" err="1">
                <a:ln>
                  <a:noFill/>
                </a:ln>
                <a:solidFill>
                  <a:srgbClr val="565656"/>
                </a:solidFill>
                <a:effectLst/>
                <a:uLnTx/>
                <a:uFillTx/>
                <a:latin typeface="Calibri" panose="020F0502020204030204"/>
                <a:ea typeface="+mn-ea"/>
                <a:cs typeface="+mn-cs"/>
              </a:rPr>
              <a:t>etc</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a:t>
            </a:r>
            <a:r>
              <a:rPr kumimoji="0" lang="fr-FR" sz="1400" i="0" u="none" strike="noStrike" kern="1200" cap="none" spc="0" normalizeH="0" baseline="0" noProof="0" dirty="0" err="1">
                <a:ln>
                  <a:noFill/>
                </a:ln>
                <a:solidFill>
                  <a:srgbClr val="565656"/>
                </a:solidFill>
                <a:effectLst/>
                <a:uLnTx/>
                <a:uFillTx/>
                <a:latin typeface="Calibri" panose="020F0502020204030204"/>
                <a:ea typeface="+mn-ea"/>
                <a:cs typeface="+mn-cs"/>
              </a:rPr>
              <a:t>vsftpd.user_list</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 cette dernière est créée durant l'installation.</a:t>
            </a: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a:t>
            </a: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90510" y="777945"/>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600" b="1" i="0" u="none" strike="noStrike" kern="1200" cap="none" spc="0" normalizeH="0" baseline="0" noProof="0" dirty="0">
                <a:ln>
                  <a:noFill/>
                </a:ln>
                <a:solidFill>
                  <a:srgbClr val="FF7800"/>
                </a:solidFill>
                <a:effectLst/>
                <a:uLnTx/>
                <a:uFillTx/>
                <a:latin typeface="Calibri" panose="020F0502020204030204"/>
                <a:ea typeface="+mn-ea"/>
                <a:cs typeface="+mn-cs"/>
              </a:rPr>
              <a:t>Options de connexion et contrôles d'accès</a:t>
            </a:r>
          </a:p>
        </p:txBody>
      </p:sp>
      <p:sp>
        <p:nvSpPr>
          <p:cNvPr id="9" name="Titre 1">
            <a:extLst>
              <a:ext uri="{FF2B5EF4-FFF2-40B4-BE49-F238E27FC236}">
                <a16:creationId xmlns:a16="http://schemas.microsoft.com/office/drawing/2014/main" id="{27E9C485-F68E-4FD7-BCBE-1113C366A5F5}"/>
              </a:ext>
            </a:extLst>
          </p:cNvPr>
          <p:cNvSpPr txBox="1">
            <a:spLocks/>
          </p:cNvSpPr>
          <p:nvPr/>
        </p:nvSpPr>
        <p:spPr>
          <a:xfrm>
            <a:off x="179999" y="452230"/>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04 - Options de configurations</a:t>
            </a:r>
          </a:p>
        </p:txBody>
      </p:sp>
      <p:pic>
        <p:nvPicPr>
          <p:cNvPr id="10" name="Image 9">
            <a:extLst>
              <a:ext uri="{FF2B5EF4-FFF2-40B4-BE49-F238E27FC236}">
                <a16:creationId xmlns:a16="http://schemas.microsoft.com/office/drawing/2014/main" id="{9EE9E5EB-FFD9-43DE-A7D2-D2C4F928B5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18783" y="322256"/>
            <a:ext cx="1629506" cy="1451279"/>
          </a:xfrm>
          <a:prstGeom prst="rect">
            <a:avLst/>
          </a:prstGeom>
        </p:spPr>
      </p:pic>
    </p:spTree>
    <p:extLst>
      <p:ext uri="{BB962C8B-B14F-4D97-AF65-F5344CB8AC3E}">
        <p14:creationId xmlns:p14="http://schemas.microsoft.com/office/powerpoint/2010/main" val="41128560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962546" y="2198255"/>
            <a:ext cx="9446836" cy="3968731"/>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ts val="1700"/>
              </a:lnSpc>
              <a:spcBef>
                <a:spcPts val="600"/>
              </a:spcBef>
              <a:spcAft>
                <a:spcPts val="0"/>
              </a:spcAft>
              <a:buClrTx/>
              <a:buSzTx/>
              <a:buNone/>
              <a:tabLst/>
              <a:defRPr/>
            </a:pPr>
            <a:r>
              <a:rPr kumimoji="0" lang="fr-FR" sz="1400" b="1" u="sng" strike="noStrike" kern="1200" cap="none" spc="0" normalizeH="0" baseline="0" noProof="0" dirty="0">
                <a:ln>
                  <a:noFill/>
                </a:ln>
                <a:solidFill>
                  <a:srgbClr val="565656"/>
                </a:solidFill>
                <a:effectLst/>
                <a:uLnTx/>
                <a:uFillTx/>
                <a:latin typeface="Calibri" panose="020F0502020204030204"/>
                <a:ea typeface="+mn-ea"/>
                <a:cs typeface="+mn-cs"/>
              </a:rPr>
              <a:t>Les directives qui contrôlent l'accès des utilisateurs anonymes au serveur. Pour utiliser ces options, la valeur de la directive </a:t>
            </a:r>
            <a:r>
              <a:rPr kumimoji="0" lang="fr-FR" sz="1400" b="1" u="sng" strike="noStrike" kern="1200" cap="none" spc="0" normalizeH="0" baseline="0" noProof="0" dirty="0" err="1">
                <a:ln>
                  <a:noFill/>
                </a:ln>
                <a:solidFill>
                  <a:srgbClr val="565656"/>
                </a:solidFill>
                <a:effectLst/>
                <a:uLnTx/>
                <a:uFillTx/>
                <a:latin typeface="Calibri" panose="020F0502020204030204"/>
                <a:ea typeface="+mn-ea"/>
                <a:cs typeface="+mn-cs"/>
              </a:rPr>
              <a:t>anonymous_enable</a:t>
            </a:r>
            <a:r>
              <a:rPr kumimoji="0" lang="fr-FR" sz="1400" b="1" u="sng" strike="noStrike" kern="1200" cap="none" spc="0" normalizeH="0" baseline="0" noProof="0" dirty="0">
                <a:ln>
                  <a:noFill/>
                </a:ln>
                <a:solidFill>
                  <a:srgbClr val="565656"/>
                </a:solidFill>
                <a:effectLst/>
                <a:uLnTx/>
                <a:uFillTx/>
                <a:latin typeface="Calibri" panose="020F0502020204030204"/>
                <a:ea typeface="+mn-ea"/>
                <a:cs typeface="+mn-cs"/>
              </a:rPr>
              <a:t> doit être YES.</a:t>
            </a: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kumimoji="0" lang="fr-FR" sz="1400" b="1" i="0" u="none" strike="noStrike" kern="1200" cap="none" spc="0" normalizeH="0" baseline="0" noProof="0" dirty="0" err="1">
                <a:ln>
                  <a:noFill/>
                </a:ln>
                <a:solidFill>
                  <a:srgbClr val="565656"/>
                </a:solidFill>
                <a:effectLst/>
                <a:uLnTx/>
                <a:uFillTx/>
                <a:latin typeface="Calibri" panose="020F0502020204030204"/>
                <a:ea typeface="+mn-ea"/>
                <a:cs typeface="+mn-cs"/>
              </a:rPr>
              <a:t>anon_mkdir_write_enable</a:t>
            </a: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 </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Lorsque cette option est activée de concert avec la directive </a:t>
            </a:r>
            <a:r>
              <a:rPr kumimoji="0" lang="fr-FR" sz="1400" i="0" u="none" strike="noStrike" kern="1200" cap="none" spc="0" normalizeH="0" baseline="0" noProof="0" dirty="0" err="1">
                <a:ln>
                  <a:noFill/>
                </a:ln>
                <a:solidFill>
                  <a:srgbClr val="565656"/>
                </a:solidFill>
                <a:effectLst/>
                <a:uLnTx/>
                <a:uFillTx/>
                <a:latin typeface="Calibri" panose="020F0502020204030204"/>
                <a:ea typeface="+mn-ea"/>
                <a:cs typeface="+mn-cs"/>
              </a:rPr>
              <a:t>write_enable</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des utilisateurs anonymes sont autorisés à créer de nouveaux répertoires au sein du répertoire parent qui a des permissions en écriture.</a:t>
            </a: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kumimoji="0" lang="fr-FR" sz="1400" b="1" i="0" u="none" strike="noStrike" kern="1200" cap="none" spc="0" normalizeH="0" baseline="0" noProof="0" dirty="0" err="1">
                <a:ln>
                  <a:noFill/>
                </a:ln>
                <a:solidFill>
                  <a:srgbClr val="565656"/>
                </a:solidFill>
                <a:effectLst/>
                <a:uLnTx/>
                <a:uFillTx/>
                <a:latin typeface="Calibri" panose="020F0502020204030204"/>
                <a:ea typeface="+mn-ea"/>
                <a:cs typeface="+mn-cs"/>
              </a:rPr>
              <a:t>anon_root</a:t>
            </a: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 </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Spécifie le répertoire que </a:t>
            </a:r>
            <a:r>
              <a:rPr kumimoji="0" lang="fr-FR" sz="1400" i="0" u="none" strike="noStrike" kern="1200" cap="none" spc="0" normalizeH="0" baseline="0" noProof="0" dirty="0" err="1">
                <a:ln>
                  <a:noFill/>
                </a:ln>
                <a:solidFill>
                  <a:srgbClr val="565656"/>
                </a:solidFill>
                <a:effectLst/>
                <a:uLnTx/>
                <a:uFillTx/>
                <a:latin typeface="Calibri" panose="020F0502020204030204"/>
                <a:ea typeface="+mn-ea"/>
                <a:cs typeface="+mn-cs"/>
              </a:rPr>
              <a:t>vsftpd</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utilise après la connexion d'un utilisateur anonyme.</a:t>
            </a: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kumimoji="0" lang="fr-FR" sz="1400" b="1" i="0" u="none" strike="noStrike" kern="1200" cap="none" spc="0" normalizeH="0" baseline="0" noProof="0" dirty="0" err="1">
                <a:ln>
                  <a:noFill/>
                </a:ln>
                <a:solidFill>
                  <a:srgbClr val="565656"/>
                </a:solidFill>
                <a:effectLst/>
                <a:uLnTx/>
                <a:uFillTx/>
                <a:latin typeface="Calibri" panose="020F0502020204030204"/>
                <a:ea typeface="+mn-ea"/>
                <a:cs typeface="+mn-cs"/>
              </a:rPr>
              <a:t>anon_upload_enable</a:t>
            </a: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 </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Lorsque cette option est activée de concert avec la directive </a:t>
            </a:r>
            <a:r>
              <a:rPr kumimoji="0" lang="fr-FR" sz="1400" i="0" u="none" strike="noStrike" kern="1200" cap="none" spc="0" normalizeH="0" baseline="0" noProof="0" dirty="0" err="1">
                <a:ln>
                  <a:noFill/>
                </a:ln>
                <a:solidFill>
                  <a:srgbClr val="565656"/>
                </a:solidFill>
                <a:effectLst/>
                <a:uLnTx/>
                <a:uFillTx/>
                <a:latin typeface="Calibri" panose="020F0502020204030204"/>
                <a:ea typeface="+mn-ea"/>
                <a:cs typeface="+mn-cs"/>
              </a:rPr>
              <a:t>write_enable</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des utilisateurs anonymes sont autorisés à télécharger vers le serveur des fichiers dans un répertoire parent doté de permissions en écriture.</a:t>
            </a: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kumimoji="0" lang="fr-FR" sz="1400" b="1" i="0" u="none" strike="noStrike" kern="1200" cap="none" spc="0" normalizeH="0" baseline="0" noProof="0" dirty="0" err="1">
                <a:ln>
                  <a:noFill/>
                </a:ln>
                <a:solidFill>
                  <a:srgbClr val="565656"/>
                </a:solidFill>
                <a:effectLst/>
                <a:uLnTx/>
                <a:uFillTx/>
                <a:latin typeface="Calibri" panose="020F0502020204030204"/>
                <a:ea typeface="+mn-ea"/>
                <a:cs typeface="+mn-cs"/>
              </a:rPr>
              <a:t>anon_world_readable_only</a:t>
            </a: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 </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Lorsque cette option est activée, des utilisateurs anonymes sont autorisés à télécharger des fichiers lisibles par tout un chacun.</a:t>
            </a: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kumimoji="0" lang="fr-FR" sz="1400" b="1" i="0" u="none" strike="noStrike" kern="1200" cap="none" spc="0" normalizeH="0" baseline="0" noProof="0" dirty="0" err="1">
                <a:ln>
                  <a:noFill/>
                </a:ln>
                <a:solidFill>
                  <a:srgbClr val="565656"/>
                </a:solidFill>
                <a:effectLst/>
                <a:uLnTx/>
                <a:uFillTx/>
                <a:latin typeface="Calibri" panose="020F0502020204030204"/>
                <a:ea typeface="+mn-ea"/>
                <a:cs typeface="+mn-cs"/>
              </a:rPr>
              <a:t>ftp_username</a:t>
            </a: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 </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Spécifie le compte de l'utilisateur local (énoncé dans /</a:t>
            </a:r>
            <a:r>
              <a:rPr kumimoji="0" lang="fr-FR" sz="1400" i="0" u="none" strike="noStrike" kern="1200" cap="none" spc="0" normalizeH="0" baseline="0" noProof="0" dirty="0" err="1">
                <a:ln>
                  <a:noFill/>
                </a:ln>
                <a:solidFill>
                  <a:srgbClr val="565656"/>
                </a:solidFill>
                <a:effectLst/>
                <a:uLnTx/>
                <a:uFillTx/>
                <a:latin typeface="Calibri" panose="020F0502020204030204"/>
                <a:ea typeface="+mn-ea"/>
                <a:cs typeface="+mn-cs"/>
              </a:rPr>
              <a:t>etc</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a:t>
            </a:r>
            <a:r>
              <a:rPr kumimoji="0" lang="fr-FR" sz="1400" i="0" u="none" strike="noStrike" kern="1200" cap="none" spc="0" normalizeH="0" baseline="0" noProof="0" dirty="0" err="1">
                <a:ln>
                  <a:noFill/>
                </a:ln>
                <a:solidFill>
                  <a:srgbClr val="565656"/>
                </a:solidFill>
                <a:effectLst/>
                <a:uLnTx/>
                <a:uFillTx/>
                <a:latin typeface="Calibri" panose="020F0502020204030204"/>
                <a:ea typeface="+mn-ea"/>
                <a:cs typeface="+mn-cs"/>
              </a:rPr>
              <a:t>passwd</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employé pour l'utilisateur FTP anonyme. Le répertoire personnel spécifié dans /</a:t>
            </a:r>
            <a:r>
              <a:rPr kumimoji="0" lang="fr-FR" sz="1400" i="0" u="none" strike="noStrike" kern="1200" cap="none" spc="0" normalizeH="0" baseline="0" noProof="0" dirty="0" err="1">
                <a:ln>
                  <a:noFill/>
                </a:ln>
                <a:solidFill>
                  <a:srgbClr val="565656"/>
                </a:solidFill>
                <a:effectLst/>
                <a:uLnTx/>
                <a:uFillTx/>
                <a:latin typeface="Calibri" panose="020F0502020204030204"/>
                <a:ea typeface="+mn-ea"/>
                <a:cs typeface="+mn-cs"/>
              </a:rPr>
              <a:t>etc</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a:t>
            </a:r>
            <a:r>
              <a:rPr kumimoji="0" lang="fr-FR" sz="1400" i="0" u="none" strike="noStrike" kern="1200" cap="none" spc="0" normalizeH="0" baseline="0" noProof="0" dirty="0" err="1">
                <a:ln>
                  <a:noFill/>
                </a:ln>
                <a:solidFill>
                  <a:srgbClr val="565656"/>
                </a:solidFill>
                <a:effectLst/>
                <a:uLnTx/>
                <a:uFillTx/>
                <a:latin typeface="Calibri" panose="020F0502020204030204"/>
                <a:ea typeface="+mn-ea"/>
                <a:cs typeface="+mn-cs"/>
              </a:rPr>
              <a:t>passwd</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pour l'utilisateur est le répertoire root de l'utilisateur FTP anonyme.</a:t>
            </a: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kumimoji="0" lang="fr-FR" sz="1400" b="1" i="0" u="none" strike="noStrike" kern="1200" cap="none" spc="0" normalizeH="0" baseline="0" noProof="0" dirty="0" err="1">
                <a:ln>
                  <a:noFill/>
                </a:ln>
                <a:solidFill>
                  <a:srgbClr val="565656"/>
                </a:solidFill>
                <a:effectLst/>
                <a:uLnTx/>
                <a:uFillTx/>
                <a:latin typeface="Calibri" panose="020F0502020204030204"/>
                <a:ea typeface="+mn-ea"/>
                <a:cs typeface="+mn-cs"/>
              </a:rPr>
              <a:t>no_anon_password</a:t>
            </a: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 </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Lorsque cette option est activée, l'utilisateur anonyme ne doit pas saisir de mot de passe.</a:t>
            </a: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90510" y="777945"/>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600" b="1" i="0" u="none" strike="noStrike" kern="1200" cap="none" spc="0" normalizeH="0" baseline="0" noProof="0" dirty="0">
                <a:ln>
                  <a:noFill/>
                </a:ln>
                <a:solidFill>
                  <a:srgbClr val="FF7800"/>
                </a:solidFill>
                <a:effectLst/>
                <a:uLnTx/>
                <a:uFillTx/>
                <a:latin typeface="Calibri" panose="020F0502020204030204"/>
                <a:ea typeface="+mn-ea"/>
                <a:cs typeface="+mn-cs"/>
              </a:rPr>
              <a:t>Options pour les utilisateurs anonymes  </a:t>
            </a:r>
          </a:p>
        </p:txBody>
      </p:sp>
      <p:sp>
        <p:nvSpPr>
          <p:cNvPr id="9" name="Titre 1">
            <a:extLst>
              <a:ext uri="{FF2B5EF4-FFF2-40B4-BE49-F238E27FC236}">
                <a16:creationId xmlns:a16="http://schemas.microsoft.com/office/drawing/2014/main" id="{27E9C485-F68E-4FD7-BCBE-1113C366A5F5}"/>
              </a:ext>
            </a:extLst>
          </p:cNvPr>
          <p:cNvSpPr txBox="1">
            <a:spLocks/>
          </p:cNvSpPr>
          <p:nvPr/>
        </p:nvSpPr>
        <p:spPr>
          <a:xfrm>
            <a:off x="179999" y="452230"/>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04 - Options de configurations</a:t>
            </a:r>
          </a:p>
        </p:txBody>
      </p:sp>
      <p:pic>
        <p:nvPicPr>
          <p:cNvPr id="10" name="Image 9">
            <a:extLst>
              <a:ext uri="{FF2B5EF4-FFF2-40B4-BE49-F238E27FC236}">
                <a16:creationId xmlns:a16="http://schemas.microsoft.com/office/drawing/2014/main" id="{9EE9E5EB-FFD9-43DE-A7D2-D2C4F928B5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18783" y="322256"/>
            <a:ext cx="1629506" cy="1451279"/>
          </a:xfrm>
          <a:prstGeom prst="rect">
            <a:avLst/>
          </a:prstGeom>
        </p:spPr>
      </p:pic>
    </p:spTree>
    <p:extLst>
      <p:ext uri="{BB962C8B-B14F-4D97-AF65-F5344CB8AC3E}">
        <p14:creationId xmlns:p14="http://schemas.microsoft.com/office/powerpoint/2010/main" val="2544828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962546" y="2198255"/>
            <a:ext cx="9446836" cy="3968731"/>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ts val="1700"/>
              </a:lnSpc>
              <a:spcBef>
                <a:spcPts val="600"/>
              </a:spcBef>
              <a:spcAft>
                <a:spcPts val="0"/>
              </a:spcAft>
              <a:buClrTx/>
              <a:buSzTx/>
              <a:buNone/>
              <a:tabLst/>
              <a:defRPr/>
            </a:pPr>
            <a:r>
              <a:rPr kumimoji="0" lang="fr-FR" sz="1400" b="1" i="0" u="sng" strike="noStrike" kern="1200" cap="none" spc="0" normalizeH="0" baseline="0" noProof="0" dirty="0">
                <a:ln>
                  <a:noFill/>
                </a:ln>
                <a:solidFill>
                  <a:srgbClr val="565656"/>
                </a:solidFill>
                <a:effectLst/>
                <a:uLnTx/>
                <a:uFillTx/>
                <a:latin typeface="Calibri" panose="020F0502020204030204"/>
                <a:ea typeface="+mn-ea"/>
                <a:cs typeface="+mn-cs"/>
              </a:rPr>
              <a:t>Les directives caractérisant la manière selon laquelle les utilisateurs locaux ont accès au serveur. Pour utiliser ces options, la directive </a:t>
            </a:r>
            <a:r>
              <a:rPr kumimoji="0" lang="fr-FR" sz="1400" b="1" i="0" u="sng" strike="noStrike" kern="1200" cap="none" spc="0" normalizeH="0" baseline="0" noProof="0" dirty="0" err="1">
                <a:ln>
                  <a:noFill/>
                </a:ln>
                <a:solidFill>
                  <a:srgbClr val="565656"/>
                </a:solidFill>
                <a:effectLst/>
                <a:uLnTx/>
                <a:uFillTx/>
                <a:latin typeface="Calibri" panose="020F0502020204030204"/>
                <a:ea typeface="+mn-ea"/>
                <a:cs typeface="+mn-cs"/>
              </a:rPr>
              <a:t>local_enable</a:t>
            </a:r>
            <a:r>
              <a:rPr kumimoji="0" lang="fr-FR" sz="1400" b="1" i="0" u="sng" strike="noStrike" kern="1200" cap="none" spc="0" normalizeH="0" baseline="0" noProof="0" dirty="0">
                <a:ln>
                  <a:noFill/>
                </a:ln>
                <a:solidFill>
                  <a:srgbClr val="565656"/>
                </a:solidFill>
                <a:effectLst/>
                <a:uLnTx/>
                <a:uFillTx/>
                <a:latin typeface="Calibri" panose="020F0502020204030204"/>
                <a:ea typeface="+mn-ea"/>
                <a:cs typeface="+mn-cs"/>
              </a:rPr>
              <a:t> doit avoir la valeur YES.</a:t>
            </a: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kumimoji="0" lang="fr-FR" sz="1400" b="1" i="0" u="none" strike="noStrike" kern="1200" cap="none" spc="0" normalizeH="0" baseline="0" noProof="0" dirty="0" err="1">
                <a:ln>
                  <a:noFill/>
                </a:ln>
                <a:solidFill>
                  <a:srgbClr val="565656"/>
                </a:solidFill>
                <a:effectLst/>
                <a:uLnTx/>
                <a:uFillTx/>
                <a:latin typeface="Calibri" panose="020F0502020204030204"/>
                <a:ea typeface="+mn-ea"/>
                <a:cs typeface="+mn-cs"/>
              </a:rPr>
              <a:t>chroot_list_enable</a:t>
            </a: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 </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Lorsque cette option est activée, les utilisateurs locaux énumérés dans le fichier qui est spécifié dans la directive </a:t>
            </a:r>
            <a:r>
              <a:rPr kumimoji="0" lang="fr-FR" sz="1400" i="0" u="none" strike="noStrike" kern="1200" cap="none" spc="0" normalizeH="0" baseline="0" noProof="0" dirty="0" err="1">
                <a:ln>
                  <a:noFill/>
                </a:ln>
                <a:solidFill>
                  <a:srgbClr val="565656"/>
                </a:solidFill>
                <a:effectLst/>
                <a:uLnTx/>
                <a:uFillTx/>
                <a:latin typeface="Calibri" panose="020F0502020204030204"/>
                <a:ea typeface="+mn-ea"/>
                <a:cs typeface="+mn-cs"/>
              </a:rPr>
              <a:t>chroot_list_file</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sont placés dans une prison </a:t>
            </a:r>
            <a:r>
              <a:rPr kumimoji="0" lang="fr-FR" sz="1400" i="0" u="none" strike="noStrike" kern="1200" cap="none" spc="0" normalizeH="0" baseline="0" noProof="0" dirty="0" err="1">
                <a:ln>
                  <a:noFill/>
                </a:ln>
                <a:solidFill>
                  <a:srgbClr val="565656"/>
                </a:solidFill>
                <a:effectLst/>
                <a:uLnTx/>
                <a:uFillTx/>
                <a:latin typeface="Calibri" panose="020F0502020204030204"/>
                <a:ea typeface="+mn-ea"/>
                <a:cs typeface="+mn-cs"/>
              </a:rPr>
              <a:t>chroot</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dès qu'ils se connectent. Si cette option est activée de concert avec la directive </a:t>
            </a:r>
            <a:r>
              <a:rPr kumimoji="0" lang="fr-FR" sz="1400" i="0" u="none" strike="noStrike" kern="1200" cap="none" spc="0" normalizeH="0" baseline="0" noProof="0" dirty="0" err="1">
                <a:ln>
                  <a:noFill/>
                </a:ln>
                <a:solidFill>
                  <a:srgbClr val="565656"/>
                </a:solidFill>
                <a:effectLst/>
                <a:uLnTx/>
                <a:uFillTx/>
                <a:latin typeface="Calibri" panose="020F0502020204030204"/>
                <a:ea typeface="+mn-ea"/>
                <a:cs typeface="+mn-cs"/>
              </a:rPr>
              <a:t>chroot_local_user</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les utilisateurs locaux énumérés dans le fichier qui est spécifié dans la directive </a:t>
            </a:r>
            <a:r>
              <a:rPr kumimoji="0" lang="fr-FR" sz="1400" i="0" u="none" strike="noStrike" kern="1200" cap="none" spc="0" normalizeH="0" baseline="0" noProof="0" dirty="0" err="1">
                <a:ln>
                  <a:noFill/>
                </a:ln>
                <a:solidFill>
                  <a:srgbClr val="565656"/>
                </a:solidFill>
                <a:effectLst/>
                <a:uLnTx/>
                <a:uFillTx/>
                <a:latin typeface="Calibri" panose="020F0502020204030204"/>
                <a:ea typeface="+mn-ea"/>
                <a:cs typeface="+mn-cs"/>
              </a:rPr>
              <a:t>chroot_list_file</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ne sont pas placés dans une prison </a:t>
            </a:r>
            <a:r>
              <a:rPr kumimoji="0" lang="fr-FR" sz="1400" i="0" u="none" strike="noStrike" kern="1200" cap="none" spc="0" normalizeH="0" baseline="0" noProof="0" dirty="0" err="1">
                <a:ln>
                  <a:noFill/>
                </a:ln>
                <a:solidFill>
                  <a:srgbClr val="565656"/>
                </a:solidFill>
                <a:effectLst/>
                <a:uLnTx/>
                <a:uFillTx/>
                <a:latin typeface="Calibri" panose="020F0502020204030204"/>
                <a:ea typeface="+mn-ea"/>
                <a:cs typeface="+mn-cs"/>
              </a:rPr>
              <a:t>chroot</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lors de la connexion.</a:t>
            </a: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kumimoji="0" lang="fr-FR" sz="1400" b="1" i="0" u="none" strike="noStrike" kern="1200" cap="none" spc="0" normalizeH="0" baseline="0" noProof="0" dirty="0" err="1">
                <a:ln>
                  <a:noFill/>
                </a:ln>
                <a:solidFill>
                  <a:srgbClr val="565656"/>
                </a:solidFill>
                <a:effectLst/>
                <a:uLnTx/>
                <a:uFillTx/>
                <a:latin typeface="Calibri" panose="020F0502020204030204"/>
                <a:ea typeface="+mn-ea"/>
                <a:cs typeface="+mn-cs"/>
              </a:rPr>
              <a:t>chroot_list_file</a:t>
            </a: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 </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Spécifie le fichier contenant une liste des utilisateurs locaux référencés lorsque la valeur de la directive </a:t>
            </a:r>
            <a:r>
              <a:rPr kumimoji="0" lang="fr-FR" sz="1400" i="0" u="none" strike="noStrike" kern="1200" cap="none" spc="0" normalizeH="0" baseline="0" noProof="0" dirty="0" err="1">
                <a:ln>
                  <a:noFill/>
                </a:ln>
                <a:solidFill>
                  <a:srgbClr val="565656"/>
                </a:solidFill>
                <a:effectLst/>
                <a:uLnTx/>
                <a:uFillTx/>
                <a:latin typeface="Calibri" panose="020F0502020204030204"/>
                <a:ea typeface="+mn-ea"/>
                <a:cs typeface="+mn-cs"/>
              </a:rPr>
              <a:t>chroot_list_enable</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est YES. La valeur par défaut est /</a:t>
            </a:r>
            <a:r>
              <a:rPr kumimoji="0" lang="fr-FR" sz="1400" i="0" u="none" strike="noStrike" kern="1200" cap="none" spc="0" normalizeH="0" baseline="0" noProof="0" dirty="0" err="1">
                <a:ln>
                  <a:noFill/>
                </a:ln>
                <a:solidFill>
                  <a:srgbClr val="565656"/>
                </a:solidFill>
                <a:effectLst/>
                <a:uLnTx/>
                <a:uFillTx/>
                <a:latin typeface="Calibri" panose="020F0502020204030204"/>
                <a:ea typeface="+mn-ea"/>
                <a:cs typeface="+mn-cs"/>
              </a:rPr>
              <a:t>etc</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a:t>
            </a:r>
            <a:r>
              <a:rPr kumimoji="0" lang="fr-FR" sz="1400" i="0" u="none" strike="noStrike" kern="1200" cap="none" spc="0" normalizeH="0" baseline="0" noProof="0" dirty="0" err="1">
                <a:ln>
                  <a:noFill/>
                </a:ln>
                <a:solidFill>
                  <a:srgbClr val="565656"/>
                </a:solidFill>
                <a:effectLst/>
                <a:uLnTx/>
                <a:uFillTx/>
                <a:latin typeface="Calibri" panose="020F0502020204030204"/>
                <a:ea typeface="+mn-ea"/>
                <a:cs typeface="+mn-cs"/>
              </a:rPr>
              <a:t>vsftpd.chroot_list</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a:t>
            </a: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kumimoji="0" lang="fr-FR" sz="1400" b="1" i="0" u="none" strike="noStrike" kern="1200" cap="none" spc="0" normalizeH="0" baseline="0" noProof="0" dirty="0" err="1">
                <a:ln>
                  <a:noFill/>
                </a:ln>
                <a:solidFill>
                  <a:srgbClr val="565656"/>
                </a:solidFill>
                <a:effectLst/>
                <a:uLnTx/>
                <a:uFillTx/>
                <a:latin typeface="Calibri" panose="020F0502020204030204"/>
                <a:ea typeface="+mn-ea"/>
                <a:cs typeface="+mn-cs"/>
              </a:rPr>
              <a:t>chroot_local_user</a:t>
            </a: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 </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Lorsque cette option est activée, les utilisateurs locaux opèrent dans l'environnement chrooté de leur répertoire personnel après leur connexion.</a:t>
            </a: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kumimoji="0" lang="fr-FR" sz="1400" b="1" i="0" u="none" strike="noStrike" kern="1200" cap="none" spc="0" normalizeH="0" baseline="0" noProof="0" dirty="0" err="1">
                <a:ln>
                  <a:noFill/>
                </a:ln>
                <a:solidFill>
                  <a:srgbClr val="565656"/>
                </a:solidFill>
                <a:effectLst/>
                <a:uLnTx/>
                <a:uFillTx/>
                <a:latin typeface="Calibri" panose="020F0502020204030204"/>
                <a:ea typeface="+mn-ea"/>
                <a:cs typeface="+mn-cs"/>
              </a:rPr>
              <a:t>local_root</a:t>
            </a: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 </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Spécifie le répertoire que </a:t>
            </a:r>
            <a:r>
              <a:rPr kumimoji="0" lang="fr-FR" sz="1400" i="0" u="none" strike="noStrike" kern="1200" cap="none" spc="0" normalizeH="0" baseline="0" noProof="0" dirty="0" err="1">
                <a:ln>
                  <a:noFill/>
                </a:ln>
                <a:solidFill>
                  <a:srgbClr val="565656"/>
                </a:solidFill>
                <a:effectLst/>
                <a:uLnTx/>
                <a:uFillTx/>
                <a:latin typeface="Calibri" panose="020F0502020204030204"/>
                <a:ea typeface="+mn-ea"/>
                <a:cs typeface="+mn-cs"/>
              </a:rPr>
              <a:t>vsftpd</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utilise après la connexion d'un utilisateur local.</a:t>
            </a: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kumimoji="0" lang="fr-FR" sz="1400" b="1" i="0" u="none" strike="noStrike" kern="1200" cap="none" spc="0" normalizeH="0" baseline="0" noProof="0" dirty="0" err="1">
                <a:ln>
                  <a:noFill/>
                </a:ln>
                <a:solidFill>
                  <a:srgbClr val="565656"/>
                </a:solidFill>
                <a:effectLst/>
                <a:uLnTx/>
                <a:uFillTx/>
                <a:latin typeface="Calibri" panose="020F0502020204030204"/>
                <a:ea typeface="+mn-ea"/>
                <a:cs typeface="+mn-cs"/>
              </a:rPr>
              <a:t>local_umask</a:t>
            </a: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 </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Spécifie la valeur donnée à umask pour la création de fichiers. Notez que la valeur par défaut se présente sous la forme octale (un système numérique en base huit), qui inclut un préfixe "0". Sinon la valeur est traitée comme un entier à base 10.</a:t>
            </a: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90510" y="777945"/>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600" b="1" i="0" u="none" strike="noStrike" kern="1200" cap="none" spc="0" normalizeH="0" baseline="0" noProof="0" dirty="0">
                <a:ln>
                  <a:noFill/>
                </a:ln>
                <a:solidFill>
                  <a:srgbClr val="FF7800"/>
                </a:solidFill>
                <a:effectLst/>
                <a:uLnTx/>
                <a:uFillTx/>
                <a:latin typeface="Calibri" panose="020F0502020204030204"/>
                <a:ea typeface="+mn-ea"/>
                <a:cs typeface="+mn-cs"/>
              </a:rPr>
              <a:t>Options pour les utilisateurs locaux</a:t>
            </a:r>
          </a:p>
        </p:txBody>
      </p:sp>
      <p:sp>
        <p:nvSpPr>
          <p:cNvPr id="9" name="Titre 1">
            <a:extLst>
              <a:ext uri="{FF2B5EF4-FFF2-40B4-BE49-F238E27FC236}">
                <a16:creationId xmlns:a16="http://schemas.microsoft.com/office/drawing/2014/main" id="{27E9C485-F68E-4FD7-BCBE-1113C366A5F5}"/>
              </a:ext>
            </a:extLst>
          </p:cNvPr>
          <p:cNvSpPr txBox="1">
            <a:spLocks/>
          </p:cNvSpPr>
          <p:nvPr/>
        </p:nvSpPr>
        <p:spPr>
          <a:xfrm>
            <a:off x="179999" y="452230"/>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04 - Options de configurations</a:t>
            </a:r>
          </a:p>
        </p:txBody>
      </p:sp>
      <p:pic>
        <p:nvPicPr>
          <p:cNvPr id="10" name="Image 9">
            <a:extLst>
              <a:ext uri="{FF2B5EF4-FFF2-40B4-BE49-F238E27FC236}">
                <a16:creationId xmlns:a16="http://schemas.microsoft.com/office/drawing/2014/main" id="{9EE9E5EB-FFD9-43DE-A7D2-D2C4F928B5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18783" y="322256"/>
            <a:ext cx="1629506" cy="1451279"/>
          </a:xfrm>
          <a:prstGeom prst="rect">
            <a:avLst/>
          </a:prstGeom>
        </p:spPr>
      </p:pic>
    </p:spTree>
    <p:extLst>
      <p:ext uri="{BB962C8B-B14F-4D97-AF65-F5344CB8AC3E}">
        <p14:creationId xmlns:p14="http://schemas.microsoft.com/office/powerpoint/2010/main" val="24713851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962546" y="2198255"/>
            <a:ext cx="9446836" cy="3968731"/>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ts val="1700"/>
              </a:lnSpc>
              <a:spcBef>
                <a:spcPts val="600"/>
              </a:spcBef>
              <a:spcAft>
                <a:spcPts val="0"/>
              </a:spcAft>
              <a:buClrTx/>
              <a:buSzTx/>
              <a:buNone/>
              <a:tabLst/>
              <a:defRPr/>
            </a:pPr>
            <a:r>
              <a:rPr kumimoji="0" lang="fr-FR" sz="1400" b="1" i="0" u="sng" strike="noStrike" kern="1200" cap="none" spc="0" normalizeH="0" baseline="0" noProof="0" dirty="0">
                <a:ln>
                  <a:noFill/>
                </a:ln>
                <a:solidFill>
                  <a:srgbClr val="565656"/>
                </a:solidFill>
                <a:effectLst/>
                <a:uLnTx/>
                <a:uFillTx/>
                <a:latin typeface="Calibri" panose="020F0502020204030204"/>
                <a:ea typeface="+mn-ea"/>
                <a:cs typeface="+mn-cs"/>
              </a:rPr>
              <a:t>Les directives ayant un impact sur les répertoires.</a:t>
            </a: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kumimoji="0" lang="fr-FR" sz="1400" b="1" i="0" u="none" strike="noStrike" kern="1200" cap="none" spc="0" normalizeH="0" baseline="0" noProof="0" dirty="0" err="1">
                <a:ln>
                  <a:noFill/>
                </a:ln>
                <a:solidFill>
                  <a:srgbClr val="565656"/>
                </a:solidFill>
                <a:effectLst/>
                <a:uLnTx/>
                <a:uFillTx/>
                <a:latin typeface="Calibri" panose="020F0502020204030204"/>
                <a:ea typeface="+mn-ea"/>
                <a:cs typeface="+mn-cs"/>
              </a:rPr>
              <a:t>dirlist_enable</a:t>
            </a: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 </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Lorsque cette option est activée, les utilisateurs sont autorisés à visionner les listes de répertoires.</a:t>
            </a: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kumimoji="0" lang="fr-FR" sz="1400" b="1" i="0" u="none" strike="noStrike" kern="1200" cap="none" spc="0" normalizeH="0" baseline="0" noProof="0" dirty="0" err="1">
                <a:ln>
                  <a:noFill/>
                </a:ln>
                <a:solidFill>
                  <a:srgbClr val="565656"/>
                </a:solidFill>
                <a:effectLst/>
                <a:uLnTx/>
                <a:uFillTx/>
                <a:latin typeface="Calibri" panose="020F0502020204030204"/>
                <a:ea typeface="+mn-ea"/>
                <a:cs typeface="+mn-cs"/>
              </a:rPr>
              <a:t>dirmessage_enable</a:t>
            </a: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 </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Lorsque cette option est activée, un message apparaît chaque fois qu'un utilisateur ouvre un répertoire avec un fichier message. Ce message se trouve dans le répertoire qui est ouvert. Le nom de ce fichier est spécifié dans la directive </a:t>
            </a:r>
            <a:r>
              <a:rPr kumimoji="0" lang="fr-FR" sz="1400" i="0" u="none" strike="noStrike" kern="1200" cap="none" spc="0" normalizeH="0" baseline="0" noProof="0" dirty="0" err="1">
                <a:ln>
                  <a:noFill/>
                </a:ln>
                <a:solidFill>
                  <a:srgbClr val="565656"/>
                </a:solidFill>
                <a:effectLst/>
                <a:uLnTx/>
                <a:uFillTx/>
                <a:latin typeface="Calibri" panose="020F0502020204030204"/>
                <a:ea typeface="+mn-ea"/>
                <a:cs typeface="+mn-cs"/>
              </a:rPr>
              <a:t>message_file</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et part défaut prend la valeur .message.</a:t>
            </a: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kumimoji="0" lang="fr-FR" sz="1400" b="1" i="0" u="none" strike="noStrike" kern="1200" cap="none" spc="0" normalizeH="0" baseline="0" noProof="0" dirty="0" err="1">
                <a:ln>
                  <a:noFill/>
                </a:ln>
                <a:solidFill>
                  <a:srgbClr val="565656"/>
                </a:solidFill>
                <a:effectLst/>
                <a:uLnTx/>
                <a:uFillTx/>
                <a:latin typeface="Calibri" panose="020F0502020204030204"/>
                <a:ea typeface="+mn-ea"/>
                <a:cs typeface="+mn-cs"/>
              </a:rPr>
              <a:t>force_dot_files</a:t>
            </a: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 </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Lorsque cette option est activée, les fichiers commençant par un point (.) sont inclus dans les listes de répertoires, à l'exception des fichiers . et ...</a:t>
            </a: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kumimoji="0" lang="fr-FR" sz="1400" b="1" i="0" u="none" strike="noStrike" kern="1200" cap="none" spc="0" normalizeH="0" baseline="0" noProof="0" dirty="0" err="1">
                <a:ln>
                  <a:noFill/>
                </a:ln>
                <a:solidFill>
                  <a:srgbClr val="565656"/>
                </a:solidFill>
                <a:effectLst/>
                <a:uLnTx/>
                <a:uFillTx/>
                <a:latin typeface="Calibri" panose="020F0502020204030204"/>
                <a:ea typeface="+mn-ea"/>
                <a:cs typeface="+mn-cs"/>
              </a:rPr>
              <a:t>hide_ids</a:t>
            </a: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 </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Lorsque cette option est activée, toutes les listes de répertoires font apparaître ftp comme l'utilisateur et le groupe de chaque fichier.</a:t>
            </a: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kumimoji="0" lang="fr-FR" sz="1400" b="1" i="0" u="none" strike="noStrike" kern="1200" cap="none" spc="0" normalizeH="0" baseline="0" noProof="0" dirty="0" err="1">
                <a:ln>
                  <a:noFill/>
                </a:ln>
                <a:solidFill>
                  <a:srgbClr val="565656"/>
                </a:solidFill>
                <a:effectLst/>
                <a:uLnTx/>
                <a:uFillTx/>
                <a:latin typeface="Calibri" panose="020F0502020204030204"/>
                <a:ea typeface="+mn-ea"/>
                <a:cs typeface="+mn-cs"/>
              </a:rPr>
              <a:t>message_file</a:t>
            </a: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 </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Spécifie le nom du fichier message lorsque la directive </a:t>
            </a:r>
            <a:r>
              <a:rPr kumimoji="0" lang="fr-FR" sz="1400" i="0" u="none" strike="noStrike" kern="1200" cap="none" spc="0" normalizeH="0" baseline="0" noProof="0" dirty="0" err="1">
                <a:ln>
                  <a:noFill/>
                </a:ln>
                <a:solidFill>
                  <a:srgbClr val="565656"/>
                </a:solidFill>
                <a:effectLst/>
                <a:uLnTx/>
                <a:uFillTx/>
                <a:latin typeface="Calibri" panose="020F0502020204030204"/>
                <a:ea typeface="+mn-ea"/>
                <a:cs typeface="+mn-cs"/>
              </a:rPr>
              <a:t>dirmessage_enable</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est utilisée. La valeur par défaut est .message.</a:t>
            </a: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kumimoji="0" lang="fr-FR" sz="1400" b="1" i="0" u="none" strike="noStrike" kern="1200" cap="none" spc="0" normalizeH="0" baseline="0" noProof="0" dirty="0" err="1">
                <a:ln>
                  <a:noFill/>
                </a:ln>
                <a:solidFill>
                  <a:srgbClr val="565656"/>
                </a:solidFill>
                <a:effectLst/>
                <a:uLnTx/>
                <a:uFillTx/>
                <a:latin typeface="Calibri" panose="020F0502020204030204"/>
                <a:ea typeface="+mn-ea"/>
                <a:cs typeface="+mn-cs"/>
              </a:rPr>
              <a:t>text_userdb_names</a:t>
            </a: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 </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Lorsque cette option est activée, des noms d'utilisateurs et noms de groupes test sont utilisés au lieu des entrées UID et GID. L'activation de cette option peut entraîner un ralentissement des performances du serveur.</a:t>
            </a: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kumimoji="0" lang="fr-FR" sz="1400" b="1" i="0" u="none" strike="noStrike" kern="1200" cap="none" spc="0" normalizeH="0" baseline="0" noProof="0" dirty="0" err="1">
                <a:ln>
                  <a:noFill/>
                </a:ln>
                <a:solidFill>
                  <a:srgbClr val="565656"/>
                </a:solidFill>
                <a:effectLst/>
                <a:uLnTx/>
                <a:uFillTx/>
                <a:latin typeface="Calibri" panose="020F0502020204030204"/>
                <a:ea typeface="+mn-ea"/>
                <a:cs typeface="+mn-cs"/>
              </a:rPr>
              <a:t>use_localtime</a:t>
            </a: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 </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Lorsque cette option est activée, les listes de répertoires révèlent l'heure locale de l'ordinateur au lieu de l'heure GMT.</a:t>
            </a: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90510" y="777945"/>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600" b="1" i="0" u="none" strike="noStrike" kern="1200" cap="none" spc="0" normalizeH="0" baseline="0" noProof="0" dirty="0">
                <a:ln>
                  <a:noFill/>
                </a:ln>
                <a:solidFill>
                  <a:srgbClr val="FF7800"/>
                </a:solidFill>
                <a:effectLst/>
                <a:uLnTx/>
                <a:uFillTx/>
                <a:latin typeface="Calibri" panose="020F0502020204030204"/>
                <a:ea typeface="+mn-ea"/>
                <a:cs typeface="+mn-cs"/>
              </a:rPr>
              <a:t>Options pour les répertoires</a:t>
            </a:r>
          </a:p>
        </p:txBody>
      </p:sp>
      <p:sp>
        <p:nvSpPr>
          <p:cNvPr id="9" name="Titre 1">
            <a:extLst>
              <a:ext uri="{FF2B5EF4-FFF2-40B4-BE49-F238E27FC236}">
                <a16:creationId xmlns:a16="http://schemas.microsoft.com/office/drawing/2014/main" id="{27E9C485-F68E-4FD7-BCBE-1113C366A5F5}"/>
              </a:ext>
            </a:extLst>
          </p:cNvPr>
          <p:cNvSpPr txBox="1">
            <a:spLocks/>
          </p:cNvSpPr>
          <p:nvPr/>
        </p:nvSpPr>
        <p:spPr>
          <a:xfrm>
            <a:off x="179999" y="452230"/>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04 - Options de configurations</a:t>
            </a:r>
          </a:p>
        </p:txBody>
      </p:sp>
      <p:pic>
        <p:nvPicPr>
          <p:cNvPr id="10" name="Image 9">
            <a:extLst>
              <a:ext uri="{FF2B5EF4-FFF2-40B4-BE49-F238E27FC236}">
                <a16:creationId xmlns:a16="http://schemas.microsoft.com/office/drawing/2014/main" id="{9EE9E5EB-FFD9-43DE-A7D2-D2C4F928B5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18783" y="322256"/>
            <a:ext cx="1629506" cy="1451279"/>
          </a:xfrm>
          <a:prstGeom prst="rect">
            <a:avLst/>
          </a:prstGeom>
        </p:spPr>
      </p:pic>
    </p:spTree>
    <p:extLst>
      <p:ext uri="{BB962C8B-B14F-4D97-AF65-F5344CB8AC3E}">
        <p14:creationId xmlns:p14="http://schemas.microsoft.com/office/powerpoint/2010/main" val="35753892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1C5C994-1820-4D85-9EDA-0DFF144D543F}"/>
              </a:ext>
            </a:extLst>
          </p:cNvPr>
          <p:cNvSpPr/>
          <p:nvPr/>
        </p:nvSpPr>
        <p:spPr>
          <a:xfrm>
            <a:off x="7084292" y="1121388"/>
            <a:ext cx="4640060" cy="3847207"/>
          </a:xfrm>
          <a:prstGeom prst="rect">
            <a:avLst/>
          </a:prstGeom>
        </p:spPr>
        <p:txBody>
          <a:bodyPr wrap="square">
            <a:spAutoFit/>
          </a:bodyPr>
          <a:lstStyle/>
          <a:p>
            <a:pPr marL="628650" indent="-457200" algn="ctr">
              <a:spcBef>
                <a:spcPts val="600"/>
              </a:spcBef>
              <a:buClr>
                <a:schemeClr val="accent2"/>
              </a:buClr>
              <a:buFont typeface="+mj-lt"/>
              <a:buAutoNum type="arabicPeriod"/>
              <a:defRPr sz="1800" b="0" i="0" u="none" strike="noStrike" kern="0" cap="none" spc="0" baseline="0">
                <a:solidFill>
                  <a:srgbClr val="000000"/>
                </a:solidFill>
                <a:uFillTx/>
              </a:defRPr>
            </a:pPr>
            <a:r>
              <a:rPr lang="fr-FR" sz="2000" b="1" kern="0" dirty="0">
                <a:solidFill>
                  <a:srgbClr val="1C3151"/>
                </a:solidFill>
                <a:ea typeface="맑은 고딕" pitchFamily="34"/>
                <a:cs typeface="Calibri" panose="020F0502020204030204" pitchFamily="34" charset="0"/>
              </a:rPr>
              <a:t>Présentation de protocole FTP</a:t>
            </a:r>
          </a:p>
          <a:p>
            <a:pPr marL="457200" indent="-457200" algn="ctr">
              <a:spcBef>
                <a:spcPts val="600"/>
              </a:spcBef>
              <a:buClr>
                <a:schemeClr val="accent2"/>
              </a:buClr>
              <a:buFont typeface="+mj-lt"/>
              <a:buAutoNum type="arabicPeriod"/>
              <a:defRPr sz="1800" b="0" i="0" u="none" strike="noStrike" kern="0" cap="none" spc="0" baseline="0">
                <a:solidFill>
                  <a:srgbClr val="000000"/>
                </a:solidFill>
                <a:uFillTx/>
              </a:defRPr>
            </a:pPr>
            <a:r>
              <a:rPr lang="fr-FR" sz="2000" b="1" kern="0" dirty="0">
                <a:solidFill>
                  <a:srgbClr val="1C3151"/>
                </a:solidFill>
                <a:ea typeface="맑은 고딕" pitchFamily="34"/>
                <a:cs typeface="Calibri" panose="020F0502020204030204" pitchFamily="34" charset="0"/>
              </a:rPr>
              <a:t>Description des ports et modes multiples de FTP</a:t>
            </a:r>
          </a:p>
          <a:p>
            <a:pPr marL="457200" indent="-457200" algn="ctr">
              <a:spcBef>
                <a:spcPts val="600"/>
              </a:spcBef>
              <a:buClr>
                <a:schemeClr val="accent2"/>
              </a:buClr>
              <a:buFont typeface="+mj-lt"/>
              <a:buAutoNum type="arabicPeriod"/>
              <a:defRPr sz="1800" b="0" i="0" u="none" strike="noStrike" kern="0" cap="none" spc="0" baseline="0">
                <a:solidFill>
                  <a:srgbClr val="000000"/>
                </a:solidFill>
                <a:uFillTx/>
              </a:defRPr>
            </a:pPr>
            <a:r>
              <a:rPr lang="fr-FR" sz="2000" b="1" kern="0" dirty="0">
                <a:solidFill>
                  <a:srgbClr val="1C3151"/>
                </a:solidFill>
                <a:ea typeface="맑은 고딕" pitchFamily="34"/>
                <a:cs typeface="Calibri" panose="020F0502020204030204" pitchFamily="34" charset="0"/>
              </a:rPr>
              <a:t>Installation et manipulation de serveur vsftpd</a:t>
            </a:r>
          </a:p>
          <a:p>
            <a:pPr marL="457200" indent="-457200" algn="ctr">
              <a:spcBef>
                <a:spcPts val="600"/>
              </a:spcBef>
              <a:buClr>
                <a:schemeClr val="accent2"/>
              </a:buClr>
              <a:buFont typeface="+mj-lt"/>
              <a:buAutoNum type="arabicPeriod"/>
              <a:defRPr sz="1800" b="0" i="0" u="none" strike="noStrike" kern="0" cap="none" spc="0" baseline="0">
                <a:solidFill>
                  <a:srgbClr val="000000"/>
                </a:solidFill>
                <a:uFillTx/>
              </a:defRPr>
            </a:pPr>
            <a:r>
              <a:rPr lang="fr-FR" sz="2000" b="1" kern="0" dirty="0">
                <a:solidFill>
                  <a:srgbClr val="1C3151"/>
                </a:solidFill>
                <a:ea typeface="맑은 고딕" pitchFamily="34"/>
                <a:cs typeface="Calibri" panose="020F0502020204030204" pitchFamily="34" charset="0"/>
              </a:rPr>
              <a:t>Options de configurations</a:t>
            </a:r>
          </a:p>
          <a:p>
            <a:pPr marL="457200" indent="-457200" algn="ctr">
              <a:spcBef>
                <a:spcPts val="600"/>
              </a:spcBef>
              <a:buClr>
                <a:schemeClr val="accent2"/>
              </a:buClr>
              <a:buFont typeface="+mj-lt"/>
              <a:buAutoNum type="arabicPeriod"/>
              <a:defRPr sz="1800" b="0" i="0" u="none" strike="noStrike" kern="0" cap="none" spc="0" baseline="0">
                <a:solidFill>
                  <a:srgbClr val="000000"/>
                </a:solidFill>
                <a:uFillTx/>
              </a:defRPr>
            </a:pPr>
            <a:r>
              <a:rPr lang="fr-FR" sz="2000" b="1" kern="0" dirty="0">
                <a:solidFill>
                  <a:srgbClr val="1C3151"/>
                </a:solidFill>
                <a:ea typeface="맑은 고딕" pitchFamily="34"/>
                <a:cs typeface="Calibri" panose="020F0502020204030204" pitchFamily="34" charset="0"/>
              </a:rPr>
              <a:t>Démarrage de multiples instances de vsftpd</a:t>
            </a:r>
          </a:p>
          <a:p>
            <a:pPr marL="457200" indent="-457200" algn="ctr">
              <a:spcBef>
                <a:spcPts val="600"/>
              </a:spcBef>
              <a:buClr>
                <a:schemeClr val="accent2"/>
              </a:buClr>
              <a:buFont typeface="+mj-lt"/>
              <a:buAutoNum type="arabicPeriod"/>
              <a:defRPr sz="1800" b="0" i="0" u="none" strike="noStrike" kern="0" cap="none" spc="0" baseline="0">
                <a:solidFill>
                  <a:srgbClr val="000000"/>
                </a:solidFill>
                <a:uFillTx/>
              </a:defRPr>
            </a:pPr>
            <a:r>
              <a:rPr lang="fr-FR" sz="2000" b="1" kern="0" dirty="0">
                <a:solidFill>
                  <a:srgbClr val="1C3151"/>
                </a:solidFill>
                <a:ea typeface="맑은 고딕" pitchFamily="34"/>
                <a:cs typeface="Calibri" panose="020F0502020204030204" pitchFamily="34" charset="0"/>
              </a:rPr>
              <a:t>Sécurité FTP</a:t>
            </a:r>
          </a:p>
          <a:p>
            <a:pPr marL="457200" indent="-457200" algn="ctr">
              <a:spcBef>
                <a:spcPts val="600"/>
              </a:spcBef>
              <a:buClr>
                <a:schemeClr val="accent2"/>
              </a:buClr>
              <a:buFont typeface="+mj-lt"/>
              <a:buAutoNum type="arabicPeriod"/>
              <a:defRPr sz="1800" b="0" i="0" u="none" strike="noStrike" kern="0" cap="none" spc="0" baseline="0">
                <a:solidFill>
                  <a:srgbClr val="000000"/>
                </a:solidFill>
                <a:uFillTx/>
              </a:defRPr>
            </a:pPr>
            <a:r>
              <a:rPr lang="fr-FR" sz="2000" b="1" kern="0" dirty="0">
                <a:solidFill>
                  <a:srgbClr val="1C3151"/>
                </a:solidFill>
                <a:ea typeface="맑은 고딕" pitchFamily="34"/>
                <a:cs typeface="Calibri" panose="020F0502020204030204" pitchFamily="34" charset="0"/>
              </a:rPr>
              <a:t>Travaux pratiques</a:t>
            </a:r>
          </a:p>
          <a:p>
            <a:pPr>
              <a:defRPr sz="1800" b="0" i="0" u="none" strike="noStrike" kern="0" cap="none" spc="0" baseline="0">
                <a:solidFill>
                  <a:srgbClr val="000000"/>
                </a:solidFill>
                <a:uFillTx/>
              </a:defRPr>
            </a:pPr>
            <a:endParaRPr lang="fr-FR" sz="1400" kern="0" dirty="0">
              <a:solidFill>
                <a:srgbClr val="565656"/>
              </a:solidFill>
              <a:ea typeface="맑은 고딕" pitchFamily="34"/>
              <a:cs typeface="Calibri" panose="020F0502020204030204" pitchFamily="34" charset="0"/>
            </a:endParaRPr>
          </a:p>
        </p:txBody>
      </p:sp>
    </p:spTree>
    <p:extLst>
      <p:ext uri="{BB962C8B-B14F-4D97-AF65-F5344CB8AC3E}">
        <p14:creationId xmlns:p14="http://schemas.microsoft.com/office/powerpoint/2010/main" val="16248854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962546" y="2198255"/>
            <a:ext cx="9446836" cy="3968731"/>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ts val="1700"/>
              </a:lnSpc>
              <a:spcBef>
                <a:spcPts val="600"/>
              </a:spcBef>
              <a:spcAft>
                <a:spcPts val="0"/>
              </a:spcAft>
              <a:buClrTx/>
              <a:buSzTx/>
              <a:buNone/>
              <a:tabLst/>
              <a:defRPr/>
            </a:pPr>
            <a:r>
              <a:rPr kumimoji="0" lang="fr-FR" sz="1400" b="1" i="0" u="sng" strike="noStrike" kern="1200" cap="none" spc="0" normalizeH="0" baseline="0" noProof="0" dirty="0">
                <a:ln>
                  <a:noFill/>
                </a:ln>
                <a:solidFill>
                  <a:srgbClr val="565656"/>
                </a:solidFill>
                <a:effectLst/>
                <a:uLnTx/>
                <a:uFillTx/>
                <a:latin typeface="Calibri" panose="020F0502020204030204"/>
                <a:ea typeface="+mn-ea"/>
                <a:cs typeface="+mn-cs"/>
              </a:rPr>
              <a:t>Les directives ayant un impact sur les fichiers.</a:t>
            </a: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kumimoji="0" lang="fr-FR" sz="1400" b="1" i="0" u="none" strike="noStrike" kern="1200" cap="none" spc="0" normalizeH="0" baseline="0" noProof="0" dirty="0" err="1">
                <a:ln>
                  <a:noFill/>
                </a:ln>
                <a:solidFill>
                  <a:srgbClr val="565656"/>
                </a:solidFill>
                <a:effectLst/>
                <a:uLnTx/>
                <a:uFillTx/>
                <a:latin typeface="Calibri" panose="020F0502020204030204"/>
                <a:ea typeface="+mn-ea"/>
                <a:cs typeface="+mn-cs"/>
              </a:rPr>
              <a:t>download_enable</a:t>
            </a: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 </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Lorsque cette option est activée, le téléchargement de fichiers est autorisé.</a:t>
            </a: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kumimoji="0" lang="fr-FR" sz="1400" b="1" i="0" u="none" strike="noStrike" kern="1200" cap="none" spc="0" normalizeH="0" baseline="0" noProof="0" dirty="0" err="1">
                <a:ln>
                  <a:noFill/>
                </a:ln>
                <a:solidFill>
                  <a:srgbClr val="565656"/>
                </a:solidFill>
                <a:effectLst/>
                <a:uLnTx/>
                <a:uFillTx/>
                <a:latin typeface="Calibri" panose="020F0502020204030204"/>
                <a:ea typeface="+mn-ea"/>
                <a:cs typeface="+mn-cs"/>
              </a:rPr>
              <a:t>chown_uploads</a:t>
            </a: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 </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Lorsque cette option est activée, tous les fichiers </a:t>
            </a:r>
            <a:r>
              <a:rPr kumimoji="0" lang="fr-FR" sz="1400" i="0" u="none" strike="noStrike" kern="1200" cap="none" spc="0" normalizeH="0" baseline="0" noProof="0" dirty="0" err="1">
                <a:ln>
                  <a:noFill/>
                </a:ln>
                <a:solidFill>
                  <a:srgbClr val="565656"/>
                </a:solidFill>
                <a:effectLst/>
                <a:uLnTx/>
                <a:uFillTx/>
                <a:latin typeface="Calibri" panose="020F0502020204030204"/>
                <a:ea typeface="+mn-ea"/>
                <a:cs typeface="+mn-cs"/>
              </a:rPr>
              <a:t>téléléchargés</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vers les serveur par des utilisateurs anonymes deviennent la propriété de l'utilisateur spécifié dans la directive </a:t>
            </a:r>
            <a:r>
              <a:rPr kumimoji="0" lang="fr-FR" sz="1400" i="0" u="none" strike="noStrike" kern="1200" cap="none" spc="0" normalizeH="0" baseline="0" noProof="0" dirty="0" err="1">
                <a:ln>
                  <a:noFill/>
                </a:ln>
                <a:solidFill>
                  <a:srgbClr val="565656"/>
                </a:solidFill>
                <a:effectLst/>
                <a:uLnTx/>
                <a:uFillTx/>
                <a:latin typeface="Calibri" panose="020F0502020204030204"/>
                <a:ea typeface="+mn-ea"/>
                <a:cs typeface="+mn-cs"/>
              </a:rPr>
              <a:t>chown_username</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a:t>
            </a: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kumimoji="0" lang="fr-FR" sz="1400" b="1" i="0" u="none" strike="noStrike" kern="1200" cap="none" spc="0" normalizeH="0" baseline="0" noProof="0" dirty="0" err="1">
                <a:ln>
                  <a:noFill/>
                </a:ln>
                <a:solidFill>
                  <a:srgbClr val="565656"/>
                </a:solidFill>
                <a:effectLst/>
                <a:uLnTx/>
                <a:uFillTx/>
                <a:latin typeface="Calibri" panose="020F0502020204030204"/>
                <a:ea typeface="+mn-ea"/>
                <a:cs typeface="+mn-cs"/>
              </a:rPr>
              <a:t>chown_username</a:t>
            </a: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 </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Spécifie la propriété de fichiers téléchargés anonymement vers le serveur si la directive </a:t>
            </a:r>
            <a:r>
              <a:rPr kumimoji="0" lang="fr-FR" sz="1400" i="0" u="none" strike="noStrike" kern="1200" cap="none" spc="0" normalizeH="0" baseline="0" noProof="0" dirty="0" err="1">
                <a:ln>
                  <a:noFill/>
                </a:ln>
                <a:solidFill>
                  <a:srgbClr val="565656"/>
                </a:solidFill>
                <a:effectLst/>
                <a:uLnTx/>
                <a:uFillTx/>
                <a:latin typeface="Calibri" panose="020F0502020204030204"/>
                <a:ea typeface="+mn-ea"/>
                <a:cs typeface="+mn-cs"/>
              </a:rPr>
              <a:t>chown_uploads</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est activée. La valeur par défaut est root.</a:t>
            </a: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kumimoji="0" lang="fr-FR" sz="1400" b="1" i="0" u="none" strike="noStrike" kern="1200" cap="none" spc="0" normalizeH="0" baseline="0" noProof="0" dirty="0" err="1">
                <a:ln>
                  <a:noFill/>
                </a:ln>
                <a:solidFill>
                  <a:srgbClr val="565656"/>
                </a:solidFill>
                <a:effectLst/>
                <a:uLnTx/>
                <a:uFillTx/>
                <a:latin typeface="Calibri" panose="020F0502020204030204"/>
                <a:ea typeface="+mn-ea"/>
                <a:cs typeface="+mn-cs"/>
              </a:rPr>
              <a:t>write_enable</a:t>
            </a: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 </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Lorsque cette option est activée, les commandes FTP permettant de modifier le système de fichiers sont permises, telles que DELE, RNFR et STOR.</a:t>
            </a: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90510" y="777945"/>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600" b="1" i="0" u="none" strike="noStrike" kern="1200" cap="none" spc="0" normalizeH="0" baseline="0" noProof="0" dirty="0">
                <a:ln>
                  <a:noFill/>
                </a:ln>
                <a:solidFill>
                  <a:srgbClr val="FF7800"/>
                </a:solidFill>
                <a:effectLst/>
                <a:uLnTx/>
                <a:uFillTx/>
                <a:latin typeface="Calibri" panose="020F0502020204030204"/>
                <a:ea typeface="+mn-ea"/>
                <a:cs typeface="+mn-cs"/>
              </a:rPr>
              <a:t>Options pour le transfert de fichiers</a:t>
            </a:r>
          </a:p>
        </p:txBody>
      </p:sp>
      <p:sp>
        <p:nvSpPr>
          <p:cNvPr id="9" name="Titre 1">
            <a:extLst>
              <a:ext uri="{FF2B5EF4-FFF2-40B4-BE49-F238E27FC236}">
                <a16:creationId xmlns:a16="http://schemas.microsoft.com/office/drawing/2014/main" id="{27E9C485-F68E-4FD7-BCBE-1113C366A5F5}"/>
              </a:ext>
            </a:extLst>
          </p:cNvPr>
          <p:cNvSpPr txBox="1">
            <a:spLocks/>
          </p:cNvSpPr>
          <p:nvPr/>
        </p:nvSpPr>
        <p:spPr>
          <a:xfrm>
            <a:off x="179999" y="452230"/>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04 - Options de configurations</a:t>
            </a:r>
          </a:p>
        </p:txBody>
      </p:sp>
      <p:pic>
        <p:nvPicPr>
          <p:cNvPr id="10" name="Image 9">
            <a:extLst>
              <a:ext uri="{FF2B5EF4-FFF2-40B4-BE49-F238E27FC236}">
                <a16:creationId xmlns:a16="http://schemas.microsoft.com/office/drawing/2014/main" id="{9EE9E5EB-FFD9-43DE-A7D2-D2C4F928B5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18783" y="322256"/>
            <a:ext cx="1629506" cy="1451279"/>
          </a:xfrm>
          <a:prstGeom prst="rect">
            <a:avLst/>
          </a:prstGeom>
        </p:spPr>
      </p:pic>
    </p:spTree>
    <p:extLst>
      <p:ext uri="{BB962C8B-B14F-4D97-AF65-F5344CB8AC3E}">
        <p14:creationId xmlns:p14="http://schemas.microsoft.com/office/powerpoint/2010/main" val="30112230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962546" y="2198255"/>
            <a:ext cx="9446836" cy="3968731"/>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ts val="1700"/>
              </a:lnSpc>
              <a:spcBef>
                <a:spcPts val="600"/>
              </a:spcBef>
              <a:spcAft>
                <a:spcPts val="0"/>
              </a:spcAft>
              <a:buClrTx/>
              <a:buSzTx/>
              <a:buNone/>
              <a:tabLst/>
              <a:defRPr/>
            </a:pPr>
            <a:r>
              <a:rPr kumimoji="0" lang="fr-FR" sz="1400" b="1" i="0" u="sng" strike="noStrike" kern="1200" cap="none" spc="0" normalizeH="0" baseline="0" noProof="0" dirty="0">
                <a:ln>
                  <a:noFill/>
                </a:ln>
                <a:solidFill>
                  <a:srgbClr val="565656"/>
                </a:solidFill>
                <a:effectLst/>
                <a:uLnTx/>
                <a:uFillTx/>
                <a:latin typeface="Calibri" panose="020F0502020204030204"/>
                <a:ea typeface="+mn-ea"/>
                <a:cs typeface="+mn-cs"/>
              </a:rPr>
              <a:t>Les directives ayant un impact sur le comportement de journalisation de </a:t>
            </a:r>
            <a:r>
              <a:rPr kumimoji="0" lang="fr-FR" sz="1400" b="1" i="0" u="sng" strike="noStrike" kern="1200" cap="none" spc="0" normalizeH="0" baseline="0" noProof="0" dirty="0" err="1">
                <a:ln>
                  <a:noFill/>
                </a:ln>
                <a:solidFill>
                  <a:srgbClr val="565656"/>
                </a:solidFill>
                <a:effectLst/>
                <a:uLnTx/>
                <a:uFillTx/>
                <a:latin typeface="Calibri" panose="020F0502020204030204"/>
                <a:ea typeface="+mn-ea"/>
                <a:cs typeface="+mn-cs"/>
              </a:rPr>
              <a:t>vsftpd</a:t>
            </a:r>
            <a:r>
              <a:rPr kumimoji="0" lang="fr-FR" sz="1400" b="1" i="0" u="sng" strike="noStrike" kern="1200" cap="none" spc="0" normalizeH="0" baseline="0" noProof="0" dirty="0">
                <a:ln>
                  <a:noFill/>
                </a:ln>
                <a:solidFill>
                  <a:srgbClr val="565656"/>
                </a:solidFill>
                <a:effectLst/>
                <a:uLnTx/>
                <a:uFillTx/>
                <a:latin typeface="Calibri" panose="020F0502020204030204"/>
                <a:ea typeface="+mn-ea"/>
                <a:cs typeface="+mn-cs"/>
              </a:rPr>
              <a:t>.</a:t>
            </a: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kumimoji="0" lang="fr-FR" sz="1400" b="1" i="0" u="none" strike="noStrike" kern="1200" cap="none" spc="0" normalizeH="0" baseline="0" noProof="0" dirty="0" err="1">
                <a:ln>
                  <a:noFill/>
                </a:ln>
                <a:solidFill>
                  <a:srgbClr val="565656"/>
                </a:solidFill>
                <a:effectLst/>
                <a:uLnTx/>
                <a:uFillTx/>
                <a:latin typeface="Calibri" panose="020F0502020204030204"/>
                <a:ea typeface="+mn-ea"/>
                <a:cs typeface="+mn-cs"/>
              </a:rPr>
              <a:t>dual_log_enable</a:t>
            </a: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 </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Lorsque cette option est activée de concert avec </a:t>
            </a:r>
            <a:r>
              <a:rPr kumimoji="0" lang="fr-FR" sz="1400" i="0" u="none" strike="noStrike" kern="1200" cap="none" spc="0" normalizeH="0" baseline="0" noProof="0" dirty="0" err="1">
                <a:ln>
                  <a:noFill/>
                </a:ln>
                <a:solidFill>
                  <a:srgbClr val="565656"/>
                </a:solidFill>
                <a:effectLst/>
                <a:uLnTx/>
                <a:uFillTx/>
                <a:latin typeface="Calibri" panose="020F0502020204030204"/>
                <a:ea typeface="+mn-ea"/>
                <a:cs typeface="+mn-cs"/>
              </a:rPr>
              <a:t>xferlog_enable</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a:t>
            </a:r>
            <a:r>
              <a:rPr kumimoji="0" lang="fr-FR" sz="1400" i="0" u="none" strike="noStrike" kern="1200" cap="none" spc="0" normalizeH="0" baseline="0" noProof="0" dirty="0" err="1">
                <a:ln>
                  <a:noFill/>
                </a:ln>
                <a:solidFill>
                  <a:srgbClr val="565656"/>
                </a:solidFill>
                <a:effectLst/>
                <a:uLnTx/>
                <a:uFillTx/>
                <a:latin typeface="Calibri" panose="020F0502020204030204"/>
                <a:ea typeface="+mn-ea"/>
                <a:cs typeface="+mn-cs"/>
              </a:rPr>
              <a:t>vsftpd</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enregistre deux fichiers simultanément : un journal compatible avec wu-</a:t>
            </a:r>
            <a:r>
              <a:rPr kumimoji="0" lang="fr-FR" sz="1400" i="0" u="none" strike="noStrike" kern="1200" cap="none" spc="0" normalizeH="0" baseline="0" noProof="0" dirty="0" err="1">
                <a:ln>
                  <a:noFill/>
                </a:ln>
                <a:solidFill>
                  <a:srgbClr val="565656"/>
                </a:solidFill>
                <a:effectLst/>
                <a:uLnTx/>
                <a:uFillTx/>
                <a:latin typeface="Calibri" panose="020F0502020204030204"/>
                <a:ea typeface="+mn-ea"/>
                <a:cs typeface="+mn-cs"/>
              </a:rPr>
              <a:t>ftpd</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dans le fichier spécifiée dans la directive </a:t>
            </a:r>
            <a:r>
              <a:rPr kumimoji="0" lang="fr-FR" sz="1400" i="0" u="none" strike="noStrike" kern="1200" cap="none" spc="0" normalizeH="0" baseline="0" noProof="0" dirty="0" err="1">
                <a:ln>
                  <a:noFill/>
                </a:ln>
                <a:solidFill>
                  <a:srgbClr val="565656"/>
                </a:solidFill>
                <a:effectLst/>
                <a:uLnTx/>
                <a:uFillTx/>
                <a:latin typeface="Calibri" panose="020F0502020204030204"/>
                <a:ea typeface="+mn-ea"/>
                <a:cs typeface="+mn-cs"/>
              </a:rPr>
              <a:t>xferlog_file</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(par défaut /var/log/</a:t>
            </a:r>
            <a:r>
              <a:rPr kumimoji="0" lang="fr-FR" sz="1400" i="0" u="none" strike="noStrike" kern="1200" cap="none" spc="0" normalizeH="0" baseline="0" noProof="0" dirty="0" err="1">
                <a:ln>
                  <a:noFill/>
                </a:ln>
                <a:solidFill>
                  <a:srgbClr val="565656"/>
                </a:solidFill>
                <a:effectLst/>
                <a:uLnTx/>
                <a:uFillTx/>
                <a:latin typeface="Calibri" panose="020F0502020204030204"/>
                <a:ea typeface="+mn-ea"/>
                <a:cs typeface="+mn-cs"/>
              </a:rPr>
              <a:t>xferlog</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et un fichier journal </a:t>
            </a:r>
            <a:r>
              <a:rPr kumimoji="0" lang="fr-FR" sz="1400" i="0" u="none" strike="noStrike" kern="1200" cap="none" spc="0" normalizeH="0" baseline="0" noProof="0" dirty="0" err="1">
                <a:ln>
                  <a:noFill/>
                </a:ln>
                <a:solidFill>
                  <a:srgbClr val="565656"/>
                </a:solidFill>
                <a:effectLst/>
                <a:uLnTx/>
                <a:uFillTx/>
                <a:latin typeface="Calibri" panose="020F0502020204030204"/>
                <a:ea typeface="+mn-ea"/>
                <a:cs typeface="+mn-cs"/>
              </a:rPr>
              <a:t>vsftpd</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standard spécifié dans la directive </a:t>
            </a:r>
            <a:r>
              <a:rPr kumimoji="0" lang="fr-FR" sz="1400" i="0" u="none" strike="noStrike" kern="1200" cap="none" spc="0" normalizeH="0" baseline="0" noProof="0" dirty="0" err="1">
                <a:ln>
                  <a:noFill/>
                </a:ln>
                <a:solidFill>
                  <a:srgbClr val="565656"/>
                </a:solidFill>
                <a:effectLst/>
                <a:uLnTx/>
                <a:uFillTx/>
                <a:latin typeface="Calibri" panose="020F0502020204030204"/>
                <a:ea typeface="+mn-ea"/>
                <a:cs typeface="+mn-cs"/>
              </a:rPr>
              <a:t>vsftpd_log_file</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(par défaut /var/log/vsftpd.log). La valeur par défaut est NO.</a:t>
            </a: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kumimoji="0" lang="fr-FR" sz="1400" b="1" i="0" u="none" strike="noStrike" kern="1200" cap="none" spc="0" normalizeH="0" baseline="0" noProof="0" dirty="0" err="1">
                <a:ln>
                  <a:noFill/>
                </a:ln>
                <a:solidFill>
                  <a:srgbClr val="565656"/>
                </a:solidFill>
                <a:effectLst/>
                <a:uLnTx/>
                <a:uFillTx/>
                <a:latin typeface="Calibri" panose="020F0502020204030204"/>
                <a:ea typeface="+mn-ea"/>
                <a:cs typeface="+mn-cs"/>
              </a:rPr>
              <a:t>log_ftp_protocol</a:t>
            </a: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 </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Lorsque cette option est activée de concert avec </a:t>
            </a:r>
            <a:r>
              <a:rPr kumimoji="0" lang="fr-FR" sz="1400" i="0" u="none" strike="noStrike" kern="1200" cap="none" spc="0" normalizeH="0" baseline="0" noProof="0" dirty="0" err="1">
                <a:ln>
                  <a:noFill/>
                </a:ln>
                <a:solidFill>
                  <a:srgbClr val="565656"/>
                </a:solidFill>
                <a:effectLst/>
                <a:uLnTx/>
                <a:uFillTx/>
                <a:latin typeface="Calibri" panose="020F0502020204030204"/>
                <a:ea typeface="+mn-ea"/>
                <a:cs typeface="+mn-cs"/>
              </a:rPr>
              <a:t>xferlog_enable</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et lorsque </a:t>
            </a:r>
            <a:r>
              <a:rPr kumimoji="0" lang="fr-FR" sz="1400" i="0" u="none" strike="noStrike" kern="1200" cap="none" spc="0" normalizeH="0" baseline="0" noProof="0" dirty="0" err="1">
                <a:ln>
                  <a:noFill/>
                </a:ln>
                <a:solidFill>
                  <a:srgbClr val="565656"/>
                </a:solidFill>
                <a:effectLst/>
                <a:uLnTx/>
                <a:uFillTx/>
                <a:latin typeface="Calibri" panose="020F0502020204030204"/>
                <a:ea typeface="+mn-ea"/>
                <a:cs typeface="+mn-cs"/>
              </a:rPr>
              <a:t>xferlog_std_format</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a pour valeur NO, toutes les commandes et réponses FTP sont journalisées. Cette directive est très utilisée lors d'opérations de débogage.</a:t>
            </a: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kumimoji="0" lang="fr-FR" sz="1400" b="1" i="0" u="none" strike="noStrike" kern="1200" cap="none" spc="0" normalizeH="0" baseline="0" noProof="0" dirty="0" err="1">
                <a:ln>
                  <a:noFill/>
                </a:ln>
                <a:solidFill>
                  <a:srgbClr val="565656"/>
                </a:solidFill>
                <a:effectLst/>
                <a:uLnTx/>
                <a:uFillTx/>
                <a:latin typeface="Calibri" panose="020F0502020204030204"/>
                <a:ea typeface="+mn-ea"/>
                <a:cs typeface="+mn-cs"/>
              </a:rPr>
              <a:t>syslog_enable</a:t>
            </a: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 </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Lorsque cette option est activée de concert avec </a:t>
            </a:r>
            <a:r>
              <a:rPr kumimoji="0" lang="fr-FR" sz="1400" i="0" u="none" strike="noStrike" kern="1200" cap="none" spc="0" normalizeH="0" baseline="0" noProof="0" dirty="0" err="1">
                <a:ln>
                  <a:noFill/>
                </a:ln>
                <a:solidFill>
                  <a:srgbClr val="565656"/>
                </a:solidFill>
                <a:effectLst/>
                <a:uLnTx/>
                <a:uFillTx/>
                <a:latin typeface="Calibri" panose="020F0502020204030204"/>
                <a:ea typeface="+mn-ea"/>
                <a:cs typeface="+mn-cs"/>
              </a:rPr>
              <a:t>xferlog_enable</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toute journalisation normalement enregistrée dans le fichier journal standard </a:t>
            </a:r>
            <a:r>
              <a:rPr kumimoji="0" lang="fr-FR" sz="1400" i="0" u="none" strike="noStrike" kern="1200" cap="none" spc="0" normalizeH="0" baseline="0" noProof="0" dirty="0" err="1">
                <a:ln>
                  <a:noFill/>
                </a:ln>
                <a:solidFill>
                  <a:srgbClr val="565656"/>
                </a:solidFill>
                <a:effectLst/>
                <a:uLnTx/>
                <a:uFillTx/>
                <a:latin typeface="Calibri" panose="020F0502020204030204"/>
                <a:ea typeface="+mn-ea"/>
                <a:cs typeface="+mn-cs"/>
              </a:rPr>
              <a:t>vsftpd</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spécifié dans la directive </a:t>
            </a:r>
            <a:r>
              <a:rPr kumimoji="0" lang="fr-FR" sz="1400" i="0" u="none" strike="noStrike" kern="1200" cap="none" spc="0" normalizeH="0" baseline="0" noProof="0" dirty="0" err="1">
                <a:ln>
                  <a:noFill/>
                </a:ln>
                <a:solidFill>
                  <a:srgbClr val="565656"/>
                </a:solidFill>
                <a:effectLst/>
                <a:uLnTx/>
                <a:uFillTx/>
                <a:latin typeface="Calibri" panose="020F0502020204030204"/>
                <a:ea typeface="+mn-ea"/>
                <a:cs typeface="+mn-cs"/>
              </a:rPr>
              <a:t>vsftpd_log_file</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(par défaut /var/log/vsftpd.log) est envoyée à l'enregistreur du système sous le service FTPD.</a:t>
            </a: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kumimoji="0" lang="fr-FR" sz="1400" b="1" i="0" u="none" strike="noStrike" kern="1200" cap="none" spc="0" normalizeH="0" baseline="0" noProof="0" dirty="0" err="1">
                <a:ln>
                  <a:noFill/>
                </a:ln>
                <a:solidFill>
                  <a:srgbClr val="565656"/>
                </a:solidFill>
                <a:effectLst/>
                <a:uLnTx/>
                <a:uFillTx/>
                <a:latin typeface="Calibri" panose="020F0502020204030204"/>
                <a:ea typeface="+mn-ea"/>
                <a:cs typeface="+mn-cs"/>
              </a:rPr>
              <a:t>vsftpd_log_file</a:t>
            </a: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 </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Spécifie le fichier journal </a:t>
            </a:r>
            <a:r>
              <a:rPr kumimoji="0" lang="fr-FR" sz="1400" i="0" u="none" strike="noStrike" kern="1200" cap="none" spc="0" normalizeH="0" baseline="0" noProof="0" dirty="0" err="1">
                <a:ln>
                  <a:noFill/>
                </a:ln>
                <a:solidFill>
                  <a:srgbClr val="565656"/>
                </a:solidFill>
                <a:effectLst/>
                <a:uLnTx/>
                <a:uFillTx/>
                <a:latin typeface="Calibri" panose="020F0502020204030204"/>
                <a:ea typeface="+mn-ea"/>
                <a:cs typeface="+mn-cs"/>
              </a:rPr>
              <a:t>vsftpd</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Pour que ce fichier soit utilisé, </a:t>
            </a:r>
            <a:r>
              <a:rPr kumimoji="0" lang="fr-FR" sz="1400" i="0" u="none" strike="noStrike" kern="1200" cap="none" spc="0" normalizeH="0" baseline="0" noProof="0" dirty="0" err="1">
                <a:ln>
                  <a:noFill/>
                </a:ln>
                <a:solidFill>
                  <a:srgbClr val="565656"/>
                </a:solidFill>
                <a:effectLst/>
                <a:uLnTx/>
                <a:uFillTx/>
                <a:latin typeface="Calibri" panose="020F0502020204030204"/>
                <a:ea typeface="+mn-ea"/>
                <a:cs typeface="+mn-cs"/>
              </a:rPr>
              <a:t>xferlog_enable</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doit être activée et </a:t>
            </a:r>
            <a:r>
              <a:rPr kumimoji="0" lang="fr-FR" sz="1400" i="0" u="none" strike="noStrike" kern="1200" cap="none" spc="0" normalizeH="0" baseline="0" noProof="0" dirty="0" err="1">
                <a:ln>
                  <a:noFill/>
                </a:ln>
                <a:solidFill>
                  <a:srgbClr val="565656"/>
                </a:solidFill>
                <a:effectLst/>
                <a:uLnTx/>
                <a:uFillTx/>
                <a:latin typeface="Calibri" panose="020F0502020204030204"/>
                <a:ea typeface="+mn-ea"/>
                <a:cs typeface="+mn-cs"/>
              </a:rPr>
              <a:t>xferlog_std_format</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doit avoir pour valeur NO ou, si la valeur de </a:t>
            </a:r>
            <a:r>
              <a:rPr kumimoji="0" lang="fr-FR" sz="1400" i="0" u="none" strike="noStrike" kern="1200" cap="none" spc="0" normalizeH="0" baseline="0" noProof="0" dirty="0" err="1">
                <a:ln>
                  <a:noFill/>
                </a:ln>
                <a:solidFill>
                  <a:srgbClr val="565656"/>
                </a:solidFill>
                <a:effectLst/>
                <a:uLnTx/>
                <a:uFillTx/>
                <a:latin typeface="Calibri" panose="020F0502020204030204"/>
                <a:ea typeface="+mn-ea"/>
                <a:cs typeface="+mn-cs"/>
              </a:rPr>
              <a:t>xferlog_std_format</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est YES, l'activation </a:t>
            </a:r>
            <a:r>
              <a:rPr kumimoji="0" lang="fr-FR" sz="1400" i="0" u="none" strike="noStrike" kern="1200" cap="none" spc="0" normalizeH="0" baseline="0" noProof="0" dirty="0" err="1">
                <a:ln>
                  <a:noFill/>
                </a:ln>
                <a:solidFill>
                  <a:srgbClr val="565656"/>
                </a:solidFill>
                <a:effectLst/>
                <a:uLnTx/>
                <a:uFillTx/>
                <a:latin typeface="Calibri" panose="020F0502020204030204"/>
                <a:ea typeface="+mn-ea"/>
                <a:cs typeface="+mn-cs"/>
              </a:rPr>
              <a:t>dedual_log_enable</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est nécessaire. Il est important de noter ici que si </a:t>
            </a:r>
            <a:r>
              <a:rPr kumimoji="0" lang="fr-FR" sz="1400" i="0" u="none" strike="noStrike" kern="1200" cap="none" spc="0" normalizeH="0" baseline="0" noProof="0" dirty="0" err="1">
                <a:ln>
                  <a:noFill/>
                </a:ln>
                <a:solidFill>
                  <a:srgbClr val="565656"/>
                </a:solidFill>
                <a:effectLst/>
                <a:uLnTx/>
                <a:uFillTx/>
                <a:latin typeface="Calibri" panose="020F0502020204030204"/>
                <a:ea typeface="+mn-ea"/>
                <a:cs typeface="+mn-cs"/>
              </a:rPr>
              <a:t>syslog_enable</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a pour valeur YES, le journal du système est utilisé à la place du fichier spécifié dans cette directive. La valeur par défaut est /var/log/vsftpd.log.</a:t>
            </a: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90510" y="777945"/>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600" b="1" i="0" u="none" strike="noStrike" kern="1200" cap="none" spc="0" normalizeH="0" baseline="0" noProof="0" dirty="0">
                <a:ln>
                  <a:noFill/>
                </a:ln>
                <a:solidFill>
                  <a:srgbClr val="FF7800"/>
                </a:solidFill>
                <a:effectLst/>
                <a:uLnTx/>
                <a:uFillTx/>
                <a:latin typeface="Calibri" panose="020F0502020204030204"/>
                <a:ea typeface="+mn-ea"/>
                <a:cs typeface="+mn-cs"/>
              </a:rPr>
              <a:t>Options de journalisation</a:t>
            </a:r>
          </a:p>
        </p:txBody>
      </p:sp>
      <p:sp>
        <p:nvSpPr>
          <p:cNvPr id="9" name="Titre 1">
            <a:extLst>
              <a:ext uri="{FF2B5EF4-FFF2-40B4-BE49-F238E27FC236}">
                <a16:creationId xmlns:a16="http://schemas.microsoft.com/office/drawing/2014/main" id="{27E9C485-F68E-4FD7-BCBE-1113C366A5F5}"/>
              </a:ext>
            </a:extLst>
          </p:cNvPr>
          <p:cNvSpPr txBox="1">
            <a:spLocks/>
          </p:cNvSpPr>
          <p:nvPr/>
        </p:nvSpPr>
        <p:spPr>
          <a:xfrm>
            <a:off x="179999" y="452230"/>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04 - Options de configurations</a:t>
            </a:r>
          </a:p>
        </p:txBody>
      </p:sp>
      <p:pic>
        <p:nvPicPr>
          <p:cNvPr id="10" name="Image 9">
            <a:extLst>
              <a:ext uri="{FF2B5EF4-FFF2-40B4-BE49-F238E27FC236}">
                <a16:creationId xmlns:a16="http://schemas.microsoft.com/office/drawing/2014/main" id="{9EE9E5EB-FFD9-43DE-A7D2-D2C4F928B5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18783" y="322256"/>
            <a:ext cx="1629506" cy="1451279"/>
          </a:xfrm>
          <a:prstGeom prst="rect">
            <a:avLst/>
          </a:prstGeom>
        </p:spPr>
      </p:pic>
    </p:spTree>
    <p:extLst>
      <p:ext uri="{BB962C8B-B14F-4D97-AF65-F5344CB8AC3E}">
        <p14:creationId xmlns:p14="http://schemas.microsoft.com/office/powerpoint/2010/main" val="39011649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962546" y="2198255"/>
            <a:ext cx="9446836" cy="3968731"/>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kumimoji="0" lang="fr-FR" sz="1400" b="1" i="0" u="none" strike="noStrike" kern="1200" cap="none" spc="0" normalizeH="0" baseline="0" noProof="0" dirty="0" err="1">
                <a:ln>
                  <a:noFill/>
                </a:ln>
                <a:solidFill>
                  <a:srgbClr val="565656"/>
                </a:solidFill>
                <a:effectLst/>
                <a:uLnTx/>
                <a:uFillTx/>
                <a:latin typeface="Calibri" panose="020F0502020204030204"/>
                <a:ea typeface="+mn-ea"/>
                <a:cs typeface="+mn-cs"/>
              </a:rPr>
              <a:t>xferlog_enable</a:t>
            </a: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 </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Lorsque cette commande est activée, </a:t>
            </a:r>
            <a:r>
              <a:rPr kumimoji="0" lang="fr-FR" sz="1400" i="0" u="none" strike="noStrike" kern="1200" cap="none" spc="0" normalizeH="0" baseline="0" noProof="0" dirty="0" err="1">
                <a:ln>
                  <a:noFill/>
                </a:ln>
                <a:solidFill>
                  <a:srgbClr val="565656"/>
                </a:solidFill>
                <a:effectLst/>
                <a:uLnTx/>
                <a:uFillTx/>
                <a:latin typeface="Calibri" panose="020F0502020204030204"/>
                <a:ea typeface="+mn-ea"/>
                <a:cs typeface="+mn-cs"/>
              </a:rPr>
              <a:t>vsftpd</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journalise les connexions (seulement au format </a:t>
            </a:r>
            <a:r>
              <a:rPr kumimoji="0" lang="fr-FR" sz="1400" i="0" u="none" strike="noStrike" kern="1200" cap="none" spc="0" normalizeH="0" baseline="0" noProof="0" dirty="0" err="1">
                <a:ln>
                  <a:noFill/>
                </a:ln>
                <a:solidFill>
                  <a:srgbClr val="565656"/>
                </a:solidFill>
                <a:effectLst/>
                <a:uLnTx/>
                <a:uFillTx/>
                <a:latin typeface="Calibri" panose="020F0502020204030204"/>
                <a:ea typeface="+mn-ea"/>
                <a:cs typeface="+mn-cs"/>
              </a:rPr>
              <a:t>vsftpd</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et les informations de transfert de fichiers dans le fichier journal spécifié dans la directive </a:t>
            </a:r>
            <a:r>
              <a:rPr kumimoji="0" lang="fr-FR" sz="1400" i="0" u="none" strike="noStrike" kern="1200" cap="none" spc="0" normalizeH="0" baseline="0" noProof="0" dirty="0" err="1">
                <a:ln>
                  <a:noFill/>
                </a:ln>
                <a:solidFill>
                  <a:srgbClr val="565656"/>
                </a:solidFill>
                <a:effectLst/>
                <a:uLnTx/>
                <a:uFillTx/>
                <a:latin typeface="Calibri" panose="020F0502020204030204"/>
                <a:ea typeface="+mn-ea"/>
                <a:cs typeface="+mn-cs"/>
              </a:rPr>
              <a:t>vsftpd_log_file</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(par défaut /var/log/vsftpd.log). Si </a:t>
            </a:r>
            <a:r>
              <a:rPr kumimoji="0" lang="fr-FR" sz="1400" i="0" u="none" strike="noStrike" kern="1200" cap="none" spc="0" normalizeH="0" baseline="0" noProof="0" dirty="0" err="1">
                <a:ln>
                  <a:noFill/>
                </a:ln>
                <a:solidFill>
                  <a:srgbClr val="565656"/>
                </a:solidFill>
                <a:effectLst/>
                <a:uLnTx/>
                <a:uFillTx/>
                <a:latin typeface="Calibri" panose="020F0502020204030204"/>
                <a:ea typeface="+mn-ea"/>
                <a:cs typeface="+mn-cs"/>
              </a:rPr>
              <a:t>xferlog_std_format</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a pour valeur YES, les informations de transfert de fichiers sont journalisées mais les connexions elles ne le sont pas et le fichier spécifié dans </a:t>
            </a:r>
            <a:r>
              <a:rPr kumimoji="0" lang="fr-FR" sz="1400" i="0" u="none" strike="noStrike" kern="1200" cap="none" spc="0" normalizeH="0" baseline="0" noProof="0" dirty="0" err="1">
                <a:ln>
                  <a:noFill/>
                </a:ln>
                <a:solidFill>
                  <a:srgbClr val="565656"/>
                </a:solidFill>
                <a:effectLst/>
                <a:uLnTx/>
                <a:uFillTx/>
                <a:latin typeface="Calibri" panose="020F0502020204030204"/>
                <a:ea typeface="+mn-ea"/>
                <a:cs typeface="+mn-cs"/>
              </a:rPr>
              <a:t>xferlog_file</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(par défaut /var/log/</a:t>
            </a:r>
            <a:r>
              <a:rPr kumimoji="0" lang="fr-FR" sz="1400" i="0" u="none" strike="noStrike" kern="1200" cap="none" spc="0" normalizeH="0" baseline="0" noProof="0" dirty="0" err="1">
                <a:ln>
                  <a:noFill/>
                </a:ln>
                <a:solidFill>
                  <a:srgbClr val="565656"/>
                </a:solidFill>
                <a:effectLst/>
                <a:uLnTx/>
                <a:uFillTx/>
                <a:latin typeface="Calibri" panose="020F0502020204030204"/>
                <a:ea typeface="+mn-ea"/>
                <a:cs typeface="+mn-cs"/>
              </a:rPr>
              <a:t>xferlog</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est utilisé à la place. Il est important de noter ici que les fichiers journaux aussi bien que les formats de journaux sont utilisés si la valeur de </a:t>
            </a:r>
            <a:r>
              <a:rPr kumimoji="0" lang="fr-FR" sz="1400" i="0" u="none" strike="noStrike" kern="1200" cap="none" spc="0" normalizeH="0" baseline="0" noProof="0" dirty="0" err="1">
                <a:ln>
                  <a:noFill/>
                </a:ln>
                <a:solidFill>
                  <a:srgbClr val="565656"/>
                </a:solidFill>
                <a:effectLst/>
                <a:uLnTx/>
                <a:uFillTx/>
                <a:latin typeface="Calibri" panose="020F0502020204030204"/>
                <a:ea typeface="+mn-ea"/>
                <a:cs typeface="+mn-cs"/>
              </a:rPr>
              <a:t>dual_log_enable</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est YES.</a:t>
            </a: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kumimoji="0" lang="fr-FR" sz="1400" b="1" i="0" u="none" strike="noStrike" kern="1200" cap="none" spc="0" normalizeH="0" baseline="0" noProof="0" dirty="0" err="1">
                <a:ln>
                  <a:noFill/>
                </a:ln>
                <a:solidFill>
                  <a:srgbClr val="565656"/>
                </a:solidFill>
                <a:effectLst/>
                <a:uLnTx/>
                <a:uFillTx/>
                <a:latin typeface="Calibri" panose="020F0502020204030204"/>
                <a:ea typeface="+mn-ea"/>
                <a:cs typeface="+mn-cs"/>
              </a:rPr>
              <a:t>xferlog_file</a:t>
            </a: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 </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Spécifie le fichier journal compatible avec wu-</a:t>
            </a:r>
            <a:r>
              <a:rPr kumimoji="0" lang="fr-FR" sz="1400" i="0" u="none" strike="noStrike" kern="1200" cap="none" spc="0" normalizeH="0" baseline="0" noProof="0" dirty="0" err="1">
                <a:ln>
                  <a:noFill/>
                </a:ln>
                <a:solidFill>
                  <a:srgbClr val="565656"/>
                </a:solidFill>
                <a:effectLst/>
                <a:uLnTx/>
                <a:uFillTx/>
                <a:latin typeface="Calibri" panose="020F0502020204030204"/>
                <a:ea typeface="+mn-ea"/>
                <a:cs typeface="+mn-cs"/>
              </a:rPr>
              <a:t>ftpd</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Pour que ce fichier soit utilisé, </a:t>
            </a:r>
            <a:r>
              <a:rPr kumimoji="0" lang="fr-FR" sz="1400" i="0" u="none" strike="noStrike" kern="1200" cap="none" spc="0" normalizeH="0" baseline="0" noProof="0" dirty="0" err="1">
                <a:ln>
                  <a:noFill/>
                </a:ln>
                <a:solidFill>
                  <a:srgbClr val="565656"/>
                </a:solidFill>
                <a:effectLst/>
                <a:uLnTx/>
                <a:uFillTx/>
                <a:latin typeface="Calibri" panose="020F0502020204030204"/>
                <a:ea typeface="+mn-ea"/>
                <a:cs typeface="+mn-cs"/>
              </a:rPr>
              <a:t>xferlog_enable</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doit être activé et la valeur de </a:t>
            </a:r>
            <a:r>
              <a:rPr kumimoji="0" lang="fr-FR" sz="1400" i="0" u="none" strike="noStrike" kern="1200" cap="none" spc="0" normalizeH="0" baseline="0" noProof="0" dirty="0" err="1">
                <a:ln>
                  <a:noFill/>
                </a:ln>
                <a:solidFill>
                  <a:srgbClr val="565656"/>
                </a:solidFill>
                <a:effectLst/>
                <a:uLnTx/>
                <a:uFillTx/>
                <a:latin typeface="Calibri" panose="020F0502020204030204"/>
                <a:ea typeface="+mn-ea"/>
                <a:cs typeface="+mn-cs"/>
              </a:rPr>
              <a:t>xferlog_std_format</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doit être YES. Elle est également utilisée si la valeur de </a:t>
            </a:r>
            <a:r>
              <a:rPr kumimoji="0" lang="fr-FR" sz="1400" i="0" u="none" strike="noStrike" kern="1200" cap="none" spc="0" normalizeH="0" baseline="0" noProof="0" dirty="0" err="1">
                <a:ln>
                  <a:noFill/>
                </a:ln>
                <a:solidFill>
                  <a:srgbClr val="565656"/>
                </a:solidFill>
                <a:effectLst/>
                <a:uLnTx/>
                <a:uFillTx/>
                <a:latin typeface="Calibri" panose="020F0502020204030204"/>
                <a:ea typeface="+mn-ea"/>
                <a:cs typeface="+mn-cs"/>
              </a:rPr>
              <a:t>dual_log_enable</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est YES. La valeur par défaut est /var/log/</a:t>
            </a:r>
            <a:r>
              <a:rPr kumimoji="0" lang="fr-FR" sz="1400" i="0" u="none" strike="noStrike" kern="1200" cap="none" spc="0" normalizeH="0" baseline="0" noProof="0" dirty="0" err="1">
                <a:ln>
                  <a:noFill/>
                </a:ln>
                <a:solidFill>
                  <a:srgbClr val="565656"/>
                </a:solidFill>
                <a:effectLst/>
                <a:uLnTx/>
                <a:uFillTx/>
                <a:latin typeface="Calibri" panose="020F0502020204030204"/>
                <a:ea typeface="+mn-ea"/>
                <a:cs typeface="+mn-cs"/>
              </a:rPr>
              <a:t>xferlog</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a:t>
            </a: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kumimoji="0" lang="fr-FR" sz="1400" b="1" i="0" u="none" strike="noStrike" kern="1200" cap="none" spc="0" normalizeH="0" baseline="0" noProof="0" dirty="0" err="1">
                <a:ln>
                  <a:noFill/>
                </a:ln>
                <a:solidFill>
                  <a:srgbClr val="565656"/>
                </a:solidFill>
                <a:effectLst/>
                <a:uLnTx/>
                <a:uFillTx/>
                <a:latin typeface="Calibri" panose="020F0502020204030204"/>
                <a:ea typeface="+mn-ea"/>
                <a:cs typeface="+mn-cs"/>
              </a:rPr>
              <a:t>xferlog_std_format</a:t>
            </a: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 </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Lorsque cette option est activée de concert avec </a:t>
            </a:r>
            <a:r>
              <a:rPr kumimoji="0" lang="fr-FR" sz="1400" i="0" u="none" strike="noStrike" kern="1200" cap="none" spc="0" normalizeH="0" baseline="0" noProof="0" dirty="0" err="1">
                <a:ln>
                  <a:noFill/>
                </a:ln>
                <a:solidFill>
                  <a:srgbClr val="565656"/>
                </a:solidFill>
                <a:effectLst/>
                <a:uLnTx/>
                <a:uFillTx/>
                <a:latin typeface="Calibri" panose="020F0502020204030204"/>
                <a:ea typeface="+mn-ea"/>
                <a:cs typeface="+mn-cs"/>
              </a:rPr>
              <a:t>xferlog_enable</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seul un journal de transfert de fichiers compatible avec wu-</a:t>
            </a:r>
            <a:r>
              <a:rPr kumimoji="0" lang="fr-FR" sz="1400" i="0" u="none" strike="noStrike" kern="1200" cap="none" spc="0" normalizeH="0" baseline="0" noProof="0" dirty="0" err="1">
                <a:ln>
                  <a:noFill/>
                </a:ln>
                <a:solidFill>
                  <a:srgbClr val="565656"/>
                </a:solidFill>
                <a:effectLst/>
                <a:uLnTx/>
                <a:uFillTx/>
                <a:latin typeface="Calibri" panose="020F0502020204030204"/>
                <a:ea typeface="+mn-ea"/>
                <a:cs typeface="+mn-cs"/>
              </a:rPr>
              <a:t>ftpd</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est enregistré dans le fichier spécifié dans la directive </a:t>
            </a:r>
            <a:r>
              <a:rPr kumimoji="0" lang="fr-FR" sz="1400" i="0" u="none" strike="noStrike" kern="1200" cap="none" spc="0" normalizeH="0" baseline="0" noProof="0" dirty="0" err="1">
                <a:ln>
                  <a:noFill/>
                </a:ln>
                <a:solidFill>
                  <a:srgbClr val="565656"/>
                </a:solidFill>
                <a:effectLst/>
                <a:uLnTx/>
                <a:uFillTx/>
                <a:latin typeface="Calibri" panose="020F0502020204030204"/>
                <a:ea typeface="+mn-ea"/>
                <a:cs typeface="+mn-cs"/>
              </a:rPr>
              <a:t>xferlog_file</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(par défaut /var/log/</a:t>
            </a:r>
            <a:r>
              <a:rPr kumimoji="0" lang="fr-FR" sz="1400" i="0" u="none" strike="noStrike" kern="1200" cap="none" spc="0" normalizeH="0" baseline="0" noProof="0" dirty="0" err="1">
                <a:ln>
                  <a:noFill/>
                </a:ln>
                <a:solidFill>
                  <a:srgbClr val="565656"/>
                </a:solidFill>
                <a:effectLst/>
                <a:uLnTx/>
                <a:uFillTx/>
                <a:latin typeface="Calibri" panose="020F0502020204030204"/>
                <a:ea typeface="+mn-ea"/>
                <a:cs typeface="+mn-cs"/>
              </a:rPr>
              <a:t>xferlog</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Il est important de noter ici que ce fichier journalise seulement les transferts de fichiers et n'enregistre pas les connexions au serveur.</a:t>
            </a: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90510" y="777945"/>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600" b="1" i="0" u="none" strike="noStrike" kern="1200" cap="none" spc="0" normalizeH="0" baseline="0" noProof="0" dirty="0">
                <a:ln>
                  <a:noFill/>
                </a:ln>
                <a:solidFill>
                  <a:srgbClr val="FF7800"/>
                </a:solidFill>
                <a:effectLst/>
                <a:uLnTx/>
                <a:uFillTx/>
                <a:latin typeface="Calibri" panose="020F0502020204030204"/>
                <a:ea typeface="+mn-ea"/>
                <a:cs typeface="+mn-cs"/>
              </a:rPr>
              <a:t>Options de journalisation</a:t>
            </a:r>
          </a:p>
        </p:txBody>
      </p:sp>
      <p:sp>
        <p:nvSpPr>
          <p:cNvPr id="9" name="Titre 1">
            <a:extLst>
              <a:ext uri="{FF2B5EF4-FFF2-40B4-BE49-F238E27FC236}">
                <a16:creationId xmlns:a16="http://schemas.microsoft.com/office/drawing/2014/main" id="{27E9C485-F68E-4FD7-BCBE-1113C366A5F5}"/>
              </a:ext>
            </a:extLst>
          </p:cNvPr>
          <p:cNvSpPr txBox="1">
            <a:spLocks/>
          </p:cNvSpPr>
          <p:nvPr/>
        </p:nvSpPr>
        <p:spPr>
          <a:xfrm>
            <a:off x="179999" y="452230"/>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04 - Options de configurations</a:t>
            </a:r>
          </a:p>
        </p:txBody>
      </p:sp>
      <p:pic>
        <p:nvPicPr>
          <p:cNvPr id="10" name="Image 9">
            <a:extLst>
              <a:ext uri="{FF2B5EF4-FFF2-40B4-BE49-F238E27FC236}">
                <a16:creationId xmlns:a16="http://schemas.microsoft.com/office/drawing/2014/main" id="{9EE9E5EB-FFD9-43DE-A7D2-D2C4F928B5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18783" y="322256"/>
            <a:ext cx="1629506" cy="1451279"/>
          </a:xfrm>
          <a:prstGeom prst="rect">
            <a:avLst/>
          </a:prstGeom>
        </p:spPr>
      </p:pic>
    </p:spTree>
    <p:extLst>
      <p:ext uri="{BB962C8B-B14F-4D97-AF65-F5344CB8AC3E}">
        <p14:creationId xmlns:p14="http://schemas.microsoft.com/office/powerpoint/2010/main" val="36868153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979171" y="1773535"/>
            <a:ext cx="9686057" cy="4560763"/>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ts val="1700"/>
              </a:lnSpc>
              <a:spcBef>
                <a:spcPts val="600"/>
              </a:spcBef>
              <a:spcAft>
                <a:spcPts val="0"/>
              </a:spcAft>
              <a:buClrTx/>
              <a:buSzTx/>
              <a:buNone/>
              <a:tabLst/>
              <a:defRPr/>
            </a:pPr>
            <a:r>
              <a:rPr kumimoji="0" lang="fr-FR" sz="1400" b="1" i="0" u="sng" strike="noStrike" kern="1200" cap="none" spc="0" normalizeH="0" baseline="0" noProof="0" dirty="0">
                <a:ln>
                  <a:noFill/>
                </a:ln>
                <a:solidFill>
                  <a:srgbClr val="565656"/>
                </a:solidFill>
                <a:effectLst/>
                <a:uLnTx/>
                <a:uFillTx/>
                <a:latin typeface="Calibri" panose="020F0502020204030204"/>
                <a:ea typeface="+mn-ea"/>
                <a:cs typeface="+mn-cs"/>
              </a:rPr>
              <a:t>Les directives ayant un impact sur la manière dont </a:t>
            </a:r>
            <a:r>
              <a:rPr kumimoji="0" lang="fr-FR" sz="1400" b="1" i="0" u="sng" strike="noStrike" kern="1200" cap="none" spc="0" normalizeH="0" baseline="0" noProof="0" dirty="0" err="1">
                <a:ln>
                  <a:noFill/>
                </a:ln>
                <a:solidFill>
                  <a:srgbClr val="565656"/>
                </a:solidFill>
                <a:effectLst/>
                <a:uLnTx/>
                <a:uFillTx/>
                <a:latin typeface="Calibri" panose="020F0502020204030204"/>
                <a:ea typeface="+mn-ea"/>
                <a:cs typeface="+mn-cs"/>
              </a:rPr>
              <a:t>vsftpd</a:t>
            </a:r>
            <a:r>
              <a:rPr kumimoji="0" lang="fr-FR" sz="1400" b="1" i="0" u="sng" strike="noStrike" kern="1200" cap="none" spc="0" normalizeH="0" baseline="0" noProof="0" dirty="0">
                <a:ln>
                  <a:noFill/>
                </a:ln>
                <a:solidFill>
                  <a:srgbClr val="565656"/>
                </a:solidFill>
                <a:effectLst/>
                <a:uLnTx/>
                <a:uFillTx/>
                <a:latin typeface="Calibri" panose="020F0502020204030204"/>
                <a:ea typeface="+mn-ea"/>
                <a:cs typeface="+mn-cs"/>
              </a:rPr>
              <a:t> interagit avec le réseau.</a:t>
            </a: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kumimoji="0" lang="fr-FR" sz="1400" b="1" i="0" u="none" strike="noStrike" kern="1200" cap="none" spc="0" normalizeH="0" baseline="0" noProof="0" dirty="0" err="1">
                <a:ln>
                  <a:noFill/>
                </a:ln>
                <a:solidFill>
                  <a:srgbClr val="565656"/>
                </a:solidFill>
                <a:effectLst/>
                <a:uLnTx/>
                <a:uFillTx/>
                <a:latin typeface="Calibri" panose="020F0502020204030204"/>
                <a:ea typeface="+mn-ea"/>
                <a:cs typeface="+mn-cs"/>
              </a:rPr>
              <a:t>accept_timeout</a:t>
            </a: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 </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Spécifie la durée donnée à un client utilisant une connexion passive pour se connecter. La valeur par défaut est 60.</a:t>
            </a: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connect_from_port_20 </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Lorsque cette option est activée, </a:t>
            </a:r>
            <a:r>
              <a:rPr kumimoji="0" lang="fr-FR" sz="1400" i="0" u="none" strike="noStrike" kern="1200" cap="none" spc="0" normalizeH="0" baseline="0" noProof="0" dirty="0" err="1">
                <a:ln>
                  <a:noFill/>
                </a:ln>
                <a:solidFill>
                  <a:srgbClr val="565656"/>
                </a:solidFill>
                <a:effectLst/>
                <a:uLnTx/>
                <a:uFillTx/>
                <a:latin typeface="Calibri" panose="020F0502020204030204"/>
                <a:ea typeface="+mn-ea"/>
                <a:cs typeface="+mn-cs"/>
              </a:rPr>
              <a:t>vsftpd</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tourne avec suffisamment de privilèges pour ouvrir le port 20 sur le serveur lors des transferts de données en mode actif. La désactivation de cette option permet à </a:t>
            </a:r>
            <a:r>
              <a:rPr kumimoji="0" lang="fr-FR" sz="1400" i="0" u="none" strike="noStrike" kern="1200" cap="none" spc="0" normalizeH="0" baseline="0" noProof="0" dirty="0" err="1">
                <a:ln>
                  <a:noFill/>
                </a:ln>
                <a:solidFill>
                  <a:srgbClr val="565656"/>
                </a:solidFill>
                <a:effectLst/>
                <a:uLnTx/>
                <a:uFillTx/>
                <a:latin typeface="Calibri" panose="020F0502020204030204"/>
                <a:ea typeface="+mn-ea"/>
                <a:cs typeface="+mn-cs"/>
              </a:rPr>
              <a:t>vsftpd</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de tourner avec moins de privilèges, mais cette option peut-être incompatible avec certains clients FTP.</a:t>
            </a: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kumimoji="0" lang="fr-FR" sz="1400" b="1" i="0" u="none" strike="noStrike" kern="1200" cap="none" spc="0" normalizeH="0" baseline="0" noProof="0" dirty="0" err="1">
                <a:ln>
                  <a:noFill/>
                </a:ln>
                <a:solidFill>
                  <a:srgbClr val="565656"/>
                </a:solidFill>
                <a:effectLst/>
                <a:uLnTx/>
                <a:uFillTx/>
                <a:latin typeface="Calibri" panose="020F0502020204030204"/>
                <a:ea typeface="+mn-ea"/>
                <a:cs typeface="+mn-cs"/>
              </a:rPr>
              <a:t>connect_timeout</a:t>
            </a: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 </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Spécifie la durée maximale exprimée en secondes, donnée à un client utilisant un mode actif pour répondre à une connexion de données. La valeur par défaut est 60.</a:t>
            </a: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kumimoji="0" lang="fr-FR" sz="1400" b="1" i="0" u="none" strike="noStrike" kern="1200" cap="none" spc="0" normalizeH="0" baseline="0" noProof="0" dirty="0" err="1">
                <a:ln>
                  <a:noFill/>
                </a:ln>
                <a:solidFill>
                  <a:srgbClr val="565656"/>
                </a:solidFill>
                <a:effectLst/>
                <a:uLnTx/>
                <a:uFillTx/>
                <a:latin typeface="Calibri" panose="020F0502020204030204"/>
                <a:ea typeface="+mn-ea"/>
                <a:cs typeface="+mn-cs"/>
              </a:rPr>
              <a:t>data_connection_timeout</a:t>
            </a: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 </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Spécifie la durée maximale exprimée en secondes, pendant laquelle les transferts de données peuvent s'arrêter. Une fois cette durée écoulée, la connexion au client distant est fermée. La valeur par défaut est 300.</a:t>
            </a: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kumimoji="0" lang="fr-FR" sz="1400" b="1" i="0" u="none" strike="noStrike" kern="1200" cap="none" spc="0" normalizeH="0" baseline="0" noProof="0" dirty="0" err="1">
                <a:ln>
                  <a:noFill/>
                </a:ln>
                <a:solidFill>
                  <a:srgbClr val="565656"/>
                </a:solidFill>
                <a:effectLst/>
                <a:uLnTx/>
                <a:uFillTx/>
                <a:latin typeface="Calibri" panose="020F0502020204030204"/>
                <a:ea typeface="+mn-ea"/>
                <a:cs typeface="+mn-cs"/>
              </a:rPr>
              <a:t>ftp_data_port</a:t>
            </a: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 </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Spécifie le port utilisé pour les connexions actives aux données lorsque connect_from_port_20 a pour valeur YES. La valeur par défaut est 20.</a:t>
            </a: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kumimoji="0" lang="fr-FR" sz="1400" b="1" i="0" u="none" strike="noStrike" kern="1200" cap="none" spc="0" normalizeH="0" baseline="0" noProof="0" dirty="0" err="1">
                <a:ln>
                  <a:noFill/>
                </a:ln>
                <a:solidFill>
                  <a:srgbClr val="565656"/>
                </a:solidFill>
                <a:effectLst/>
                <a:uLnTx/>
                <a:uFillTx/>
                <a:latin typeface="Calibri" panose="020F0502020204030204"/>
                <a:ea typeface="+mn-ea"/>
                <a:cs typeface="+mn-cs"/>
              </a:rPr>
              <a:t>listen_address</a:t>
            </a: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 </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Spécifie l'adresse IP sur laquelle </a:t>
            </a:r>
            <a:r>
              <a:rPr kumimoji="0" lang="fr-FR" sz="1400" i="0" u="none" strike="noStrike" kern="1200" cap="none" spc="0" normalizeH="0" baseline="0" noProof="0" dirty="0" err="1">
                <a:ln>
                  <a:noFill/>
                </a:ln>
                <a:solidFill>
                  <a:srgbClr val="565656"/>
                </a:solidFill>
                <a:effectLst/>
                <a:uLnTx/>
                <a:uFillTx/>
                <a:latin typeface="Calibri" panose="020F0502020204030204"/>
                <a:ea typeface="+mn-ea"/>
                <a:cs typeface="+mn-cs"/>
              </a:rPr>
              <a:t>vsftpd</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doit être à l'écoute de connexions réseau.</a:t>
            </a: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kumimoji="0" lang="fr-FR" sz="1400" b="1" i="0" u="none" strike="noStrike" kern="1200" cap="none" spc="0" normalizeH="0" baseline="0" noProof="0" dirty="0" err="1">
                <a:ln>
                  <a:noFill/>
                </a:ln>
                <a:solidFill>
                  <a:srgbClr val="565656"/>
                </a:solidFill>
                <a:effectLst/>
                <a:uLnTx/>
                <a:uFillTx/>
                <a:latin typeface="Calibri" panose="020F0502020204030204"/>
                <a:ea typeface="+mn-ea"/>
                <a:cs typeface="+mn-cs"/>
              </a:rPr>
              <a:t>listen_port</a:t>
            </a: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 </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Spécifie le port sur lequel </a:t>
            </a:r>
            <a:r>
              <a:rPr kumimoji="0" lang="fr-FR" sz="1400" i="0" u="none" strike="noStrike" kern="1200" cap="none" spc="0" normalizeH="0" baseline="0" noProof="0" dirty="0" err="1">
                <a:ln>
                  <a:noFill/>
                </a:ln>
                <a:solidFill>
                  <a:srgbClr val="565656"/>
                </a:solidFill>
                <a:effectLst/>
                <a:uLnTx/>
                <a:uFillTx/>
                <a:latin typeface="Calibri" panose="020F0502020204030204"/>
                <a:ea typeface="+mn-ea"/>
                <a:cs typeface="+mn-cs"/>
              </a:rPr>
              <a:t>vsftpd</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doit être à l'écoute de connexions réseau. La valeur par défaut est 21.</a:t>
            </a: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kumimoji="0" lang="fr-FR" sz="1400" b="1" i="0" u="none" strike="noStrike" kern="1200" cap="none" spc="0" normalizeH="0" baseline="0" noProof="0" dirty="0" err="1">
                <a:ln>
                  <a:noFill/>
                </a:ln>
                <a:solidFill>
                  <a:srgbClr val="565656"/>
                </a:solidFill>
                <a:effectLst/>
                <a:uLnTx/>
                <a:uFillTx/>
                <a:latin typeface="Calibri" panose="020F0502020204030204"/>
                <a:ea typeface="+mn-ea"/>
                <a:cs typeface="+mn-cs"/>
              </a:rPr>
              <a:t>max_clients</a:t>
            </a: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 </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Spécifie le nombre maximal de clients autorisés à se connecter simultanément au serveur lorsqu'il tourne en mode autonome. Toute connexion client supplémentaire provoquerait un message d'erreur. La valeur par défaut est 0, ce qui ne limite pas les connexions.</a:t>
            </a: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90510" y="777945"/>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600" b="1" i="0" u="none" strike="noStrike" kern="1200" cap="none" spc="0" normalizeH="0" baseline="0" noProof="0" dirty="0">
                <a:ln>
                  <a:noFill/>
                </a:ln>
                <a:solidFill>
                  <a:srgbClr val="FF7800"/>
                </a:solidFill>
                <a:effectLst/>
                <a:uLnTx/>
                <a:uFillTx/>
                <a:latin typeface="Calibri" panose="020F0502020204030204"/>
                <a:ea typeface="+mn-ea"/>
                <a:cs typeface="+mn-cs"/>
              </a:rPr>
              <a:t>Options réseau</a:t>
            </a:r>
          </a:p>
        </p:txBody>
      </p:sp>
      <p:sp>
        <p:nvSpPr>
          <p:cNvPr id="9" name="Titre 1">
            <a:extLst>
              <a:ext uri="{FF2B5EF4-FFF2-40B4-BE49-F238E27FC236}">
                <a16:creationId xmlns:a16="http://schemas.microsoft.com/office/drawing/2014/main" id="{27E9C485-F68E-4FD7-BCBE-1113C366A5F5}"/>
              </a:ext>
            </a:extLst>
          </p:cNvPr>
          <p:cNvSpPr txBox="1">
            <a:spLocks/>
          </p:cNvSpPr>
          <p:nvPr/>
        </p:nvSpPr>
        <p:spPr>
          <a:xfrm>
            <a:off x="179999" y="452230"/>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04 - Options de configurations</a:t>
            </a:r>
          </a:p>
        </p:txBody>
      </p:sp>
      <p:pic>
        <p:nvPicPr>
          <p:cNvPr id="10" name="Image 9">
            <a:extLst>
              <a:ext uri="{FF2B5EF4-FFF2-40B4-BE49-F238E27FC236}">
                <a16:creationId xmlns:a16="http://schemas.microsoft.com/office/drawing/2014/main" id="{9EE9E5EB-FFD9-43DE-A7D2-D2C4F928B5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18783" y="322256"/>
            <a:ext cx="1629506" cy="1451279"/>
          </a:xfrm>
          <a:prstGeom prst="rect">
            <a:avLst/>
          </a:prstGeom>
        </p:spPr>
      </p:pic>
    </p:spTree>
    <p:extLst>
      <p:ext uri="{BB962C8B-B14F-4D97-AF65-F5344CB8AC3E}">
        <p14:creationId xmlns:p14="http://schemas.microsoft.com/office/powerpoint/2010/main" val="20916846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962546" y="2198255"/>
            <a:ext cx="9446836" cy="3968731"/>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kumimoji="0" lang="fr-FR" sz="1400" b="1" i="0" u="none" strike="noStrike" kern="1200" cap="none" spc="0" normalizeH="0" baseline="0" noProof="0" dirty="0" err="1">
                <a:ln>
                  <a:noFill/>
                </a:ln>
                <a:solidFill>
                  <a:srgbClr val="565656"/>
                </a:solidFill>
                <a:effectLst/>
                <a:uLnTx/>
                <a:uFillTx/>
                <a:latin typeface="Calibri" panose="020F0502020204030204"/>
                <a:ea typeface="+mn-ea"/>
                <a:cs typeface="+mn-cs"/>
              </a:rPr>
              <a:t>max_per_ip</a:t>
            </a: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 </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Spécifie le nombre maximal de clients autorisés à se connecter depuis l'adresse IP source.</a:t>
            </a: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kumimoji="0" lang="fr-FR" sz="1400" b="1" i="0" u="none" strike="noStrike" kern="1200" cap="none" spc="0" normalizeH="0" baseline="0" noProof="0" dirty="0" err="1">
                <a:ln>
                  <a:noFill/>
                </a:ln>
                <a:solidFill>
                  <a:srgbClr val="565656"/>
                </a:solidFill>
                <a:effectLst/>
                <a:uLnTx/>
                <a:uFillTx/>
                <a:latin typeface="Calibri" panose="020F0502020204030204"/>
                <a:ea typeface="+mn-ea"/>
                <a:cs typeface="+mn-cs"/>
              </a:rPr>
              <a:t>pasv_address</a:t>
            </a: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 </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Spécifie l'adresse IP utilisée pour l'adresse IP publique du serveur aux serveurs se trouvant derrière des pare-feu NAT (Network </a:t>
            </a:r>
            <a:r>
              <a:rPr kumimoji="0" lang="fr-FR" sz="1400" i="0" u="none" strike="noStrike" kern="1200" cap="none" spc="0" normalizeH="0" baseline="0" noProof="0" dirty="0" err="1">
                <a:ln>
                  <a:noFill/>
                </a:ln>
                <a:solidFill>
                  <a:srgbClr val="565656"/>
                </a:solidFill>
                <a:effectLst/>
                <a:uLnTx/>
                <a:uFillTx/>
                <a:latin typeface="Calibri" panose="020F0502020204030204"/>
                <a:ea typeface="+mn-ea"/>
                <a:cs typeface="+mn-cs"/>
              </a:rPr>
              <a:t>Address</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Translation). Cette option permet à </a:t>
            </a:r>
            <a:r>
              <a:rPr kumimoji="0" lang="fr-FR" sz="1400" i="0" u="none" strike="noStrike" kern="1200" cap="none" spc="0" normalizeH="0" baseline="0" noProof="0" dirty="0" err="1">
                <a:ln>
                  <a:noFill/>
                </a:ln>
                <a:solidFill>
                  <a:srgbClr val="565656"/>
                </a:solidFill>
                <a:effectLst/>
                <a:uLnTx/>
                <a:uFillTx/>
                <a:latin typeface="Calibri" panose="020F0502020204030204"/>
                <a:ea typeface="+mn-ea"/>
                <a:cs typeface="+mn-cs"/>
              </a:rPr>
              <a:t>vsftpd</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de fournir la bonne adresse de retour pour des connexions en mode passif.</a:t>
            </a: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kumimoji="0" lang="fr-FR" sz="1400" b="1" i="0" u="none" strike="noStrike" kern="1200" cap="none" spc="0" normalizeH="0" baseline="0" noProof="0" dirty="0" err="1">
                <a:ln>
                  <a:noFill/>
                </a:ln>
                <a:solidFill>
                  <a:srgbClr val="565656"/>
                </a:solidFill>
                <a:effectLst/>
                <a:uLnTx/>
                <a:uFillTx/>
                <a:latin typeface="Calibri" panose="020F0502020204030204"/>
                <a:ea typeface="+mn-ea"/>
                <a:cs typeface="+mn-cs"/>
              </a:rPr>
              <a:t>pasv_enable</a:t>
            </a: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 </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Lorsque cette option est activée, les connexions en mode passif ne sont pas permises. La valeur par défaut est YES.</a:t>
            </a: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kumimoji="0" lang="fr-FR" sz="1400" b="1" i="0" u="none" strike="noStrike" kern="1200" cap="none" spc="0" normalizeH="0" baseline="0" noProof="0" dirty="0" err="1">
                <a:ln>
                  <a:noFill/>
                </a:ln>
                <a:solidFill>
                  <a:srgbClr val="565656"/>
                </a:solidFill>
                <a:effectLst/>
                <a:uLnTx/>
                <a:uFillTx/>
                <a:latin typeface="Calibri" panose="020F0502020204030204"/>
                <a:ea typeface="+mn-ea"/>
                <a:cs typeface="+mn-cs"/>
              </a:rPr>
              <a:t>pasv_max_port</a:t>
            </a: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 </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Spécifie le port le plus élevé possible qui est envoyé aux clients FTP pour des connexions en mode passif. Ce paramètre est utilisé pour limiter la plage de ports afin que les règles de pare-feu soient faciles à créer. La valeur par défaut est 0, ce qui ne limite pas la plage des ports passifs les plus élevés. La valeur ne doit pas dépasser 65535.</a:t>
            </a: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kumimoji="0" lang="fr-FR" sz="1400" b="1" i="0" u="none" strike="noStrike" kern="1200" cap="none" spc="0" normalizeH="0" baseline="0" noProof="0" dirty="0" err="1">
                <a:ln>
                  <a:noFill/>
                </a:ln>
                <a:solidFill>
                  <a:srgbClr val="565656"/>
                </a:solidFill>
                <a:effectLst/>
                <a:uLnTx/>
                <a:uFillTx/>
                <a:latin typeface="Calibri" panose="020F0502020204030204"/>
                <a:ea typeface="+mn-ea"/>
                <a:cs typeface="+mn-cs"/>
              </a:rPr>
              <a:t>pasv_min_port</a:t>
            </a: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 </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Spécifie le port le plus bas possible qui est envoyé au client FTP pour des connexions en mode passif. Ce paramètre est utilisé pour limiter la plage de ports afin que les règles de pare-feu soient faciles à créer. La valeur par défaut est 0, ce qui ne limite pas la plage des ports passifs les plus bas. La valeur ne doit pas être inférieure à 1024.</a:t>
            </a: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kumimoji="0" lang="fr-FR" sz="1400" b="1" i="0" u="none" strike="noStrike" kern="1200" cap="none" spc="0" normalizeH="0" baseline="0" noProof="0" dirty="0" err="1">
                <a:ln>
                  <a:noFill/>
                </a:ln>
                <a:solidFill>
                  <a:srgbClr val="565656"/>
                </a:solidFill>
                <a:effectLst/>
                <a:uLnTx/>
                <a:uFillTx/>
                <a:latin typeface="Calibri" panose="020F0502020204030204"/>
                <a:ea typeface="+mn-ea"/>
                <a:cs typeface="+mn-cs"/>
              </a:rPr>
              <a:t>pasv_promiscuous</a:t>
            </a: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 </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Lorsque cette option est activée, les connexions aux données ne sont pas analysées pour vérifier qu'elles proviennent bien de la même adresse IP. Ce paramètre est seulement utile pour certains types de tunnellisation.</a:t>
            </a: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kumimoji="0" lang="fr-FR" sz="1400" b="1" i="0" u="none" strike="noStrike" kern="1200" cap="none" spc="0" normalizeH="0" baseline="0" noProof="0" dirty="0" err="1">
                <a:ln>
                  <a:noFill/>
                </a:ln>
                <a:solidFill>
                  <a:srgbClr val="565656"/>
                </a:solidFill>
                <a:effectLst/>
                <a:uLnTx/>
                <a:uFillTx/>
                <a:latin typeface="Calibri" panose="020F0502020204030204"/>
                <a:ea typeface="+mn-ea"/>
                <a:cs typeface="+mn-cs"/>
              </a:rPr>
              <a:t>port_enable</a:t>
            </a: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 </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Lorsque cette option est activée, les connexions en mode actif ne sont pas permises.</a:t>
            </a: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90510" y="777945"/>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600" b="1" i="0" u="none" strike="noStrike" kern="1200" cap="none" spc="0" normalizeH="0" baseline="0" noProof="0" dirty="0">
                <a:ln>
                  <a:noFill/>
                </a:ln>
                <a:solidFill>
                  <a:srgbClr val="FF7800"/>
                </a:solidFill>
                <a:effectLst/>
                <a:uLnTx/>
                <a:uFillTx/>
                <a:latin typeface="Calibri" panose="020F0502020204030204"/>
                <a:ea typeface="+mn-ea"/>
                <a:cs typeface="+mn-cs"/>
              </a:rPr>
              <a:t>Options réseau</a:t>
            </a:r>
          </a:p>
        </p:txBody>
      </p:sp>
      <p:sp>
        <p:nvSpPr>
          <p:cNvPr id="9" name="Titre 1">
            <a:extLst>
              <a:ext uri="{FF2B5EF4-FFF2-40B4-BE49-F238E27FC236}">
                <a16:creationId xmlns:a16="http://schemas.microsoft.com/office/drawing/2014/main" id="{27E9C485-F68E-4FD7-BCBE-1113C366A5F5}"/>
              </a:ext>
            </a:extLst>
          </p:cNvPr>
          <p:cNvSpPr txBox="1">
            <a:spLocks/>
          </p:cNvSpPr>
          <p:nvPr/>
        </p:nvSpPr>
        <p:spPr>
          <a:xfrm>
            <a:off x="179999" y="452230"/>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04 - Options de configurations</a:t>
            </a:r>
          </a:p>
        </p:txBody>
      </p:sp>
      <p:pic>
        <p:nvPicPr>
          <p:cNvPr id="10" name="Image 9">
            <a:extLst>
              <a:ext uri="{FF2B5EF4-FFF2-40B4-BE49-F238E27FC236}">
                <a16:creationId xmlns:a16="http://schemas.microsoft.com/office/drawing/2014/main" id="{9EE9E5EB-FFD9-43DE-A7D2-D2C4F928B5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18783" y="322256"/>
            <a:ext cx="1629506" cy="1451279"/>
          </a:xfrm>
          <a:prstGeom prst="rect">
            <a:avLst/>
          </a:prstGeom>
        </p:spPr>
      </p:pic>
    </p:spTree>
    <p:extLst>
      <p:ext uri="{BB962C8B-B14F-4D97-AF65-F5344CB8AC3E}">
        <p14:creationId xmlns:p14="http://schemas.microsoft.com/office/powerpoint/2010/main" val="41751874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962546" y="2198255"/>
            <a:ext cx="9446836" cy="3968731"/>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Parfois, un ordinateur est utilisé pour fournir de multiples domaines FTP. Cette technique est appelée </a:t>
            </a: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multihoming</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(aussi appelée </a:t>
            </a: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hébergement multi-domaines</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Une possibilité d'effectuer du multihoming à l'aide de vsftpd consiste à exécuter de multiples copies du démon, chacune disposant de son propre fichier de configuration.</a:t>
            </a: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Pour ce faire, assignez d'abord les adresses IP appropriées aux périphériques réseau des périphériques réseau du système. Ensuite, assurez-vous que le serveur DNS pour les domaines FTP est bien configuré pour référencer le bon ordinateur. </a:t>
            </a: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Pour que vsftpd réponde à des requêtes sur des adresses IP, il est nécessaire que de multiples copies du démon tournent. La première copie doit être exécutée à l'aide des </a:t>
            </a:r>
            <a:r>
              <a:rPr kumimoji="0" lang="fr-FR" sz="1400" i="0" u="none" strike="noStrike" kern="1200" cap="none" spc="0" normalizeH="0" baseline="0" noProof="0" dirty="0" err="1">
                <a:ln>
                  <a:noFill/>
                </a:ln>
                <a:solidFill>
                  <a:srgbClr val="565656"/>
                </a:solidFill>
                <a:effectLst/>
                <a:uLnTx/>
                <a:uFillTx/>
                <a:latin typeface="Calibri" panose="020F0502020204030204"/>
                <a:ea typeface="+mn-ea"/>
                <a:cs typeface="+mn-cs"/>
              </a:rPr>
              <a:t>initscripts</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de vsftpd. Cette copie utilise le fichier de configuration standard, /</a:t>
            </a:r>
            <a:r>
              <a:rPr kumimoji="0" lang="fr-FR" sz="1400" i="0" u="none" strike="noStrike" kern="1200" cap="none" spc="0" normalizeH="0" baseline="0" noProof="0" dirty="0" err="1">
                <a:ln>
                  <a:noFill/>
                </a:ln>
                <a:solidFill>
                  <a:srgbClr val="565656"/>
                </a:solidFill>
                <a:effectLst/>
                <a:uLnTx/>
                <a:uFillTx/>
                <a:latin typeface="Calibri" panose="020F0502020204030204"/>
                <a:ea typeface="+mn-ea"/>
                <a:cs typeface="+mn-cs"/>
              </a:rPr>
              <a:t>etc</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/vsftpd/</a:t>
            </a:r>
            <a:r>
              <a:rPr kumimoji="0" lang="fr-FR" sz="1400" i="0" u="none" strike="noStrike" kern="1200" cap="none" spc="0" normalizeH="0" baseline="0" noProof="0" dirty="0" err="1">
                <a:ln>
                  <a:noFill/>
                </a:ln>
                <a:solidFill>
                  <a:srgbClr val="565656"/>
                </a:solidFill>
                <a:effectLst/>
                <a:uLnTx/>
                <a:uFillTx/>
                <a:latin typeface="Calibri" panose="020F0502020204030204"/>
                <a:ea typeface="+mn-ea"/>
                <a:cs typeface="+mn-cs"/>
              </a:rPr>
              <a:t>vsftpd.conf</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a:t>
            </a: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Chaque site FTP supplémentaire doit avoir un fichier de configuration portant un nom unique dans le répertoire /</a:t>
            </a:r>
            <a:r>
              <a:rPr kumimoji="0" lang="fr-FR" sz="1400" i="0" u="none" strike="noStrike" kern="1200" cap="none" spc="0" normalizeH="0" baseline="0" noProof="0" dirty="0" err="1">
                <a:ln>
                  <a:noFill/>
                </a:ln>
                <a:solidFill>
                  <a:srgbClr val="565656"/>
                </a:solidFill>
                <a:effectLst/>
                <a:uLnTx/>
                <a:uFillTx/>
                <a:latin typeface="Calibri" panose="020F0502020204030204"/>
                <a:ea typeface="+mn-ea"/>
                <a:cs typeface="+mn-cs"/>
              </a:rPr>
              <a:t>etc</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/vsftpd/, comme /</a:t>
            </a:r>
            <a:r>
              <a:rPr kumimoji="0" lang="fr-FR" sz="1400" i="0" u="none" strike="noStrike" kern="1200" cap="none" spc="0" normalizeH="0" baseline="0" noProof="0" dirty="0" err="1">
                <a:ln>
                  <a:noFill/>
                </a:ln>
                <a:solidFill>
                  <a:srgbClr val="565656"/>
                </a:solidFill>
                <a:effectLst/>
                <a:uLnTx/>
                <a:uFillTx/>
                <a:latin typeface="Calibri" panose="020F0502020204030204"/>
                <a:ea typeface="+mn-ea"/>
                <a:cs typeface="+mn-cs"/>
              </a:rPr>
              <a:t>etc</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/vsftpd/</a:t>
            </a: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vsftpd-site-2.conf</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Chaque fichier de configuration ne doit être lisible et modifiable que par le super-utilisateur. Au sein de chaque fichier de configuration relatif à chaque serveur FTP écoutant sur un réseau IPv4, la directive suivante doit être unique :</a:t>
            </a:r>
          </a:p>
          <a:p>
            <a:pPr lvl="1" algn="just">
              <a:lnSpc>
                <a:spcPts val="1700"/>
              </a:lnSpc>
              <a:defRPr/>
            </a:pPr>
            <a:r>
              <a:rPr kumimoji="0" lang="fr-FR" b="1" i="0" u="none" strike="noStrike" kern="1200" cap="none" spc="0" normalizeH="0" baseline="0" noProof="0" dirty="0" err="1">
                <a:ln>
                  <a:noFill/>
                </a:ln>
                <a:solidFill>
                  <a:srgbClr val="565656"/>
                </a:solidFill>
                <a:effectLst/>
                <a:uLnTx/>
                <a:uFillTx/>
                <a:latin typeface="Calibri" panose="020F0502020204030204"/>
                <a:ea typeface="+mn-ea"/>
                <a:cs typeface="+mn-cs"/>
              </a:rPr>
              <a:t>listen_address</a:t>
            </a:r>
            <a:r>
              <a:rPr kumimoji="0" lang="fr-FR" b="1" i="0" u="none" strike="noStrike" kern="1200" cap="none" spc="0" normalizeH="0" baseline="0" noProof="0" dirty="0">
                <a:ln>
                  <a:noFill/>
                </a:ln>
                <a:solidFill>
                  <a:srgbClr val="565656"/>
                </a:solidFill>
                <a:effectLst/>
                <a:uLnTx/>
                <a:uFillTx/>
                <a:latin typeface="Calibri" panose="020F0502020204030204"/>
                <a:ea typeface="+mn-ea"/>
                <a:cs typeface="+mn-cs"/>
              </a:rPr>
              <a:t>=@IPV4</a:t>
            </a:r>
          </a:p>
          <a:p>
            <a:pPr>
              <a:lnSpc>
                <a:spcPts val="1700"/>
              </a:lnSpc>
              <a:defRPr/>
            </a:pPr>
            <a:endParaRPr kumimoji="0" lang="fr-FR" b="1" i="0" u="none" strike="noStrike" kern="1200" cap="none" spc="0" normalizeH="0" baseline="0" noProof="0" dirty="0">
              <a:ln>
                <a:noFill/>
              </a:ln>
              <a:solidFill>
                <a:srgbClr val="565656"/>
              </a:solidFill>
              <a:effectLst/>
              <a:uLnTx/>
              <a:uFillTx/>
              <a:latin typeface="Calibri" panose="020F0502020204030204"/>
              <a:ea typeface="+mn-ea"/>
              <a:cs typeface="+mn-cs"/>
            </a:endParaRP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endPar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endParaRP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endParaRPr lang="fr-FR" b="1" dirty="0">
              <a:latin typeface="Calibri" panose="020F0502020204030204"/>
            </a:endParaRP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endPar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endParaRP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endPar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endParaRPr>
          </a:p>
          <a:p>
            <a:pPr marL="0" marR="0" lvl="0" indent="0" algn="just" defTabSz="914400" rtl="0" eaLnBrk="1" fontAlgn="auto" latinLnBrk="0" hangingPunct="1">
              <a:lnSpc>
                <a:spcPts val="1700"/>
              </a:lnSpc>
              <a:spcBef>
                <a:spcPts val="600"/>
              </a:spcBef>
              <a:spcAft>
                <a:spcPts val="0"/>
              </a:spcAft>
              <a:buClrTx/>
              <a:buSzTx/>
              <a:buNone/>
              <a:tabLst/>
              <a:defRPr/>
            </a:pP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	</a:t>
            </a:r>
            <a:endPar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endParaRP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90510" y="777945"/>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600" b="1" i="0" u="none" strike="noStrike" kern="1200" cap="none" spc="0" normalizeH="0" baseline="0" noProof="0" dirty="0">
                <a:ln>
                  <a:noFill/>
                </a:ln>
                <a:solidFill>
                  <a:srgbClr val="FF7800"/>
                </a:solidFill>
                <a:effectLst/>
                <a:uLnTx/>
                <a:uFillTx/>
                <a:latin typeface="Calibri" panose="020F0502020204030204"/>
                <a:ea typeface="+mn-ea"/>
                <a:cs typeface="+mn-cs"/>
              </a:rPr>
              <a:t>Configuration  </a:t>
            </a:r>
          </a:p>
        </p:txBody>
      </p:sp>
      <p:sp>
        <p:nvSpPr>
          <p:cNvPr id="9" name="Titre 1">
            <a:extLst>
              <a:ext uri="{FF2B5EF4-FFF2-40B4-BE49-F238E27FC236}">
                <a16:creationId xmlns:a16="http://schemas.microsoft.com/office/drawing/2014/main" id="{27E9C485-F68E-4FD7-BCBE-1113C366A5F5}"/>
              </a:ext>
            </a:extLst>
          </p:cNvPr>
          <p:cNvSpPr txBox="1">
            <a:spLocks/>
          </p:cNvSpPr>
          <p:nvPr/>
        </p:nvSpPr>
        <p:spPr>
          <a:xfrm>
            <a:off x="179999" y="452230"/>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05 - Démarrage de multiples instances de vsftpd</a:t>
            </a:r>
          </a:p>
        </p:txBody>
      </p:sp>
      <p:pic>
        <p:nvPicPr>
          <p:cNvPr id="10" name="Image 9">
            <a:extLst>
              <a:ext uri="{FF2B5EF4-FFF2-40B4-BE49-F238E27FC236}">
                <a16:creationId xmlns:a16="http://schemas.microsoft.com/office/drawing/2014/main" id="{9EE9E5EB-FFD9-43DE-A7D2-D2C4F928B5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18783" y="322256"/>
            <a:ext cx="1629506" cy="1451279"/>
          </a:xfrm>
          <a:prstGeom prst="rect">
            <a:avLst/>
          </a:prstGeom>
        </p:spPr>
      </p:pic>
    </p:spTree>
    <p:extLst>
      <p:ext uri="{BB962C8B-B14F-4D97-AF65-F5344CB8AC3E}">
        <p14:creationId xmlns:p14="http://schemas.microsoft.com/office/powerpoint/2010/main" val="9123245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962546" y="2198255"/>
            <a:ext cx="9446836" cy="3968731"/>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Une fois que chaque serveur supplémentaire est doté d'un fichier de configuration, le démon vsftpd doit être exécuté depuis une invite du </a:t>
            </a:r>
            <a:r>
              <a:rPr kumimoji="0" lang="fr-FR" sz="1400" i="0" u="none" strike="noStrike" kern="1200" cap="none" spc="0" normalizeH="0" baseline="0" noProof="0" dirty="0" err="1">
                <a:ln>
                  <a:noFill/>
                </a:ln>
                <a:solidFill>
                  <a:srgbClr val="565656"/>
                </a:solidFill>
                <a:effectLst/>
                <a:uLnTx/>
                <a:uFillTx/>
                <a:latin typeface="Calibri" panose="020F0502020204030204"/>
                <a:ea typeface="+mn-ea"/>
                <a:cs typeface="+mn-cs"/>
              </a:rPr>
              <a:t>shell</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root à l'aide de la commande suivante :</a:t>
            </a:r>
          </a:p>
          <a:p>
            <a:pPr marL="0" marR="0" lvl="0" indent="0" algn="just" defTabSz="914400" rtl="0" eaLnBrk="1" fontAlgn="auto" latinLnBrk="0" hangingPunct="1">
              <a:lnSpc>
                <a:spcPts val="1700"/>
              </a:lnSpc>
              <a:spcBef>
                <a:spcPts val="600"/>
              </a:spcBef>
              <a:spcAft>
                <a:spcPts val="0"/>
              </a:spcAft>
              <a:buClrTx/>
              <a:buSzTx/>
              <a:buNone/>
              <a:tabLst/>
              <a:defRPr/>
            </a:pPr>
            <a:r>
              <a:rPr kumimoji="0" lang="fr-FR" sz="1400" b="1" i="0" u="none" strike="noStrike" kern="1200" cap="none" spc="0" normalizeH="0" baseline="0" noProof="0" dirty="0">
                <a:ln>
                  <a:noFill/>
                </a:ln>
                <a:solidFill>
                  <a:srgbClr val="565656"/>
                </a:solidFill>
                <a:effectLst>
                  <a:outerShdw blurRad="38100" dist="38100" dir="2700000" algn="tl">
                    <a:srgbClr val="000000">
                      <a:alpha val="43137"/>
                    </a:srgbClr>
                  </a:outerShdw>
                </a:effectLst>
                <a:uLnTx/>
                <a:uFillTx/>
                <a:latin typeface="Calibri" panose="020F0502020204030204"/>
                <a:ea typeface="+mn-ea"/>
                <a:cs typeface="+mn-cs"/>
              </a:rPr>
              <a:t>	#vsftpd /</a:t>
            </a:r>
            <a:r>
              <a:rPr kumimoji="0" lang="fr-FR" sz="1400" b="1" i="0" u="none" strike="noStrike" kern="1200" cap="none" spc="0" normalizeH="0" baseline="0" noProof="0" dirty="0" err="1">
                <a:ln>
                  <a:noFill/>
                </a:ln>
                <a:solidFill>
                  <a:srgbClr val="565656"/>
                </a:solidFill>
                <a:effectLst>
                  <a:outerShdw blurRad="38100" dist="38100" dir="2700000" algn="tl">
                    <a:srgbClr val="000000">
                      <a:alpha val="43137"/>
                    </a:srgbClr>
                  </a:outerShdw>
                </a:effectLst>
                <a:uLnTx/>
                <a:uFillTx/>
                <a:latin typeface="Calibri" panose="020F0502020204030204"/>
                <a:ea typeface="+mn-ea"/>
                <a:cs typeface="+mn-cs"/>
              </a:rPr>
              <a:t>etc</a:t>
            </a:r>
            <a:r>
              <a:rPr kumimoji="0" lang="fr-FR" sz="1400" b="1" i="0" u="none" strike="noStrike" kern="1200" cap="none" spc="0" normalizeH="0" baseline="0" noProof="0" dirty="0">
                <a:ln>
                  <a:noFill/>
                </a:ln>
                <a:solidFill>
                  <a:srgbClr val="565656"/>
                </a:solidFill>
                <a:effectLst>
                  <a:outerShdw blurRad="38100" dist="38100" dir="2700000" algn="tl">
                    <a:srgbClr val="000000">
                      <a:alpha val="43137"/>
                    </a:srgbClr>
                  </a:outerShdw>
                </a:effectLst>
                <a:uLnTx/>
                <a:uFillTx/>
                <a:latin typeface="Calibri" panose="020F0502020204030204"/>
                <a:ea typeface="+mn-ea"/>
                <a:cs typeface="+mn-cs"/>
              </a:rPr>
              <a:t>/vsftpd/ vsftpd-site-2.conf &amp;</a:t>
            </a:r>
          </a:p>
          <a:p>
            <a:pPr>
              <a:lnSpc>
                <a:spcPts val="1700"/>
              </a:lnSpc>
              <a:defRPr/>
            </a:pPr>
            <a:r>
              <a:rPr kumimoji="0" lang="fr-FR" i="0" u="none" strike="noStrike" kern="1200" cap="none" spc="0" normalizeH="0" baseline="0" noProof="0" dirty="0">
                <a:ln>
                  <a:noFill/>
                </a:ln>
                <a:solidFill>
                  <a:srgbClr val="565656"/>
                </a:solidFill>
                <a:effectLst/>
                <a:uLnTx/>
                <a:uFillTx/>
                <a:latin typeface="Calibri" panose="020F0502020204030204"/>
                <a:ea typeface="+mn-ea"/>
                <a:cs typeface="+mn-cs"/>
              </a:rPr>
              <a:t>Parmi d'autres directives pouvant faire l'objet de modifications sur une base individuelle pour chaque serveur figurent :</a:t>
            </a:r>
          </a:p>
          <a:p>
            <a:pPr lvl="1">
              <a:lnSpc>
                <a:spcPts val="1700"/>
              </a:lnSpc>
              <a:defRPr/>
            </a:pPr>
            <a:r>
              <a:rPr kumimoji="0" lang="fr-FR" b="1" i="0" u="none" strike="noStrike" kern="1200" cap="none" spc="0" normalizeH="0" baseline="0" noProof="0" dirty="0" err="1">
                <a:ln>
                  <a:noFill/>
                </a:ln>
                <a:solidFill>
                  <a:srgbClr val="565656"/>
                </a:solidFill>
                <a:effectLst/>
                <a:uLnTx/>
                <a:uFillTx/>
                <a:latin typeface="Calibri" panose="020F0502020204030204"/>
                <a:ea typeface="+mn-ea"/>
                <a:cs typeface="+mn-cs"/>
              </a:rPr>
              <a:t>anon_root</a:t>
            </a:r>
            <a:endParaRPr kumimoji="0" lang="fr-FR" b="1" i="0" u="none" strike="noStrike" kern="1200" cap="none" spc="0" normalizeH="0" baseline="0" noProof="0" dirty="0">
              <a:ln>
                <a:noFill/>
              </a:ln>
              <a:solidFill>
                <a:srgbClr val="565656"/>
              </a:solidFill>
              <a:effectLst/>
              <a:uLnTx/>
              <a:uFillTx/>
              <a:latin typeface="Calibri" panose="020F0502020204030204"/>
              <a:ea typeface="+mn-ea"/>
              <a:cs typeface="+mn-cs"/>
            </a:endParaRPr>
          </a:p>
          <a:p>
            <a:pPr lvl="1">
              <a:lnSpc>
                <a:spcPts val="1700"/>
              </a:lnSpc>
              <a:defRPr/>
            </a:pPr>
            <a:r>
              <a:rPr kumimoji="0" lang="fr-FR" b="1" i="0" u="none" strike="noStrike" kern="1200" cap="none" spc="0" normalizeH="0" baseline="0" noProof="0" dirty="0" err="1">
                <a:ln>
                  <a:noFill/>
                </a:ln>
                <a:solidFill>
                  <a:srgbClr val="565656"/>
                </a:solidFill>
                <a:effectLst/>
                <a:uLnTx/>
                <a:uFillTx/>
                <a:latin typeface="Calibri" panose="020F0502020204030204"/>
                <a:ea typeface="+mn-ea"/>
                <a:cs typeface="+mn-cs"/>
              </a:rPr>
              <a:t>local_root</a:t>
            </a:r>
            <a:endParaRPr kumimoji="0" lang="fr-FR" b="1" i="0" u="none" strike="noStrike" kern="1200" cap="none" spc="0" normalizeH="0" baseline="0" noProof="0" dirty="0">
              <a:ln>
                <a:noFill/>
              </a:ln>
              <a:solidFill>
                <a:srgbClr val="565656"/>
              </a:solidFill>
              <a:effectLst/>
              <a:uLnTx/>
              <a:uFillTx/>
              <a:latin typeface="Calibri" panose="020F0502020204030204"/>
              <a:ea typeface="+mn-ea"/>
              <a:cs typeface="+mn-cs"/>
            </a:endParaRPr>
          </a:p>
          <a:p>
            <a:pPr lvl="1">
              <a:lnSpc>
                <a:spcPts val="1700"/>
              </a:lnSpc>
              <a:defRPr/>
            </a:pPr>
            <a:r>
              <a:rPr kumimoji="0" lang="fr-FR" b="1" i="0" u="none" strike="noStrike" kern="1200" cap="none" spc="0" normalizeH="0" baseline="0" noProof="0" dirty="0" err="1">
                <a:ln>
                  <a:noFill/>
                </a:ln>
                <a:solidFill>
                  <a:srgbClr val="565656"/>
                </a:solidFill>
                <a:effectLst/>
                <a:uLnTx/>
                <a:uFillTx/>
                <a:latin typeface="Calibri" panose="020F0502020204030204"/>
                <a:ea typeface="+mn-ea"/>
                <a:cs typeface="+mn-cs"/>
              </a:rPr>
              <a:t>vsftpd_log_file</a:t>
            </a:r>
            <a:endParaRPr kumimoji="0" lang="fr-FR" b="1" i="0" u="none" strike="noStrike" kern="1200" cap="none" spc="0" normalizeH="0" baseline="0" noProof="0" dirty="0">
              <a:ln>
                <a:noFill/>
              </a:ln>
              <a:solidFill>
                <a:srgbClr val="565656"/>
              </a:solidFill>
              <a:effectLst/>
              <a:uLnTx/>
              <a:uFillTx/>
              <a:latin typeface="Calibri" panose="020F0502020204030204"/>
              <a:ea typeface="+mn-ea"/>
              <a:cs typeface="+mn-cs"/>
            </a:endParaRPr>
          </a:p>
          <a:p>
            <a:pPr lvl="1">
              <a:lnSpc>
                <a:spcPts val="1700"/>
              </a:lnSpc>
              <a:defRPr/>
            </a:pPr>
            <a:r>
              <a:rPr kumimoji="0" lang="fr-FR" b="1" i="0" u="none" strike="noStrike" kern="1200" cap="none" spc="0" normalizeH="0" baseline="0" noProof="0" dirty="0" err="1">
                <a:ln>
                  <a:noFill/>
                </a:ln>
                <a:solidFill>
                  <a:srgbClr val="565656"/>
                </a:solidFill>
                <a:effectLst/>
                <a:uLnTx/>
                <a:uFillTx/>
                <a:latin typeface="Calibri" panose="020F0502020204030204"/>
                <a:ea typeface="+mn-ea"/>
                <a:cs typeface="+mn-cs"/>
              </a:rPr>
              <a:t>xferlog_file</a:t>
            </a:r>
            <a:endParaRPr kumimoji="0" lang="fr-FR" b="1" i="0" u="none" strike="noStrike" kern="1200" cap="none" spc="0" normalizeH="0" baseline="0" noProof="0" dirty="0">
              <a:ln>
                <a:noFill/>
              </a:ln>
              <a:solidFill>
                <a:srgbClr val="565656"/>
              </a:solidFill>
              <a:effectLst/>
              <a:uLnTx/>
              <a:uFillTx/>
              <a:latin typeface="Calibri" panose="020F0502020204030204"/>
              <a:ea typeface="+mn-ea"/>
              <a:cs typeface="+mn-cs"/>
            </a:endParaRPr>
          </a:p>
          <a:p>
            <a:pPr>
              <a:lnSpc>
                <a:spcPts val="1700"/>
              </a:lnSpc>
              <a:defRPr/>
            </a:pPr>
            <a:endParaRPr kumimoji="0" lang="fr-FR" b="1" i="0" u="none" strike="noStrike" kern="1200" cap="none" spc="0" normalizeH="0" baseline="0" noProof="0" dirty="0">
              <a:ln>
                <a:noFill/>
              </a:ln>
              <a:solidFill>
                <a:srgbClr val="565656"/>
              </a:solidFill>
              <a:effectLst/>
              <a:uLnTx/>
              <a:uFillTx/>
              <a:latin typeface="Calibri" panose="020F0502020204030204"/>
              <a:ea typeface="+mn-ea"/>
              <a:cs typeface="+mn-cs"/>
            </a:endParaRP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endPar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endParaRP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endParaRPr lang="fr-FR" b="1" dirty="0">
              <a:latin typeface="Calibri" panose="020F0502020204030204"/>
            </a:endParaRP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endPar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endParaRP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endPar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endParaRPr>
          </a:p>
          <a:p>
            <a:pPr marL="0" marR="0" lvl="0" indent="0" algn="just" defTabSz="914400" rtl="0" eaLnBrk="1" fontAlgn="auto" latinLnBrk="0" hangingPunct="1">
              <a:lnSpc>
                <a:spcPts val="1700"/>
              </a:lnSpc>
              <a:spcBef>
                <a:spcPts val="600"/>
              </a:spcBef>
              <a:spcAft>
                <a:spcPts val="0"/>
              </a:spcAft>
              <a:buClrTx/>
              <a:buSzTx/>
              <a:buNone/>
              <a:tabLst/>
              <a:defRPr/>
            </a:pP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	</a:t>
            </a:r>
            <a:endPar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endParaRP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90510" y="777945"/>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600" b="1" i="0" u="none" strike="noStrike" kern="1200" cap="none" spc="0" normalizeH="0" baseline="0" noProof="0" dirty="0">
                <a:ln>
                  <a:noFill/>
                </a:ln>
                <a:solidFill>
                  <a:srgbClr val="FF7800"/>
                </a:solidFill>
                <a:effectLst/>
                <a:uLnTx/>
                <a:uFillTx/>
                <a:latin typeface="Calibri" panose="020F0502020204030204"/>
                <a:ea typeface="+mn-ea"/>
                <a:cs typeface="+mn-cs"/>
              </a:rPr>
              <a:t>Configuration  </a:t>
            </a:r>
          </a:p>
        </p:txBody>
      </p:sp>
      <p:sp>
        <p:nvSpPr>
          <p:cNvPr id="9" name="Titre 1">
            <a:extLst>
              <a:ext uri="{FF2B5EF4-FFF2-40B4-BE49-F238E27FC236}">
                <a16:creationId xmlns:a16="http://schemas.microsoft.com/office/drawing/2014/main" id="{27E9C485-F68E-4FD7-BCBE-1113C366A5F5}"/>
              </a:ext>
            </a:extLst>
          </p:cNvPr>
          <p:cNvSpPr txBox="1">
            <a:spLocks/>
          </p:cNvSpPr>
          <p:nvPr/>
        </p:nvSpPr>
        <p:spPr>
          <a:xfrm>
            <a:off x="179999" y="452230"/>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05 - Démarrage de multiples instances de vsftpd</a:t>
            </a:r>
          </a:p>
        </p:txBody>
      </p:sp>
      <p:pic>
        <p:nvPicPr>
          <p:cNvPr id="10" name="Image 9">
            <a:extLst>
              <a:ext uri="{FF2B5EF4-FFF2-40B4-BE49-F238E27FC236}">
                <a16:creationId xmlns:a16="http://schemas.microsoft.com/office/drawing/2014/main" id="{9EE9E5EB-FFD9-43DE-A7D2-D2C4F928B5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18783" y="322256"/>
            <a:ext cx="1629506" cy="1451279"/>
          </a:xfrm>
          <a:prstGeom prst="rect">
            <a:avLst/>
          </a:prstGeom>
        </p:spPr>
      </p:pic>
    </p:spTree>
    <p:extLst>
      <p:ext uri="{BB962C8B-B14F-4D97-AF65-F5344CB8AC3E}">
        <p14:creationId xmlns:p14="http://schemas.microsoft.com/office/powerpoint/2010/main" val="29606083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962546" y="2198255"/>
            <a:ext cx="9446836" cy="3968731"/>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150000"/>
              </a:lnSpc>
              <a:spcBef>
                <a:spcPts val="600"/>
              </a:spcBef>
              <a:spcAft>
                <a:spcPts val="0"/>
              </a:spcAft>
              <a:buClrTx/>
              <a:buSzTx/>
              <a:buNone/>
              <a:tabLst/>
              <a:defRPr/>
            </a:pP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Le protocole de transfert de fichiers a été créé à l’origine sans aucune précaution de sécurité. Au moment du développement, Internet était encore à ses débuts et la cybercriminalité n’existait pas. Maintenant, l’utilisation du FTP est associée à de nombreux risques de sécurité, car toutes les informations transférées sont non chiffrées. C’est pourquoi deux variantes plus sûres ont été développées, qui sont depuis lors en concurrence l'une avec l'autre </a:t>
            </a: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 FTPS </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et </a:t>
            </a: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SFTP.</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a:t>
            </a:r>
          </a:p>
          <a:p>
            <a:pPr marL="285750" marR="0" lvl="0" indent="-285750" algn="just" defTabSz="914400" rtl="0" eaLnBrk="1" fontAlgn="auto" latinLnBrk="0" hangingPunct="1">
              <a:lnSpc>
                <a:spcPct val="150000"/>
              </a:lnSpc>
              <a:spcBef>
                <a:spcPts val="600"/>
              </a:spcBef>
              <a:spcAft>
                <a:spcPts val="0"/>
              </a:spcAft>
              <a:buClrTx/>
              <a:buSzTx/>
              <a:buFont typeface="Arial" panose="020B0604020202020204" pitchFamily="34" charset="0"/>
              <a:buChar char="•"/>
              <a:tabLst/>
              <a:defRPr/>
            </a:pP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Le protocole </a:t>
            </a:r>
            <a:r>
              <a:rPr lang="fr-FR" dirty="0">
                <a:latin typeface="Calibri" panose="020F0502020204030204"/>
              </a:rPr>
              <a:t>FTPS </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est </a:t>
            </a: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le FTP avec SSL</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La connexion est donc établie en combinaison avec Secure Sockets Layer (SSL) ou Transport Layer Security (</a:t>
            </a: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TLS</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L'échange de données est chiffré.</a:t>
            </a:r>
          </a:p>
          <a:p>
            <a:pPr marL="285750" marR="0" lvl="0" indent="-285750" algn="just" defTabSz="914400" rtl="0" eaLnBrk="1" fontAlgn="auto" latinLnBrk="0" hangingPunct="1">
              <a:lnSpc>
                <a:spcPct val="150000"/>
              </a:lnSpc>
              <a:spcBef>
                <a:spcPts val="600"/>
              </a:spcBef>
              <a:spcAft>
                <a:spcPts val="0"/>
              </a:spcAft>
              <a:buClrTx/>
              <a:buSzTx/>
              <a:buFont typeface="Arial" panose="020B0604020202020204" pitchFamily="34" charset="0"/>
              <a:buChar char="•"/>
              <a:tabLst/>
              <a:defRPr/>
            </a:pP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Le protocole de transfert de fichiers </a:t>
            </a: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SSH</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a:t>
            </a: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SFTP</a:t>
            </a:r>
            <a:r>
              <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rPr>
              <a:t>) utilise quant à lui Secure Shell (SSH) pour le transfert sécurisé de fichiers. La connexion est également chiffrée. Mais alors que le FTPS nécessite deux connexions, le SFTP ne s'en sort qu'avec une. </a:t>
            </a:r>
            <a:endPar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endParaRP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endParaRPr lang="fr-FR" b="1" dirty="0">
              <a:latin typeface="Calibri" panose="020F0502020204030204"/>
            </a:endParaRP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endPar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endParaRP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endPar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endParaRPr>
          </a:p>
          <a:p>
            <a:pPr marL="0" marR="0" lvl="0" indent="0" algn="just" defTabSz="914400" rtl="0" eaLnBrk="1" fontAlgn="auto" latinLnBrk="0" hangingPunct="1">
              <a:lnSpc>
                <a:spcPts val="1700"/>
              </a:lnSpc>
              <a:spcBef>
                <a:spcPts val="600"/>
              </a:spcBef>
              <a:spcAft>
                <a:spcPts val="0"/>
              </a:spcAft>
              <a:buClrTx/>
              <a:buSzTx/>
              <a:buNone/>
              <a:tabLst/>
              <a:defRPr/>
            </a:pP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	</a:t>
            </a:r>
            <a:endParaRPr kumimoji="0" lang="fr-FR" sz="1400" i="0" u="none" strike="noStrike" kern="1200" cap="none" spc="0" normalizeH="0" baseline="0" noProof="0" dirty="0">
              <a:ln>
                <a:noFill/>
              </a:ln>
              <a:solidFill>
                <a:srgbClr val="565656"/>
              </a:solidFill>
              <a:effectLst/>
              <a:uLnTx/>
              <a:uFillTx/>
              <a:latin typeface="Calibri" panose="020F0502020204030204"/>
              <a:ea typeface="+mn-ea"/>
              <a:cs typeface="+mn-cs"/>
            </a:endParaRP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90510" y="777945"/>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dirty="0">
                <a:latin typeface="Calibri" panose="020F0502020204030204"/>
              </a:rPr>
              <a:t>explication</a:t>
            </a:r>
            <a:r>
              <a:rPr kumimoji="0" lang="fr-FR" sz="1600" b="1" i="0" u="none" strike="noStrike" kern="1200" cap="none" spc="0" normalizeH="0" baseline="0" noProof="0" dirty="0">
                <a:ln>
                  <a:noFill/>
                </a:ln>
                <a:solidFill>
                  <a:srgbClr val="FF7800"/>
                </a:solidFill>
                <a:effectLst/>
                <a:uLnTx/>
                <a:uFillTx/>
                <a:latin typeface="Calibri" panose="020F0502020204030204"/>
                <a:ea typeface="+mn-ea"/>
                <a:cs typeface="+mn-cs"/>
              </a:rPr>
              <a:t>  </a:t>
            </a:r>
          </a:p>
        </p:txBody>
      </p:sp>
      <p:sp>
        <p:nvSpPr>
          <p:cNvPr id="9" name="Titre 1">
            <a:extLst>
              <a:ext uri="{FF2B5EF4-FFF2-40B4-BE49-F238E27FC236}">
                <a16:creationId xmlns:a16="http://schemas.microsoft.com/office/drawing/2014/main" id="{27E9C485-F68E-4FD7-BCBE-1113C366A5F5}"/>
              </a:ext>
            </a:extLst>
          </p:cNvPr>
          <p:cNvSpPr txBox="1">
            <a:spLocks/>
          </p:cNvSpPr>
          <p:nvPr/>
        </p:nvSpPr>
        <p:spPr>
          <a:xfrm>
            <a:off x="179999" y="452230"/>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06 - Sécurité FTP</a:t>
            </a:r>
          </a:p>
        </p:txBody>
      </p:sp>
      <p:pic>
        <p:nvPicPr>
          <p:cNvPr id="10" name="Image 9">
            <a:extLst>
              <a:ext uri="{FF2B5EF4-FFF2-40B4-BE49-F238E27FC236}">
                <a16:creationId xmlns:a16="http://schemas.microsoft.com/office/drawing/2014/main" id="{9EE9E5EB-FFD9-43DE-A7D2-D2C4F928B5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18783" y="322256"/>
            <a:ext cx="1629506" cy="1451279"/>
          </a:xfrm>
          <a:prstGeom prst="rect">
            <a:avLst/>
          </a:prstGeom>
        </p:spPr>
      </p:pic>
    </p:spTree>
    <p:extLst>
      <p:ext uri="{BB962C8B-B14F-4D97-AF65-F5344CB8AC3E}">
        <p14:creationId xmlns:p14="http://schemas.microsoft.com/office/powerpoint/2010/main" val="23222053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1464945" y="2013527"/>
            <a:ext cx="9262109" cy="3565237"/>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150000"/>
              </a:lnSpc>
              <a:spcBef>
                <a:spcPts val="600"/>
              </a:spcBef>
              <a:spcAft>
                <a:spcPts val="0"/>
              </a:spcAft>
              <a:buClrTx/>
              <a:buSzTx/>
              <a:buNone/>
              <a:tabLst/>
              <a:defRPr/>
            </a:pPr>
            <a:r>
              <a:rPr kumimoji="0" lang="fr-FR" sz="1600" b="1" i="0" u="none" strike="noStrike" kern="1200" cap="none" spc="0" normalizeH="0" baseline="0" noProof="0" dirty="0">
                <a:ln>
                  <a:noFill/>
                </a:ln>
                <a:solidFill>
                  <a:srgbClr val="565656"/>
                </a:solidFill>
                <a:effectLst/>
                <a:uLnTx/>
                <a:uFillTx/>
                <a:latin typeface="Calibri" panose="020F0502020204030204"/>
                <a:ea typeface="+mn-ea"/>
                <a:cs typeface="+mn-cs"/>
              </a:rPr>
              <a:t>File Transfer Protocol </a:t>
            </a:r>
            <a:r>
              <a:rPr kumimoji="0" lang="fr-FR" sz="1600" i="0" u="none" strike="noStrike" kern="1200" cap="none" spc="0" normalizeH="0" baseline="0" noProof="0" dirty="0">
                <a:ln>
                  <a:noFill/>
                </a:ln>
                <a:solidFill>
                  <a:srgbClr val="565656"/>
                </a:solidFill>
                <a:effectLst/>
                <a:uLnTx/>
                <a:uFillTx/>
                <a:latin typeface="Calibri" panose="020F0502020204030204"/>
                <a:ea typeface="+mn-ea"/>
                <a:cs typeface="+mn-cs"/>
              </a:rPr>
              <a:t>(protocole de transfert de fichier, ou </a:t>
            </a:r>
            <a:r>
              <a:rPr kumimoji="0" lang="fr-FR" sz="1600" b="1" i="0" u="none" strike="noStrike" kern="1200" cap="none" spc="0" normalizeH="0" baseline="0" noProof="0" dirty="0">
                <a:ln>
                  <a:noFill/>
                </a:ln>
                <a:solidFill>
                  <a:srgbClr val="565656"/>
                </a:solidFill>
                <a:effectLst/>
                <a:uLnTx/>
                <a:uFillTx/>
                <a:latin typeface="Calibri" panose="020F0502020204030204"/>
                <a:ea typeface="+mn-ea"/>
                <a:cs typeface="+mn-cs"/>
              </a:rPr>
              <a:t>FTP</a:t>
            </a:r>
            <a:r>
              <a:rPr kumimoji="0" lang="fr-FR" sz="1600" i="0" u="none" strike="noStrike" kern="1200" cap="none" spc="0" normalizeH="0" baseline="0" noProof="0" dirty="0">
                <a:ln>
                  <a:noFill/>
                </a:ln>
                <a:solidFill>
                  <a:srgbClr val="565656"/>
                </a:solidFill>
                <a:effectLst/>
                <a:uLnTx/>
                <a:uFillTx/>
                <a:latin typeface="Calibri" panose="020F0502020204030204"/>
                <a:ea typeface="+mn-ea"/>
                <a:cs typeface="+mn-cs"/>
              </a:rPr>
              <a:t>), est un protocole de communication destiné au partage de fichiers sur un réseau TCP/IP. </a:t>
            </a:r>
          </a:p>
          <a:p>
            <a:pPr marL="285750" marR="0" lvl="0" indent="-285750" algn="just" defTabSz="914400" rtl="0" eaLnBrk="1" fontAlgn="auto" latinLnBrk="0" hangingPunct="1">
              <a:lnSpc>
                <a:spcPct val="150000"/>
              </a:lnSpc>
              <a:spcBef>
                <a:spcPts val="600"/>
              </a:spcBef>
              <a:spcAft>
                <a:spcPts val="0"/>
              </a:spcAft>
              <a:buClrTx/>
              <a:buSzTx/>
              <a:buFont typeface="Arial" panose="020B0604020202020204" pitchFamily="34" charset="0"/>
              <a:buChar char="•"/>
              <a:tabLst/>
              <a:defRPr/>
            </a:pPr>
            <a:r>
              <a:rPr kumimoji="0" lang="fr-FR" sz="1600" i="0" u="none" strike="noStrike" kern="1200" cap="none" spc="0" normalizeH="0" baseline="0" noProof="0" dirty="0">
                <a:ln>
                  <a:noFill/>
                </a:ln>
                <a:solidFill>
                  <a:srgbClr val="565656"/>
                </a:solidFill>
                <a:effectLst/>
                <a:uLnTx/>
                <a:uFillTx/>
                <a:latin typeface="Calibri" panose="020F0502020204030204"/>
                <a:ea typeface="+mn-ea"/>
                <a:cs typeface="+mn-cs"/>
              </a:rPr>
              <a:t>Il permet, depuis un ordinateur, de copier des fichiers vers un autre ordinateur du réseau, ou encore de supprimer ou de modifier des fichiers sur cet ordinateur. </a:t>
            </a:r>
          </a:p>
          <a:p>
            <a:pPr lvl="0">
              <a:lnSpc>
                <a:spcPct val="150000"/>
              </a:lnSpc>
              <a:defRPr/>
            </a:pPr>
            <a:r>
              <a:rPr kumimoji="0" lang="fr-FR" sz="1600" i="0" u="none" strike="noStrike" kern="1200" cap="none" spc="0" normalizeH="0" baseline="0" noProof="0" dirty="0">
                <a:ln>
                  <a:noFill/>
                </a:ln>
                <a:solidFill>
                  <a:srgbClr val="565656"/>
                </a:solidFill>
                <a:effectLst/>
                <a:uLnTx/>
                <a:uFillTx/>
                <a:latin typeface="Calibri" panose="020F0502020204030204"/>
                <a:ea typeface="+mn-ea"/>
                <a:cs typeface="+mn-cs"/>
              </a:rPr>
              <a:t>La mise en place du protocole FTP date de 1971, date à laquelle un mécanisme de transfert de fichiers (décrit dans le </a:t>
            </a:r>
            <a:r>
              <a:rPr lang="fr-FR" sz="1600" dirty="0"/>
              <a:t>RFC 114) </a:t>
            </a:r>
            <a:r>
              <a:rPr kumimoji="0" lang="fr-FR" sz="1600" i="0" u="none" strike="noStrike" kern="1200" cap="none" spc="0" normalizeH="0" baseline="0" noProof="0" dirty="0">
                <a:ln>
                  <a:noFill/>
                </a:ln>
                <a:solidFill>
                  <a:srgbClr val="565656"/>
                </a:solidFill>
                <a:effectLst/>
                <a:uLnTx/>
                <a:uFillTx/>
                <a:latin typeface="Calibri" panose="020F0502020204030204"/>
                <a:ea typeface="+mn-ea"/>
                <a:cs typeface="+mn-cs"/>
              </a:rPr>
              <a:t>entre les machines du MIT (Massachussetts Institute of </a:t>
            </a:r>
            <a:r>
              <a:rPr kumimoji="0" lang="fr-FR" sz="1600" i="0" u="none" strike="noStrike" kern="1200" cap="none" spc="0" normalizeH="0" baseline="0" noProof="0" dirty="0" err="1">
                <a:ln>
                  <a:noFill/>
                </a:ln>
                <a:solidFill>
                  <a:srgbClr val="565656"/>
                </a:solidFill>
                <a:effectLst/>
                <a:uLnTx/>
                <a:uFillTx/>
                <a:latin typeface="Calibri" panose="020F0502020204030204"/>
                <a:ea typeface="+mn-ea"/>
                <a:cs typeface="+mn-cs"/>
              </a:rPr>
              <a:t>Technology</a:t>
            </a:r>
            <a:r>
              <a:rPr kumimoji="0" lang="fr-FR" sz="1600" i="0" u="none" strike="noStrike" kern="1200" cap="none" spc="0" normalizeH="0" baseline="0" noProof="0" dirty="0">
                <a:ln>
                  <a:noFill/>
                </a:ln>
                <a:solidFill>
                  <a:srgbClr val="565656"/>
                </a:solidFill>
                <a:effectLst/>
                <a:uLnTx/>
                <a:uFillTx/>
                <a:latin typeface="Calibri" panose="020F0502020204030204"/>
                <a:ea typeface="+mn-ea"/>
                <a:cs typeface="+mn-cs"/>
              </a:rPr>
              <a:t>) avait été mis au point. </a:t>
            </a:r>
          </a:p>
          <a:p>
            <a:pPr marL="285750" marR="0" lvl="0" indent="-285750" algn="just" defTabSz="914400" rtl="0" eaLnBrk="1" fontAlgn="auto" latinLnBrk="0" hangingPunct="1">
              <a:lnSpc>
                <a:spcPct val="150000"/>
              </a:lnSpc>
              <a:spcBef>
                <a:spcPts val="600"/>
              </a:spcBef>
              <a:spcAft>
                <a:spcPts val="0"/>
              </a:spcAft>
              <a:buClrTx/>
              <a:buSzTx/>
              <a:buFont typeface="Arial" panose="020B0604020202020204" pitchFamily="34" charset="0"/>
              <a:buChar char="•"/>
              <a:tabLst/>
              <a:defRPr/>
            </a:pPr>
            <a:r>
              <a:rPr kumimoji="0" lang="fr-FR" sz="1600" i="0" u="none" strike="noStrike" kern="1200" cap="none" spc="0" normalizeH="0" baseline="0" noProof="0" dirty="0">
                <a:ln>
                  <a:noFill/>
                </a:ln>
                <a:solidFill>
                  <a:srgbClr val="565656"/>
                </a:solidFill>
                <a:effectLst/>
                <a:uLnTx/>
                <a:uFillTx/>
                <a:latin typeface="Calibri" panose="020F0502020204030204"/>
                <a:ea typeface="+mn-ea"/>
                <a:cs typeface="+mn-cs"/>
              </a:rPr>
              <a:t>Plusieurs RFC viennent compléter cette spécification, comme la RFC 2228 de juin 1997 pour l'ajout d'extensions de sécurité ou la RFC 2428 de septembre 1998 qui ajoute la prise en charge du protocole IPv6 et définit un nouveau type de mode passif.</a:t>
            </a:r>
          </a:p>
        </p:txBody>
      </p:sp>
      <p:sp>
        <p:nvSpPr>
          <p:cNvPr id="6" name="Titre 1">
            <a:extLst>
              <a:ext uri="{FF2B5EF4-FFF2-40B4-BE49-F238E27FC236}">
                <a16:creationId xmlns:a16="http://schemas.microsoft.com/office/drawing/2014/main" id="{99EA2E11-DA2F-4197-95FF-95C6783E4963}"/>
              </a:ext>
            </a:extLst>
          </p:cNvPr>
          <p:cNvSpPr txBox="1">
            <a:spLocks/>
          </p:cNvSpPr>
          <p:nvPr/>
        </p:nvSpPr>
        <p:spPr>
          <a:xfrm>
            <a:off x="180000" y="452230"/>
            <a:ext cx="5075172"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01 - Présentation de protocole FTP</a:t>
            </a: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90510" y="777945"/>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600" b="1" i="0" u="none" strike="noStrike" kern="1200" cap="none" spc="0" normalizeH="0" baseline="0" noProof="0" dirty="0">
                <a:ln>
                  <a:noFill/>
                </a:ln>
                <a:solidFill>
                  <a:srgbClr val="FF7800"/>
                </a:solidFill>
                <a:effectLst/>
                <a:uLnTx/>
                <a:uFillTx/>
                <a:latin typeface="Calibri" panose="020F0502020204030204"/>
                <a:ea typeface="+mn-ea"/>
                <a:cs typeface="+mn-cs"/>
              </a:rPr>
              <a:t>Introduction et définition</a:t>
            </a:r>
          </a:p>
        </p:txBody>
      </p:sp>
    </p:spTree>
    <p:extLst>
      <p:ext uri="{BB962C8B-B14F-4D97-AF65-F5344CB8AC3E}">
        <p14:creationId xmlns:p14="http://schemas.microsoft.com/office/powerpoint/2010/main" val="33812560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6831724" y="1991423"/>
            <a:ext cx="4552785" cy="4269399"/>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kumimoji="0" lang="fr-FR" sz="1400" b="0" i="0" u="none" strike="noStrike" kern="1200" cap="none" spc="0" normalizeH="0" baseline="0" noProof="0" dirty="0">
                <a:ln>
                  <a:noFill/>
                </a:ln>
                <a:solidFill>
                  <a:srgbClr val="565656"/>
                </a:solidFill>
                <a:effectLst/>
                <a:uLnTx/>
                <a:uFillTx/>
                <a:latin typeface="Calibri" panose="020F0502020204030204"/>
                <a:ea typeface="+mn-ea"/>
                <a:cs typeface="+mn-cs"/>
              </a:rPr>
              <a:t>En pratique, le serveur est un ordinateur sur lequel fonctionne un </a:t>
            </a: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logiciel</a:t>
            </a:r>
            <a:r>
              <a:rPr kumimoji="0" lang="fr-FR" sz="1400" b="0" i="0" u="none" strike="noStrike" kern="1200" cap="none" spc="0" normalizeH="0" baseline="0" noProof="0" dirty="0">
                <a:ln>
                  <a:noFill/>
                </a:ln>
                <a:solidFill>
                  <a:srgbClr val="565656"/>
                </a:solidFill>
                <a:effectLst/>
                <a:uLnTx/>
                <a:uFillTx/>
                <a:latin typeface="Calibri" panose="020F0502020204030204"/>
                <a:ea typeface="+mn-ea"/>
                <a:cs typeface="+mn-cs"/>
              </a:rPr>
              <a:t>, maniable aussi en </a:t>
            </a: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ligne de commande</a:t>
            </a:r>
            <a:r>
              <a:rPr kumimoji="0" lang="fr-FR" sz="1400" b="0" i="0" u="none" strike="noStrike" kern="1200" cap="none" spc="0" normalizeH="0" baseline="0" noProof="0" dirty="0">
                <a:ln>
                  <a:noFill/>
                </a:ln>
                <a:solidFill>
                  <a:srgbClr val="565656"/>
                </a:solidFill>
                <a:effectLst/>
                <a:uLnTx/>
                <a:uFillTx/>
                <a:latin typeface="Calibri" panose="020F0502020204030204"/>
                <a:ea typeface="+mn-ea"/>
                <a:cs typeface="+mn-cs"/>
              </a:rPr>
              <a:t>, lui-même appelé serveur FTP, qui rend publique une arborescence de fichiers similaire à un système de fichiers UNIX. </a:t>
            </a: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kumimoji="0" lang="fr-FR" sz="1400" b="0" i="0" u="none" strike="noStrike" kern="1200" cap="none" spc="0" normalizeH="0" baseline="0" noProof="0" dirty="0">
                <a:ln>
                  <a:noFill/>
                </a:ln>
                <a:solidFill>
                  <a:srgbClr val="565656"/>
                </a:solidFill>
                <a:effectLst/>
                <a:uLnTx/>
                <a:uFillTx/>
                <a:latin typeface="Calibri" panose="020F0502020204030204"/>
                <a:ea typeface="+mn-ea"/>
                <a:cs typeface="+mn-cs"/>
              </a:rPr>
              <a:t>Ce qui rend FTP </a:t>
            </a: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non sécurisé</a:t>
            </a:r>
            <a:r>
              <a:rPr kumimoji="0" lang="fr-FR" sz="1400" b="0" i="0" u="none" strike="noStrike" kern="1200" cap="none" spc="0" normalizeH="0" baseline="0" noProof="0" dirty="0">
                <a:ln>
                  <a:noFill/>
                </a:ln>
                <a:solidFill>
                  <a:srgbClr val="565656"/>
                </a:solidFill>
                <a:effectLst/>
                <a:uLnTx/>
                <a:uFillTx/>
                <a:latin typeface="Calibri" panose="020F0502020204030204"/>
                <a:ea typeface="+mn-ea"/>
                <a:cs typeface="+mn-cs"/>
              </a:rPr>
              <a:t>, c'est que tout ce qui est envoyé entre le client et le serveur FTP se fait en texte clair. Le protocole FTP a été créé à une époque où la plupart des communications informatiques se faisaient sur des réseaux privés, lignes téléphoniques ou par ligne commutée, où le cryptage n'était pas considéré comme critique. </a:t>
            </a: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kumimoji="0" lang="fr-FR" sz="1400" b="0" i="0" u="none" strike="noStrike" kern="1200" cap="none" spc="0" normalizeH="0" baseline="0" noProof="0" dirty="0">
                <a:ln>
                  <a:noFill/>
                </a:ln>
                <a:solidFill>
                  <a:srgbClr val="565656"/>
                </a:solidFill>
                <a:effectLst/>
                <a:uLnTx/>
                <a:uFillTx/>
                <a:latin typeface="Calibri" panose="020F0502020204030204"/>
                <a:ea typeface="+mn-ea"/>
                <a:cs typeface="+mn-cs"/>
              </a:rPr>
              <a:t>Si vous utilisez FTP sur un réseau public, quelqu'un reniflant la ligne n'importe où entre le client et le serveur pourra voir non seulement les données transférées mais aussi le processus d'authentification (informations de connexion et de mot de passe).</a:t>
            </a:r>
          </a:p>
        </p:txBody>
      </p:sp>
      <p:sp>
        <p:nvSpPr>
          <p:cNvPr id="6" name="Titre 1">
            <a:extLst>
              <a:ext uri="{FF2B5EF4-FFF2-40B4-BE49-F238E27FC236}">
                <a16:creationId xmlns:a16="http://schemas.microsoft.com/office/drawing/2014/main" id="{99EA2E11-DA2F-4197-95FF-95C6783E4963}"/>
              </a:ext>
            </a:extLst>
          </p:cNvPr>
          <p:cNvSpPr txBox="1">
            <a:spLocks/>
          </p:cNvSpPr>
          <p:nvPr/>
        </p:nvSpPr>
        <p:spPr>
          <a:xfrm>
            <a:off x="180000" y="452230"/>
            <a:ext cx="5075172"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01 - Présentation de protocole FTP</a:t>
            </a:r>
          </a:p>
        </p:txBody>
      </p:sp>
      <p:pic>
        <p:nvPicPr>
          <p:cNvPr id="4" name="Image 3">
            <a:extLst>
              <a:ext uri="{FF2B5EF4-FFF2-40B4-BE49-F238E27FC236}">
                <a16:creationId xmlns:a16="http://schemas.microsoft.com/office/drawing/2014/main" id="{76A4B13A-D2B5-4099-B44B-ACA5525B4258}"/>
              </a:ext>
            </a:extLst>
          </p:cNvPr>
          <p:cNvPicPr>
            <a:picLocks noChangeAspect="1"/>
          </p:cNvPicPr>
          <p:nvPr/>
        </p:nvPicPr>
        <p:blipFill>
          <a:blip r:embed="rId3"/>
          <a:stretch>
            <a:fillRect/>
          </a:stretch>
        </p:blipFill>
        <p:spPr>
          <a:xfrm>
            <a:off x="792031" y="2430435"/>
            <a:ext cx="6039693" cy="3391373"/>
          </a:xfrm>
          <a:prstGeom prst="rect">
            <a:avLst/>
          </a:prstGeom>
        </p:spPr>
      </p:pic>
      <p:sp>
        <p:nvSpPr>
          <p:cNvPr id="10" name="Espace réservé du texte 2">
            <a:extLst>
              <a:ext uri="{FF2B5EF4-FFF2-40B4-BE49-F238E27FC236}">
                <a16:creationId xmlns:a16="http://schemas.microsoft.com/office/drawing/2014/main" id="{56B43A84-0E71-4E20-AFFD-DC87FEA04618}"/>
              </a:ext>
            </a:extLst>
          </p:cNvPr>
          <p:cNvSpPr txBox="1">
            <a:spLocks/>
          </p:cNvSpPr>
          <p:nvPr/>
        </p:nvSpPr>
        <p:spPr>
          <a:xfrm>
            <a:off x="190510" y="777945"/>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600" b="1" i="0" u="none" strike="noStrike" kern="1200" cap="none" spc="0" normalizeH="0" baseline="0" noProof="0" dirty="0">
                <a:ln>
                  <a:noFill/>
                </a:ln>
                <a:solidFill>
                  <a:srgbClr val="FF7800"/>
                </a:solidFill>
                <a:effectLst/>
                <a:uLnTx/>
                <a:uFillTx/>
                <a:latin typeface="Calibri" panose="020F0502020204030204"/>
                <a:ea typeface="+mn-ea"/>
                <a:cs typeface="+mn-cs"/>
              </a:rPr>
              <a:t>Introduction et définition</a:t>
            </a:r>
          </a:p>
        </p:txBody>
      </p:sp>
    </p:spTree>
    <p:extLst>
      <p:ext uri="{BB962C8B-B14F-4D97-AF65-F5344CB8AC3E}">
        <p14:creationId xmlns:p14="http://schemas.microsoft.com/office/powerpoint/2010/main" val="37845681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701965" y="1986517"/>
            <a:ext cx="6622472" cy="4269399"/>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kumimoji="0" lang="fr-FR" sz="1400" b="0" i="0" u="none" strike="noStrike" kern="1200" cap="none" spc="0" normalizeH="0" baseline="0" noProof="0" dirty="0">
                <a:ln>
                  <a:noFill/>
                </a:ln>
                <a:solidFill>
                  <a:srgbClr val="565656"/>
                </a:solidFill>
                <a:effectLst/>
                <a:uLnTx/>
                <a:uFillTx/>
                <a:latin typeface="Calibri" panose="020F0502020204030204"/>
                <a:ea typeface="+mn-ea"/>
                <a:cs typeface="+mn-cs"/>
              </a:rPr>
              <a:t>Ainsi, FTP n'est pas bon pour partager des fichiers en privé (utilisez des commandes SSH telles que </a:t>
            </a:r>
            <a:r>
              <a:rPr kumimoji="0" lang="fr-FR" sz="1400" b="1" i="0" u="none" strike="noStrike" kern="1200" cap="none" spc="0" normalizeH="0" baseline="0" noProof="0" dirty="0" err="1">
                <a:ln>
                  <a:noFill/>
                </a:ln>
                <a:solidFill>
                  <a:srgbClr val="565656"/>
                </a:solidFill>
                <a:effectLst/>
                <a:uLnTx/>
                <a:uFillTx/>
                <a:latin typeface="Calibri" panose="020F0502020204030204"/>
                <a:ea typeface="+mn-ea"/>
                <a:cs typeface="+mn-cs"/>
              </a:rPr>
              <a:t>sftp</a:t>
            </a:r>
            <a:r>
              <a:rPr kumimoji="0" lang="fr-FR" sz="1400" b="0" i="0" u="none" strike="noStrike" kern="1200" cap="none" spc="0" normalizeH="0" baseline="0" noProof="0" dirty="0">
                <a:ln>
                  <a:noFill/>
                </a:ln>
                <a:solidFill>
                  <a:srgbClr val="565656"/>
                </a:solidFill>
                <a:effectLst/>
                <a:uLnTx/>
                <a:uFillTx/>
                <a:latin typeface="Calibri" panose="020F0502020204030204"/>
                <a:ea typeface="+mn-ea"/>
                <a:cs typeface="+mn-cs"/>
              </a:rPr>
              <a:t>, </a:t>
            </a:r>
            <a:r>
              <a:rPr kumimoji="0" lang="fr-FR" sz="1400" b="1" i="0" u="none" strike="noStrike" kern="1200" cap="none" spc="0" normalizeH="0" baseline="0" noProof="0" dirty="0" err="1">
                <a:ln>
                  <a:noFill/>
                </a:ln>
                <a:solidFill>
                  <a:srgbClr val="565656"/>
                </a:solidFill>
                <a:effectLst/>
                <a:uLnTx/>
                <a:uFillTx/>
                <a:latin typeface="Calibri" panose="020F0502020204030204"/>
                <a:ea typeface="+mn-ea"/>
                <a:cs typeface="+mn-cs"/>
              </a:rPr>
              <a:t>scp</a:t>
            </a:r>
            <a:r>
              <a:rPr kumimoji="0" lang="fr-FR" sz="1400" b="0" i="0" u="none" strike="noStrike" kern="1200" cap="none" spc="0" normalizeH="0" baseline="0" noProof="0" dirty="0">
                <a:ln>
                  <a:noFill/>
                </a:ln>
                <a:solidFill>
                  <a:srgbClr val="565656"/>
                </a:solidFill>
                <a:effectLst/>
                <a:uLnTx/>
                <a:uFillTx/>
                <a:latin typeface="Calibri" panose="020F0502020204030204"/>
                <a:ea typeface="+mn-ea"/>
                <a:cs typeface="+mn-cs"/>
              </a:rPr>
              <a:t> ou </a:t>
            </a:r>
            <a:r>
              <a:rPr kumimoji="0" lang="fr-FR" sz="1400" b="1" i="0" u="none" strike="noStrike" kern="1200" cap="none" spc="0" normalizeH="0" baseline="0" noProof="0" dirty="0" err="1">
                <a:ln>
                  <a:noFill/>
                </a:ln>
                <a:solidFill>
                  <a:srgbClr val="565656"/>
                </a:solidFill>
                <a:effectLst/>
                <a:uLnTx/>
                <a:uFillTx/>
                <a:latin typeface="Calibri" panose="020F0502020204030204"/>
                <a:ea typeface="+mn-ea"/>
                <a:cs typeface="+mn-cs"/>
              </a:rPr>
              <a:t>rsync</a:t>
            </a:r>
            <a:r>
              <a:rPr kumimoji="0" lang="fr-FR" sz="1400" b="0" i="0" u="none" strike="noStrike" kern="1200" cap="none" spc="0" normalizeH="0" baseline="0" noProof="0" dirty="0">
                <a:ln>
                  <a:noFill/>
                </a:ln>
                <a:solidFill>
                  <a:srgbClr val="565656"/>
                </a:solidFill>
                <a:effectLst/>
                <a:uLnTx/>
                <a:uFillTx/>
                <a:latin typeface="Calibri" panose="020F0502020204030204"/>
                <a:ea typeface="+mn-ea"/>
                <a:cs typeface="+mn-cs"/>
              </a:rPr>
              <a:t> si vous avez besoin de transferts de fichiers privés et cryptés). Cependant, si vous partagez des documents publics, des référentiels de logiciels open source ou d'autres données librement disponibles, FTP est un bon choix. </a:t>
            </a: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kumimoji="0" lang="fr-FR" sz="1400" b="0" i="0" u="none" strike="noStrike" kern="1200" cap="none" spc="0" normalizeH="0" baseline="0" noProof="0" dirty="0">
                <a:ln>
                  <a:noFill/>
                </a:ln>
                <a:solidFill>
                  <a:srgbClr val="565656"/>
                </a:solidFill>
                <a:effectLst/>
                <a:uLnTx/>
                <a:uFillTx/>
                <a:latin typeface="Calibri" panose="020F0502020204030204"/>
                <a:ea typeface="+mn-ea"/>
                <a:cs typeface="+mn-cs"/>
              </a:rPr>
              <a:t>Quel que soit le système d'exploitation que les utilisateurs utilisent, ils disposent sûrement d'une application de transfert de fichiers FTP pour obtenir les fichiers que vous proposez à partir de votre serveur FTP.</a:t>
            </a: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kumimoji="0" lang="fr-FR" sz="1400" b="0" i="0" u="none" strike="noStrike" kern="1200" cap="none" spc="0" normalizeH="0" baseline="0" noProof="0" dirty="0">
                <a:ln>
                  <a:noFill/>
                </a:ln>
                <a:solidFill>
                  <a:srgbClr val="565656"/>
                </a:solidFill>
                <a:effectLst/>
                <a:uLnTx/>
                <a:uFillTx/>
                <a:latin typeface="Calibri" panose="020F0502020204030204"/>
                <a:ea typeface="+mn-ea"/>
                <a:cs typeface="+mn-cs"/>
              </a:rPr>
              <a:t>Lorsque les utilisateurs s'authentifient auprès d'un serveur FTP sous Linux, leurs noms d'utilisateur et mots de passe sont authentifiés par rapport aux comptes d'utilisateur et mots de passe Linux standard. Il existe également un compte spécial non authentifié utilisé par le serveur FTP appelé </a:t>
            </a:r>
            <a:r>
              <a:rPr kumimoji="0" lang="fr-FR" sz="1400" b="1" i="0" u="none" strike="noStrike" kern="1200" cap="none" spc="0" normalizeH="0" baseline="0" noProof="0" dirty="0" err="1">
                <a:ln>
                  <a:noFill/>
                </a:ln>
                <a:solidFill>
                  <a:srgbClr val="565656"/>
                </a:solidFill>
                <a:effectLst/>
                <a:uLnTx/>
                <a:uFillTx/>
                <a:latin typeface="Calibri" panose="020F0502020204030204"/>
                <a:ea typeface="+mn-ea"/>
                <a:cs typeface="+mn-cs"/>
              </a:rPr>
              <a:t>anonymous</a:t>
            </a:r>
            <a:r>
              <a:rPr kumimoji="0" lang="fr-FR" sz="1400" b="0" i="0" u="none" strike="noStrike" kern="1200" cap="none" spc="0" normalizeH="0" baseline="0" noProof="0" dirty="0">
                <a:ln>
                  <a:noFill/>
                </a:ln>
                <a:solidFill>
                  <a:srgbClr val="565656"/>
                </a:solidFill>
                <a:effectLst/>
                <a:uLnTx/>
                <a:uFillTx/>
                <a:latin typeface="Calibri" panose="020F0502020204030204"/>
                <a:ea typeface="+mn-ea"/>
                <a:cs typeface="+mn-cs"/>
              </a:rPr>
              <a:t>. Le compte </a:t>
            </a:r>
            <a:r>
              <a:rPr kumimoji="0" lang="fr-FR" sz="1400" b="0" i="0" u="none" strike="noStrike" kern="1200" cap="none" spc="0" normalizeH="0" baseline="0" noProof="0" dirty="0" err="1">
                <a:ln>
                  <a:noFill/>
                </a:ln>
                <a:solidFill>
                  <a:srgbClr val="565656"/>
                </a:solidFill>
                <a:effectLst/>
                <a:uLnTx/>
                <a:uFillTx/>
                <a:latin typeface="Calibri" panose="020F0502020204030204"/>
                <a:ea typeface="+mn-ea"/>
                <a:cs typeface="+mn-cs"/>
              </a:rPr>
              <a:t>anonymous</a:t>
            </a:r>
            <a:r>
              <a:rPr kumimoji="0" lang="fr-FR" sz="1400" b="0" i="0" u="none" strike="noStrike" kern="1200" cap="none" spc="0" normalizeH="0" baseline="0" noProof="0" dirty="0">
                <a:ln>
                  <a:noFill/>
                </a:ln>
                <a:solidFill>
                  <a:srgbClr val="565656"/>
                </a:solidFill>
                <a:effectLst/>
                <a:uLnTx/>
                <a:uFillTx/>
                <a:latin typeface="Calibri" panose="020F0502020204030204"/>
                <a:ea typeface="+mn-ea"/>
                <a:cs typeface="+mn-cs"/>
              </a:rPr>
              <a:t> est accessible à tous car il ne nécessite pas de mot de passe valide. </a:t>
            </a: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kumimoji="0" lang="fr-FR" sz="1400" b="0" i="0" u="none" strike="noStrike" kern="1200" cap="none" spc="0" normalizeH="0" baseline="0" noProof="0" dirty="0">
                <a:ln>
                  <a:noFill/>
                </a:ln>
                <a:solidFill>
                  <a:srgbClr val="565656"/>
                </a:solidFill>
                <a:effectLst/>
                <a:uLnTx/>
                <a:uFillTx/>
                <a:latin typeface="Calibri" panose="020F0502020204030204"/>
                <a:ea typeface="+mn-ea"/>
                <a:cs typeface="+mn-cs"/>
              </a:rPr>
              <a:t>En fait, le terme serveur FTP anonyme est souvent utilisé pour décrire un serveur FTP public qui ne nécessite pas (ni même n'autorise) l'authentification d'un compte utilisateur légitime.</a:t>
            </a:r>
          </a:p>
        </p:txBody>
      </p:sp>
      <p:sp>
        <p:nvSpPr>
          <p:cNvPr id="6" name="Titre 1">
            <a:extLst>
              <a:ext uri="{FF2B5EF4-FFF2-40B4-BE49-F238E27FC236}">
                <a16:creationId xmlns:a16="http://schemas.microsoft.com/office/drawing/2014/main" id="{99EA2E11-DA2F-4197-95FF-95C6783E4963}"/>
              </a:ext>
            </a:extLst>
          </p:cNvPr>
          <p:cNvSpPr txBox="1">
            <a:spLocks/>
          </p:cNvSpPr>
          <p:nvPr/>
        </p:nvSpPr>
        <p:spPr>
          <a:xfrm>
            <a:off x="180000" y="452230"/>
            <a:ext cx="5075172"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01 - Présentation de protocole FTP</a:t>
            </a:r>
          </a:p>
        </p:txBody>
      </p:sp>
      <p:pic>
        <p:nvPicPr>
          <p:cNvPr id="3" name="Image 2">
            <a:extLst>
              <a:ext uri="{FF2B5EF4-FFF2-40B4-BE49-F238E27FC236}">
                <a16:creationId xmlns:a16="http://schemas.microsoft.com/office/drawing/2014/main" id="{B88B519E-5241-4001-9EE5-6C68028931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19999" y="2281498"/>
            <a:ext cx="3763917" cy="3679436"/>
          </a:xfrm>
          <a:prstGeom prst="rect">
            <a:avLst/>
          </a:prstGeom>
        </p:spPr>
      </p:pic>
      <p:sp>
        <p:nvSpPr>
          <p:cNvPr id="9" name="Espace réservé du texte 2">
            <a:extLst>
              <a:ext uri="{FF2B5EF4-FFF2-40B4-BE49-F238E27FC236}">
                <a16:creationId xmlns:a16="http://schemas.microsoft.com/office/drawing/2014/main" id="{D4FF5FB2-F1BE-48F5-8BEF-992DCE98D28A}"/>
              </a:ext>
            </a:extLst>
          </p:cNvPr>
          <p:cNvSpPr txBox="1">
            <a:spLocks/>
          </p:cNvSpPr>
          <p:nvPr/>
        </p:nvSpPr>
        <p:spPr>
          <a:xfrm>
            <a:off x="190510" y="777945"/>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600" b="1" i="0" u="none" strike="noStrike" kern="1200" cap="none" spc="0" normalizeH="0" baseline="0" noProof="0" dirty="0">
                <a:ln>
                  <a:noFill/>
                </a:ln>
                <a:solidFill>
                  <a:srgbClr val="FF7800"/>
                </a:solidFill>
                <a:effectLst/>
                <a:uLnTx/>
                <a:uFillTx/>
                <a:latin typeface="Calibri" panose="020F0502020204030204"/>
                <a:ea typeface="+mn-ea"/>
                <a:cs typeface="+mn-cs"/>
              </a:rPr>
              <a:t>Introduction et définition</a:t>
            </a:r>
          </a:p>
        </p:txBody>
      </p:sp>
    </p:spTree>
    <p:extLst>
      <p:ext uri="{BB962C8B-B14F-4D97-AF65-F5344CB8AC3E}">
        <p14:creationId xmlns:p14="http://schemas.microsoft.com/office/powerpoint/2010/main" val="16232983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749709" y="1649811"/>
            <a:ext cx="10952764" cy="779354"/>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kumimoji="0" lang="fr-FR" sz="1400" b="0" i="0" u="none" strike="noStrike" kern="1200" cap="none" spc="0" normalizeH="0" baseline="0" noProof="0" dirty="0">
                <a:ln>
                  <a:noFill/>
                </a:ln>
                <a:solidFill>
                  <a:srgbClr val="565656"/>
                </a:solidFill>
                <a:effectLst/>
                <a:uLnTx/>
                <a:uFillTx/>
                <a:latin typeface="Calibri" panose="020F0502020204030204"/>
                <a:ea typeface="+mn-ea"/>
                <a:cs typeface="+mn-cs"/>
              </a:rPr>
              <a:t>Après la phase d'authentification (sur le port de contrôle, port </a:t>
            </a: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TCP 21</a:t>
            </a:r>
            <a:r>
              <a:rPr kumimoji="0" lang="fr-FR" sz="1400" b="0" i="0" u="none" strike="noStrike" kern="1200" cap="none" spc="0" normalizeH="0" baseline="0" noProof="0" dirty="0">
                <a:ln>
                  <a:noFill/>
                </a:ln>
                <a:solidFill>
                  <a:srgbClr val="565656"/>
                </a:solidFill>
                <a:effectLst/>
                <a:uLnTx/>
                <a:uFillTx/>
                <a:latin typeface="Calibri" panose="020F0502020204030204"/>
                <a:ea typeface="+mn-ea"/>
                <a:cs typeface="+mn-cs"/>
              </a:rPr>
              <a:t>), une deuxième connexion est établie entre le client et le serveur. FTP prend en charge les types de connexion </a:t>
            </a: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actifs</a:t>
            </a:r>
            <a:r>
              <a:rPr kumimoji="0" lang="fr-FR" sz="1400" b="0" i="0" u="none" strike="noStrike" kern="1200" cap="none" spc="0" normalizeH="0" baseline="0" noProof="0" dirty="0">
                <a:ln>
                  <a:noFill/>
                </a:ln>
                <a:solidFill>
                  <a:srgbClr val="565656"/>
                </a:solidFill>
                <a:effectLst/>
                <a:uLnTx/>
                <a:uFillTx/>
                <a:latin typeface="Calibri" panose="020F0502020204030204"/>
                <a:ea typeface="+mn-ea"/>
                <a:cs typeface="+mn-cs"/>
              </a:rPr>
              <a:t> et </a:t>
            </a: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passifs</a:t>
            </a:r>
            <a:r>
              <a:rPr kumimoji="0" lang="fr-FR" sz="1400" b="0" i="0" u="none" strike="noStrike" kern="1200" cap="none" spc="0" normalizeH="0" baseline="0" noProof="0" dirty="0">
                <a:ln>
                  <a:noFill/>
                </a:ln>
                <a:solidFill>
                  <a:srgbClr val="565656"/>
                </a:solidFill>
                <a:effectLst/>
                <a:uLnTx/>
                <a:uFillTx/>
                <a:latin typeface="Calibri" panose="020F0502020204030204"/>
                <a:ea typeface="+mn-ea"/>
                <a:cs typeface="+mn-cs"/>
              </a:rPr>
              <a:t>. </a:t>
            </a:r>
          </a:p>
          <a:p>
            <a:pPr marL="0" marR="0" lvl="0" indent="0" algn="just" defTabSz="914400" rtl="0" eaLnBrk="1" fontAlgn="auto" latinLnBrk="0" hangingPunct="1">
              <a:lnSpc>
                <a:spcPts val="1700"/>
              </a:lnSpc>
              <a:spcBef>
                <a:spcPts val="600"/>
              </a:spcBef>
              <a:spcAft>
                <a:spcPts val="0"/>
              </a:spcAft>
              <a:buClrTx/>
              <a:buSzTx/>
              <a:buNone/>
              <a:tabLst/>
              <a:defRPr/>
            </a:pPr>
            <a:endParaRPr kumimoji="0" lang="fr-FR" sz="1400" b="0" i="0" u="none" strike="noStrike" kern="1200" cap="none" spc="0" normalizeH="0" baseline="0" noProof="0" dirty="0">
              <a:ln>
                <a:noFill/>
              </a:ln>
              <a:solidFill>
                <a:srgbClr val="565656"/>
              </a:solidFill>
              <a:effectLst/>
              <a:uLnTx/>
              <a:uFillTx/>
              <a:latin typeface="Calibri" panose="020F0502020204030204"/>
              <a:ea typeface="+mn-ea"/>
              <a:cs typeface="+mn-cs"/>
            </a:endParaRP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90510" y="777945"/>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600" b="1" i="0" u="none" strike="noStrike" kern="1200" cap="none" spc="0" normalizeH="0" baseline="0" noProof="0" dirty="0">
                <a:ln>
                  <a:noFill/>
                </a:ln>
                <a:solidFill>
                  <a:srgbClr val="FF7800"/>
                </a:solidFill>
                <a:effectLst/>
                <a:uLnTx/>
                <a:uFillTx/>
                <a:latin typeface="Calibri" panose="020F0502020204030204"/>
                <a:ea typeface="+mn-ea"/>
                <a:cs typeface="+mn-cs"/>
              </a:rPr>
              <a:t>Explication: mode actif </a:t>
            </a:r>
          </a:p>
        </p:txBody>
      </p:sp>
      <p:pic>
        <p:nvPicPr>
          <p:cNvPr id="3" name="Image 2">
            <a:extLst>
              <a:ext uri="{FF2B5EF4-FFF2-40B4-BE49-F238E27FC236}">
                <a16:creationId xmlns:a16="http://schemas.microsoft.com/office/drawing/2014/main" id="{A6662609-3A93-407B-BD5A-76F8447137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71163" y="2299577"/>
            <a:ext cx="3445673" cy="1683382"/>
          </a:xfrm>
          <a:prstGeom prst="rect">
            <a:avLst/>
          </a:prstGeom>
        </p:spPr>
      </p:pic>
      <p:sp>
        <p:nvSpPr>
          <p:cNvPr id="10" name="Espace réservé du contenu 3">
            <a:extLst>
              <a:ext uri="{FF2B5EF4-FFF2-40B4-BE49-F238E27FC236}">
                <a16:creationId xmlns:a16="http://schemas.microsoft.com/office/drawing/2014/main" id="{7131AEC3-8EF2-4B47-AD5E-3449D9C6BEDC}"/>
              </a:ext>
            </a:extLst>
          </p:cNvPr>
          <p:cNvSpPr txBox="1">
            <a:spLocks/>
          </p:cNvSpPr>
          <p:nvPr/>
        </p:nvSpPr>
        <p:spPr>
          <a:xfrm>
            <a:off x="640842" y="4239491"/>
            <a:ext cx="10706314" cy="2345701"/>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lgn="just">
              <a:lnSpc>
                <a:spcPts val="1700"/>
              </a:lnSpc>
              <a:buFont typeface="Wingdings" panose="05000000000000000000" pitchFamily="2" charset="2"/>
              <a:buChar char="Ø"/>
              <a:defRPr/>
            </a:pPr>
            <a:r>
              <a:rPr kumimoji="0" lang="fr-FR" b="0" i="0" u="none" strike="noStrike" kern="1200" cap="none" spc="0" normalizeH="0" baseline="0" noProof="0" dirty="0">
                <a:ln>
                  <a:noFill/>
                </a:ln>
                <a:solidFill>
                  <a:srgbClr val="565656"/>
                </a:solidFill>
                <a:effectLst/>
                <a:uLnTx/>
                <a:uFillTx/>
                <a:latin typeface="Calibri" panose="020F0502020204030204"/>
                <a:ea typeface="+mn-ea"/>
                <a:cs typeface="+mn-cs"/>
              </a:rPr>
              <a:t>En mode actif, c'est le </a:t>
            </a:r>
            <a:r>
              <a:rPr kumimoji="0" lang="fr-FR" b="1" i="0" u="none" strike="noStrike" kern="1200" cap="none" spc="0" normalizeH="0" baseline="0" noProof="0" dirty="0">
                <a:ln>
                  <a:noFill/>
                </a:ln>
                <a:solidFill>
                  <a:srgbClr val="565656"/>
                </a:solidFill>
                <a:effectLst/>
                <a:uLnTx/>
                <a:uFillTx/>
                <a:latin typeface="Calibri" panose="020F0502020204030204"/>
                <a:ea typeface="+mn-ea"/>
                <a:cs typeface="+mn-cs"/>
              </a:rPr>
              <a:t>client FTP </a:t>
            </a:r>
            <a:r>
              <a:rPr kumimoji="0" lang="fr-FR" b="0" i="0" u="none" strike="noStrike" kern="1200" cap="none" spc="0" normalizeH="0" baseline="0" noProof="0" dirty="0">
                <a:ln>
                  <a:noFill/>
                </a:ln>
                <a:solidFill>
                  <a:srgbClr val="565656"/>
                </a:solidFill>
                <a:effectLst/>
                <a:uLnTx/>
                <a:uFillTx/>
                <a:latin typeface="Calibri" panose="020F0502020204030204"/>
                <a:ea typeface="+mn-ea"/>
                <a:cs typeface="+mn-cs"/>
              </a:rPr>
              <a:t>qui détermine le port de connexion à utiliser pour permettre le transfert des données. Ainsi, pour que l'échange des données puisse se faire, le serveur FTP initialisera la connexion de son port de données </a:t>
            </a:r>
            <a:r>
              <a:rPr kumimoji="0" lang="fr-FR" b="1" i="0" u="none" strike="noStrike" kern="1200" cap="none" spc="0" normalizeH="0" baseline="0" noProof="0" dirty="0">
                <a:ln>
                  <a:noFill/>
                </a:ln>
                <a:solidFill>
                  <a:srgbClr val="565656"/>
                </a:solidFill>
                <a:effectLst/>
                <a:uLnTx/>
                <a:uFillTx/>
                <a:latin typeface="Calibri" panose="020F0502020204030204"/>
                <a:ea typeface="+mn-ea"/>
                <a:cs typeface="+mn-cs"/>
              </a:rPr>
              <a:t>(port 20)</a:t>
            </a:r>
            <a:r>
              <a:rPr kumimoji="0" lang="fr-FR" b="0" i="0" u="none" strike="noStrike" kern="1200" cap="none" spc="0" normalizeH="0" baseline="0" noProof="0" dirty="0">
                <a:ln>
                  <a:noFill/>
                </a:ln>
                <a:solidFill>
                  <a:srgbClr val="565656"/>
                </a:solidFill>
                <a:effectLst/>
                <a:uLnTx/>
                <a:uFillTx/>
                <a:latin typeface="Calibri" panose="020F0502020204030204"/>
                <a:ea typeface="+mn-ea"/>
                <a:cs typeface="+mn-cs"/>
              </a:rPr>
              <a:t> vers le port spécifié par le client. </a:t>
            </a:r>
          </a:p>
          <a:p>
            <a:pPr lvl="1" algn="just">
              <a:lnSpc>
                <a:spcPts val="1700"/>
              </a:lnSpc>
              <a:buFont typeface="Wingdings" panose="05000000000000000000" pitchFamily="2" charset="2"/>
              <a:buChar char="Ø"/>
              <a:defRPr/>
            </a:pPr>
            <a:r>
              <a:rPr kumimoji="0" lang="fr-FR" b="0" i="0" u="none" strike="noStrike" kern="1200" cap="none" spc="0" normalizeH="0" baseline="0" noProof="0" dirty="0">
                <a:ln>
                  <a:noFill/>
                </a:ln>
                <a:solidFill>
                  <a:srgbClr val="565656"/>
                </a:solidFill>
                <a:effectLst/>
                <a:uLnTx/>
                <a:uFillTx/>
                <a:latin typeface="Calibri" panose="020F0502020204030204"/>
                <a:ea typeface="+mn-ea"/>
                <a:cs typeface="+mn-cs"/>
              </a:rPr>
              <a:t>Le client devra alors configurer son pare-feu pour autoriser les nouvelles connexions entrantes afin que l'échange des données se fasse. De plus, il peut s'avérer problématique pour les utilisateurs essayant d'accéder à des serveurs FTP lorsque ces utilisateurs sont derrière une passerelle NAT. Étant donnée la façon dont fonctionne le NAT, le serveur FTP lance la connexion de données en se connectant à l'adresse externe de la passerelle NAT sur le port choisi. Certaines passerelles NAT n'ayant pas de correspondance pour le paquet reçu dans la table d'état, le paquet sera ignoré et ne sera pas délivré au client.</a:t>
            </a:r>
          </a:p>
          <a:p>
            <a:pPr marL="0" marR="0" lvl="0" indent="0" algn="just" defTabSz="914400" rtl="0" eaLnBrk="1" fontAlgn="auto" latinLnBrk="0" hangingPunct="1">
              <a:lnSpc>
                <a:spcPts val="1700"/>
              </a:lnSpc>
              <a:spcBef>
                <a:spcPts val="600"/>
              </a:spcBef>
              <a:spcAft>
                <a:spcPts val="0"/>
              </a:spcAft>
              <a:buClrTx/>
              <a:buSzTx/>
              <a:buNone/>
              <a:tabLst/>
              <a:defRPr/>
            </a:pPr>
            <a:endParaRPr kumimoji="0" lang="fr-FR" sz="1400" b="0" i="0" u="none" strike="noStrike" kern="1200" cap="none" spc="0" normalizeH="0" baseline="0" noProof="0" dirty="0">
              <a:ln>
                <a:noFill/>
              </a:ln>
              <a:solidFill>
                <a:srgbClr val="565656"/>
              </a:solidFill>
              <a:effectLst/>
              <a:uLnTx/>
              <a:uFillTx/>
              <a:latin typeface="Calibri" panose="020F0502020204030204"/>
              <a:ea typeface="+mn-ea"/>
              <a:cs typeface="+mn-cs"/>
            </a:endParaRPr>
          </a:p>
        </p:txBody>
      </p:sp>
      <p:sp>
        <p:nvSpPr>
          <p:cNvPr id="12" name="Titre 1">
            <a:extLst>
              <a:ext uri="{FF2B5EF4-FFF2-40B4-BE49-F238E27FC236}">
                <a16:creationId xmlns:a16="http://schemas.microsoft.com/office/drawing/2014/main" id="{0DEAA3CE-8179-444B-A0ED-573FC1450475}"/>
              </a:ext>
            </a:extLst>
          </p:cNvPr>
          <p:cNvSpPr txBox="1">
            <a:spLocks/>
          </p:cNvSpPr>
          <p:nvPr/>
        </p:nvSpPr>
        <p:spPr>
          <a:xfrm>
            <a:off x="179999" y="452230"/>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02 - Description des ports et modes multiples de FTP</a:t>
            </a:r>
          </a:p>
        </p:txBody>
      </p:sp>
    </p:spTree>
    <p:extLst>
      <p:ext uri="{BB962C8B-B14F-4D97-AF65-F5344CB8AC3E}">
        <p14:creationId xmlns:p14="http://schemas.microsoft.com/office/powerpoint/2010/main" val="41201579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90510" y="777945"/>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600" b="1" i="0" u="none" strike="noStrike" kern="1200" cap="none" spc="0" normalizeH="0" baseline="0" noProof="0" dirty="0">
                <a:ln>
                  <a:noFill/>
                </a:ln>
                <a:solidFill>
                  <a:srgbClr val="FF7800"/>
                </a:solidFill>
                <a:effectLst/>
                <a:uLnTx/>
                <a:uFillTx/>
                <a:latin typeface="Calibri" panose="020F0502020204030204"/>
                <a:ea typeface="+mn-ea"/>
                <a:cs typeface="+mn-cs"/>
              </a:rPr>
              <a:t>Explication: mode passif </a:t>
            </a:r>
          </a:p>
        </p:txBody>
      </p:sp>
      <p:pic>
        <p:nvPicPr>
          <p:cNvPr id="5" name="Image 4">
            <a:extLst>
              <a:ext uri="{FF2B5EF4-FFF2-40B4-BE49-F238E27FC236}">
                <a16:creationId xmlns:a16="http://schemas.microsoft.com/office/drawing/2014/main" id="{CBBB5129-7F35-4FD2-B523-1DE780916F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71163" y="1992774"/>
            <a:ext cx="3445673" cy="1683382"/>
          </a:xfrm>
          <a:prstGeom prst="rect">
            <a:avLst/>
          </a:prstGeom>
        </p:spPr>
      </p:pic>
      <p:sp>
        <p:nvSpPr>
          <p:cNvPr id="11" name="Espace réservé du contenu 3">
            <a:extLst>
              <a:ext uri="{FF2B5EF4-FFF2-40B4-BE49-F238E27FC236}">
                <a16:creationId xmlns:a16="http://schemas.microsoft.com/office/drawing/2014/main" id="{4317A0F8-EA85-4125-A3D2-C934B3994734}"/>
              </a:ext>
            </a:extLst>
          </p:cNvPr>
          <p:cNvSpPr txBox="1">
            <a:spLocks/>
          </p:cNvSpPr>
          <p:nvPr/>
        </p:nvSpPr>
        <p:spPr>
          <a:xfrm>
            <a:off x="660000" y="3904524"/>
            <a:ext cx="10668000" cy="1941879"/>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lgn="just">
              <a:lnSpc>
                <a:spcPts val="1700"/>
              </a:lnSpc>
              <a:buFont typeface="Wingdings" panose="05000000000000000000" pitchFamily="2" charset="2"/>
              <a:buChar char="Ø"/>
              <a:defRPr/>
            </a:pPr>
            <a:r>
              <a:rPr kumimoji="0" lang="fr-FR" b="0" i="0" u="none" strike="noStrike" kern="1200" cap="none" spc="0" normalizeH="0" baseline="0" noProof="0" dirty="0">
                <a:ln>
                  <a:noFill/>
                </a:ln>
                <a:solidFill>
                  <a:srgbClr val="565656"/>
                </a:solidFill>
                <a:effectLst/>
                <a:uLnTx/>
                <a:uFillTx/>
                <a:latin typeface="Calibri" panose="020F0502020204030204"/>
                <a:ea typeface="+mn-ea"/>
                <a:cs typeface="+mn-cs"/>
              </a:rPr>
              <a:t>En mode passif, le serveur FTP détermine lui-même le port de connexion à utiliser pour permettre le transfert des données (data connexion) et le communique au client. En cas de présence d'un pare-feu devant le serveur, celui-ci devra être configuré pour autoriser la connexion de données. </a:t>
            </a:r>
          </a:p>
          <a:p>
            <a:pPr lvl="1" algn="just">
              <a:lnSpc>
                <a:spcPts val="1700"/>
              </a:lnSpc>
              <a:buFont typeface="Wingdings" panose="05000000000000000000" pitchFamily="2" charset="2"/>
              <a:buChar char="Ø"/>
              <a:defRPr/>
            </a:pPr>
            <a:r>
              <a:rPr kumimoji="0" lang="fr-FR" b="0" i="0" u="none" strike="noStrike" kern="1200" cap="none" spc="0" normalizeH="0" baseline="0" noProof="0" dirty="0">
                <a:ln>
                  <a:noFill/>
                </a:ln>
                <a:solidFill>
                  <a:srgbClr val="565656"/>
                </a:solidFill>
                <a:effectLst/>
                <a:uLnTx/>
                <a:uFillTx/>
                <a:latin typeface="Calibri" panose="020F0502020204030204"/>
                <a:ea typeface="+mn-ea"/>
                <a:cs typeface="+mn-cs"/>
              </a:rPr>
              <a:t>L'avantage de ce mode est que le serveur FTP n'initialise aucune connexion. Ce mode fonctionne sans problème avec des clients derrière une passerelle NAT. Dans les nouvelles implémentations, le client initialise et communique directement par le </a:t>
            </a:r>
            <a:r>
              <a:rPr kumimoji="0" lang="fr-FR" b="1" i="0" u="none" strike="noStrike" kern="1200" cap="none" spc="0" normalizeH="0" baseline="0" noProof="0" dirty="0">
                <a:ln>
                  <a:noFill/>
                </a:ln>
                <a:solidFill>
                  <a:srgbClr val="565656"/>
                </a:solidFill>
                <a:effectLst/>
                <a:uLnTx/>
                <a:uFillTx/>
                <a:latin typeface="Calibri" panose="020F0502020204030204"/>
                <a:ea typeface="+mn-ea"/>
                <a:cs typeface="+mn-cs"/>
              </a:rPr>
              <a:t>port 21 </a:t>
            </a:r>
            <a:r>
              <a:rPr kumimoji="0" lang="fr-FR" b="0" i="0" u="none" strike="noStrike" kern="1200" cap="none" spc="0" normalizeH="0" baseline="0" noProof="0" dirty="0">
                <a:ln>
                  <a:noFill/>
                </a:ln>
                <a:solidFill>
                  <a:srgbClr val="565656"/>
                </a:solidFill>
                <a:effectLst/>
                <a:uLnTx/>
                <a:uFillTx/>
                <a:latin typeface="Calibri" panose="020F0502020204030204"/>
                <a:ea typeface="+mn-ea"/>
                <a:cs typeface="+mn-cs"/>
              </a:rPr>
              <a:t>du serveur ; cela permet de simplifier les configurations des pare-feu serveur.</a:t>
            </a:r>
          </a:p>
          <a:p>
            <a:pPr marL="0" marR="0" lvl="0" indent="0" algn="just" defTabSz="914400" rtl="0" eaLnBrk="1" fontAlgn="auto" latinLnBrk="0" hangingPunct="1">
              <a:lnSpc>
                <a:spcPts val="1700"/>
              </a:lnSpc>
              <a:spcBef>
                <a:spcPts val="600"/>
              </a:spcBef>
              <a:spcAft>
                <a:spcPts val="0"/>
              </a:spcAft>
              <a:buClrTx/>
              <a:buSzTx/>
              <a:buNone/>
              <a:tabLst/>
              <a:defRPr/>
            </a:pPr>
            <a:endParaRPr kumimoji="0" lang="fr-FR" sz="1400" b="0" i="0" u="none" strike="noStrike" kern="1200" cap="none" spc="0" normalizeH="0" baseline="0" noProof="0" dirty="0">
              <a:ln>
                <a:noFill/>
              </a:ln>
              <a:solidFill>
                <a:srgbClr val="565656"/>
              </a:solidFill>
              <a:effectLst/>
              <a:uLnTx/>
              <a:uFillTx/>
              <a:latin typeface="Calibri" panose="020F0502020204030204"/>
              <a:ea typeface="+mn-ea"/>
              <a:cs typeface="+mn-cs"/>
            </a:endParaRPr>
          </a:p>
        </p:txBody>
      </p:sp>
      <p:sp>
        <p:nvSpPr>
          <p:cNvPr id="9" name="Titre 1">
            <a:extLst>
              <a:ext uri="{FF2B5EF4-FFF2-40B4-BE49-F238E27FC236}">
                <a16:creationId xmlns:a16="http://schemas.microsoft.com/office/drawing/2014/main" id="{4CF3E9E7-915D-46E4-B464-34F87AD22FC5}"/>
              </a:ext>
            </a:extLst>
          </p:cNvPr>
          <p:cNvSpPr txBox="1">
            <a:spLocks/>
          </p:cNvSpPr>
          <p:nvPr/>
        </p:nvSpPr>
        <p:spPr>
          <a:xfrm>
            <a:off x="179999" y="452230"/>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02 - Description des ports et modes multiples de FTP</a:t>
            </a:r>
          </a:p>
        </p:txBody>
      </p:sp>
    </p:spTree>
    <p:extLst>
      <p:ext uri="{BB962C8B-B14F-4D97-AF65-F5344CB8AC3E}">
        <p14:creationId xmlns:p14="http://schemas.microsoft.com/office/powerpoint/2010/main" val="3120590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851709" y="3327477"/>
            <a:ext cx="10488582" cy="2368007"/>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kumimoji="0" lang="fr-FR" sz="1400" b="0" i="0" u="none" strike="noStrike" kern="1200" cap="none" spc="0" normalizeH="0" baseline="0" noProof="0" dirty="0">
                <a:ln>
                  <a:noFill/>
                </a:ln>
                <a:solidFill>
                  <a:srgbClr val="565656"/>
                </a:solidFill>
                <a:effectLst/>
                <a:uLnTx/>
                <a:uFillTx/>
                <a:latin typeface="Calibri" panose="020F0502020204030204"/>
                <a:ea typeface="+mn-ea"/>
                <a:cs typeface="+mn-cs"/>
              </a:rPr>
              <a:t>De nombreux navigateurs prennent en charge le mode FTP passif afin que si le client dispose d'un pare-feu, il ne bloque pas le port de données que le serveur FTP pourrait utiliser en mode actif. </a:t>
            </a: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kumimoji="0" lang="fr-FR" sz="1400" b="0" i="0" u="none" strike="noStrike" kern="1200" cap="none" spc="0" normalizeH="0" baseline="0" noProof="0" dirty="0">
                <a:ln>
                  <a:noFill/>
                </a:ln>
                <a:solidFill>
                  <a:srgbClr val="565656"/>
                </a:solidFill>
                <a:effectLst/>
                <a:uLnTx/>
                <a:uFillTx/>
                <a:latin typeface="Calibri" panose="020F0502020204030204"/>
                <a:ea typeface="+mn-ea"/>
                <a:cs typeface="+mn-cs"/>
              </a:rPr>
              <a:t>La prise en charge du mode passif nécessite un travail supplémentaire sur le pare-feu du serveur pour permettre des connexions aléatoires aux ports supérieurs à 1023 sur le serveur. </a:t>
            </a: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kumimoji="0" lang="fr-FR" sz="1400" b="0" i="0" u="none" strike="noStrike" kern="1200" cap="none" spc="0" normalizeH="0" baseline="0" noProof="0" dirty="0">
                <a:ln>
                  <a:noFill/>
                </a:ln>
                <a:solidFill>
                  <a:srgbClr val="565656"/>
                </a:solidFill>
                <a:effectLst/>
                <a:uLnTx/>
                <a:uFillTx/>
                <a:latin typeface="Calibri" panose="020F0502020204030204"/>
                <a:ea typeface="+mn-ea"/>
                <a:cs typeface="+mn-cs"/>
              </a:rPr>
              <a:t>Une fois la connexion établie entre le client et le serveur, le répertoire actuel du client est établi. Pour l'utilisateur anonyme, le répertoire </a:t>
            </a: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/var/ftp </a:t>
            </a:r>
            <a:r>
              <a:rPr kumimoji="0" lang="fr-FR" sz="1400" b="0" i="0" u="none" strike="noStrike" kern="1200" cap="none" spc="0" normalizeH="0" baseline="0" noProof="0" dirty="0">
                <a:ln>
                  <a:noFill/>
                </a:ln>
                <a:solidFill>
                  <a:srgbClr val="565656"/>
                </a:solidFill>
                <a:effectLst/>
                <a:uLnTx/>
                <a:uFillTx/>
                <a:latin typeface="Calibri" panose="020F0502020204030204"/>
                <a:ea typeface="+mn-ea"/>
                <a:cs typeface="+mn-cs"/>
              </a:rPr>
              <a:t>est le répertoire personnel pour </a:t>
            </a:r>
            <a:r>
              <a:rPr kumimoji="0" lang="fr-FR" sz="1400" b="1" i="0" u="none" strike="noStrike" kern="1200" cap="none" spc="0" normalizeH="0" baseline="0" noProof="0" dirty="0" err="1">
                <a:ln>
                  <a:noFill/>
                </a:ln>
                <a:solidFill>
                  <a:srgbClr val="565656"/>
                </a:solidFill>
                <a:effectLst/>
                <a:uLnTx/>
                <a:uFillTx/>
                <a:latin typeface="Calibri" panose="020F0502020204030204"/>
                <a:ea typeface="+mn-ea"/>
                <a:cs typeface="+mn-cs"/>
              </a:rPr>
              <a:t>Fedora</a:t>
            </a:r>
            <a:r>
              <a:rPr kumimoji="0" lang="fr-FR" sz="1400" b="0" i="0" u="none" strike="noStrike" kern="1200" cap="none" spc="0" normalizeH="0" baseline="0" noProof="0" dirty="0">
                <a:ln>
                  <a:noFill/>
                </a:ln>
                <a:solidFill>
                  <a:srgbClr val="565656"/>
                </a:solidFill>
                <a:effectLst/>
                <a:uLnTx/>
                <a:uFillTx/>
                <a:latin typeface="Calibri" panose="020F0502020204030204"/>
                <a:ea typeface="+mn-ea"/>
                <a:cs typeface="+mn-cs"/>
              </a:rPr>
              <a:t>, et c'est </a:t>
            </a: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a:t>
            </a:r>
            <a:r>
              <a:rPr kumimoji="0" lang="fr-FR" sz="1400" b="1" i="0" u="none" strike="noStrike" kern="1200" cap="none" spc="0" normalizeH="0" baseline="0" noProof="0" dirty="0" err="1">
                <a:ln>
                  <a:noFill/>
                </a:ln>
                <a:solidFill>
                  <a:srgbClr val="565656"/>
                </a:solidFill>
                <a:effectLst/>
                <a:uLnTx/>
                <a:uFillTx/>
                <a:latin typeface="Calibri" panose="020F0502020204030204"/>
                <a:ea typeface="+mn-ea"/>
                <a:cs typeface="+mn-cs"/>
              </a:rPr>
              <a:t>srv</a:t>
            </a: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/ftp </a:t>
            </a:r>
            <a:r>
              <a:rPr kumimoji="0" lang="fr-FR" sz="1400" b="0" i="0" u="none" strike="noStrike" kern="1200" cap="none" spc="0" normalizeH="0" baseline="0" noProof="0" dirty="0">
                <a:ln>
                  <a:noFill/>
                </a:ln>
                <a:solidFill>
                  <a:srgbClr val="565656"/>
                </a:solidFill>
                <a:effectLst/>
                <a:uLnTx/>
                <a:uFillTx/>
                <a:latin typeface="Calibri" panose="020F0502020204030204"/>
                <a:ea typeface="+mn-ea"/>
                <a:cs typeface="+mn-cs"/>
              </a:rPr>
              <a:t>pour </a:t>
            </a: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Ubuntu</a:t>
            </a:r>
            <a:r>
              <a:rPr kumimoji="0" lang="fr-FR" sz="1400" b="0" i="0" u="none" strike="noStrike" kern="1200" cap="none" spc="0" normalizeH="0" baseline="0" noProof="0" dirty="0">
                <a:ln>
                  <a:noFill/>
                </a:ln>
                <a:solidFill>
                  <a:srgbClr val="565656"/>
                </a:solidFill>
                <a:effectLst/>
                <a:uLnTx/>
                <a:uFillTx/>
                <a:latin typeface="Calibri" panose="020F0502020204030204"/>
                <a:ea typeface="+mn-ea"/>
                <a:cs typeface="+mn-cs"/>
              </a:rPr>
              <a:t> et la plupart des distributions basées sur Debian. L'utilisateur anonyme ne peut pas sortir de la structure du répertoire /var/ftp.</a:t>
            </a: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kumimoji="0" lang="fr-FR" sz="1400" b="0" i="0" u="none" strike="noStrike" kern="1200" cap="none" spc="0" normalizeH="0" baseline="0" noProof="0" dirty="0">
                <a:ln>
                  <a:noFill/>
                </a:ln>
                <a:solidFill>
                  <a:srgbClr val="565656"/>
                </a:solidFill>
                <a:effectLst/>
                <a:uLnTx/>
                <a:uFillTx/>
                <a:latin typeface="Calibri" panose="020F0502020204030204"/>
                <a:ea typeface="+mn-ea"/>
                <a:cs typeface="+mn-cs"/>
              </a:rPr>
              <a:t>Si un utilisateur régulier, disons AHMED, se connecte au serveur FTP, </a:t>
            </a: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/home/</a:t>
            </a:r>
            <a:r>
              <a:rPr kumimoji="0" lang="fr-FR" sz="1400" b="1" i="0" u="none" strike="noStrike" kern="1200" cap="none" spc="0" normalizeH="0" baseline="0" noProof="0" dirty="0" err="1">
                <a:ln>
                  <a:noFill/>
                </a:ln>
                <a:solidFill>
                  <a:srgbClr val="565656"/>
                </a:solidFill>
                <a:effectLst/>
                <a:uLnTx/>
                <a:uFillTx/>
                <a:latin typeface="Calibri" panose="020F0502020204030204"/>
                <a:ea typeface="+mn-ea"/>
                <a:cs typeface="+mn-cs"/>
              </a:rPr>
              <a:t>ahmed</a:t>
            </a: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 </a:t>
            </a:r>
            <a:r>
              <a:rPr kumimoji="0" lang="fr-FR" sz="1400" b="0" i="0" u="none" strike="noStrike" kern="1200" cap="none" spc="0" normalizeH="0" baseline="0" noProof="0" dirty="0">
                <a:ln>
                  <a:noFill/>
                </a:ln>
                <a:solidFill>
                  <a:srgbClr val="565656"/>
                </a:solidFill>
                <a:effectLst/>
                <a:uLnTx/>
                <a:uFillTx/>
                <a:latin typeface="Calibri" panose="020F0502020204030204"/>
                <a:ea typeface="+mn-ea"/>
                <a:cs typeface="+mn-cs"/>
              </a:rPr>
              <a:t>est le répertoire actuel de </a:t>
            </a:r>
            <a:r>
              <a:rPr kumimoji="0" lang="fr-FR" sz="1400" b="0" i="0" u="none" strike="noStrike" kern="1200" cap="none" spc="0" normalizeH="0" baseline="0" noProof="0" dirty="0" err="1">
                <a:ln>
                  <a:noFill/>
                </a:ln>
                <a:solidFill>
                  <a:srgbClr val="565656"/>
                </a:solidFill>
                <a:effectLst/>
                <a:uLnTx/>
                <a:uFillTx/>
                <a:latin typeface="Calibri" panose="020F0502020204030204"/>
                <a:ea typeface="+mn-ea"/>
                <a:cs typeface="+mn-cs"/>
              </a:rPr>
              <a:t>ahmed</a:t>
            </a:r>
            <a:r>
              <a:rPr kumimoji="0" lang="fr-FR" sz="1400" b="0" i="0" u="none" strike="noStrike" kern="1200" cap="none" spc="0" normalizeH="0" baseline="0" noProof="0" dirty="0">
                <a:ln>
                  <a:noFill/>
                </a:ln>
                <a:solidFill>
                  <a:srgbClr val="565656"/>
                </a:solidFill>
                <a:effectLst/>
                <a:uLnTx/>
                <a:uFillTx/>
                <a:latin typeface="Calibri" panose="020F0502020204030204"/>
                <a:ea typeface="+mn-ea"/>
                <a:cs typeface="+mn-cs"/>
              </a:rPr>
              <a:t>, mais ce dernier peut passer à n'importe quelle partie du système de fichiers pour lequel il </a:t>
            </a: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a l'autorisation</a:t>
            </a:r>
            <a:r>
              <a:rPr kumimoji="0" lang="fr-FR" sz="1400" b="0" i="0" u="none" strike="noStrike" kern="1200" cap="none" spc="0" normalizeH="0" baseline="0" noProof="0" dirty="0">
                <a:ln>
                  <a:noFill/>
                </a:ln>
                <a:solidFill>
                  <a:srgbClr val="565656"/>
                </a:solidFill>
                <a:effectLst/>
                <a:uLnTx/>
                <a:uFillTx/>
                <a:latin typeface="Calibri" panose="020F0502020204030204"/>
                <a:ea typeface="+mn-ea"/>
                <a:cs typeface="+mn-cs"/>
              </a:rPr>
              <a:t>.</a:t>
            </a: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kumimoji="0" lang="fr-FR" sz="1400" b="0" i="0" u="none" strike="noStrike" kern="1200" cap="none" spc="0" normalizeH="0" baseline="0" noProof="0" dirty="0">
                <a:ln>
                  <a:noFill/>
                </a:ln>
                <a:solidFill>
                  <a:srgbClr val="565656"/>
                </a:solidFill>
                <a:effectLst/>
                <a:uLnTx/>
                <a:uFillTx/>
                <a:latin typeface="Calibri" panose="020F0502020204030204"/>
                <a:ea typeface="+mn-ea"/>
                <a:cs typeface="+mn-cs"/>
              </a:rPr>
              <a:t>Les clients FTP orientés commandes (tels que les commandes </a:t>
            </a:r>
            <a:r>
              <a:rPr kumimoji="0" lang="fr-FR" sz="1400" b="0" i="0" u="none" strike="noStrike" kern="1200" cap="none" spc="0" normalizeH="0" baseline="0" noProof="0" dirty="0" err="1">
                <a:ln>
                  <a:noFill/>
                </a:ln>
                <a:solidFill>
                  <a:srgbClr val="565656"/>
                </a:solidFill>
                <a:effectLst/>
                <a:uLnTx/>
                <a:uFillTx/>
                <a:latin typeface="Calibri" panose="020F0502020204030204"/>
                <a:ea typeface="+mn-ea"/>
                <a:cs typeface="+mn-cs"/>
              </a:rPr>
              <a:t>lftp</a:t>
            </a:r>
            <a:r>
              <a:rPr kumimoji="0" lang="fr-FR" sz="1400" b="0" i="0" u="none" strike="noStrike" kern="1200" cap="none" spc="0" normalizeH="0" baseline="0" noProof="0" dirty="0">
                <a:ln>
                  <a:noFill/>
                </a:ln>
                <a:solidFill>
                  <a:srgbClr val="565656"/>
                </a:solidFill>
                <a:effectLst/>
                <a:uLnTx/>
                <a:uFillTx/>
                <a:latin typeface="Calibri" panose="020F0502020204030204"/>
                <a:ea typeface="+mn-ea"/>
                <a:cs typeface="+mn-cs"/>
              </a:rPr>
              <a:t> et ftp) passent en mode interactif une fois connectés au serveur. À partir de </a:t>
            </a: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l'invite de commande </a:t>
            </a:r>
            <a:r>
              <a:rPr kumimoji="0" lang="fr-FR" sz="1400" b="0" i="0" u="none" strike="noStrike" kern="1200" cap="none" spc="0" normalizeH="0" baseline="0" noProof="0" dirty="0">
                <a:ln>
                  <a:noFill/>
                </a:ln>
                <a:solidFill>
                  <a:srgbClr val="565656"/>
                </a:solidFill>
                <a:effectLst/>
                <a:uLnTx/>
                <a:uFillTx/>
                <a:latin typeface="Calibri" panose="020F0502020204030204"/>
                <a:ea typeface="+mn-ea"/>
                <a:cs typeface="+mn-cs"/>
              </a:rPr>
              <a:t>qui s'affiche, vous pouvez exécuter de nombreuses commandes similaires à celles que vous utiliseriez à partir du </a:t>
            </a:r>
            <a:r>
              <a:rPr kumimoji="0" lang="fr-FR" sz="1400" b="1" i="0" u="none" strike="noStrike" kern="1200" cap="none" spc="0" normalizeH="0" baseline="0" noProof="0" dirty="0" err="1">
                <a:ln>
                  <a:noFill/>
                </a:ln>
                <a:solidFill>
                  <a:srgbClr val="565656"/>
                </a:solidFill>
                <a:effectLst/>
                <a:uLnTx/>
                <a:uFillTx/>
                <a:latin typeface="Calibri" panose="020F0502020204030204"/>
                <a:ea typeface="+mn-ea"/>
                <a:cs typeface="+mn-cs"/>
              </a:rPr>
              <a:t>shell</a:t>
            </a:r>
            <a:r>
              <a:rPr kumimoji="0" lang="fr-FR" sz="1400" b="0" i="0" u="none" strike="noStrike" kern="1200" cap="none" spc="0" normalizeH="0" baseline="0" noProof="0" dirty="0">
                <a:ln>
                  <a:noFill/>
                </a:ln>
                <a:solidFill>
                  <a:srgbClr val="565656"/>
                </a:solidFill>
                <a:effectLst/>
                <a:uLnTx/>
                <a:uFillTx/>
                <a:latin typeface="Calibri" panose="020F0502020204030204"/>
                <a:ea typeface="+mn-ea"/>
                <a:cs typeface="+mn-cs"/>
              </a:rPr>
              <a:t>.</a:t>
            </a: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90510" y="777945"/>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600" b="1" i="0" u="none" strike="noStrike" kern="1200" cap="none" spc="0" normalizeH="0" baseline="0" noProof="0" dirty="0">
                <a:ln>
                  <a:noFill/>
                </a:ln>
                <a:solidFill>
                  <a:srgbClr val="FF7800"/>
                </a:solidFill>
                <a:effectLst/>
                <a:uLnTx/>
                <a:uFillTx/>
                <a:latin typeface="Calibri" panose="020F0502020204030204"/>
                <a:ea typeface="+mn-ea"/>
                <a:cs typeface="+mn-cs"/>
              </a:rPr>
              <a:t>Explication </a:t>
            </a:r>
          </a:p>
        </p:txBody>
      </p:sp>
      <p:pic>
        <p:nvPicPr>
          <p:cNvPr id="3076" name="Picture 4" descr="Load balancing FTP &amp; FTPS Servers - Loadbalancer.org">
            <a:extLst>
              <a:ext uri="{FF2B5EF4-FFF2-40B4-BE49-F238E27FC236}">
                <a16:creationId xmlns:a16="http://schemas.microsoft.com/office/drawing/2014/main" id="{7018BAD1-5986-49D5-B824-69AE50D1E39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88999" y="1548566"/>
            <a:ext cx="5814002" cy="1778911"/>
          </a:xfrm>
          <a:prstGeom prst="rect">
            <a:avLst/>
          </a:prstGeom>
          <a:noFill/>
          <a:extLst>
            <a:ext uri="{909E8E84-426E-40DD-AFC4-6F175D3DCCD1}">
              <a14:hiddenFill xmlns:a14="http://schemas.microsoft.com/office/drawing/2010/main">
                <a:solidFill>
                  <a:srgbClr val="FFFFFF"/>
                </a:solidFill>
              </a14:hiddenFill>
            </a:ext>
          </a:extLst>
        </p:spPr>
      </p:pic>
      <p:sp>
        <p:nvSpPr>
          <p:cNvPr id="10" name="Titre 1">
            <a:extLst>
              <a:ext uri="{FF2B5EF4-FFF2-40B4-BE49-F238E27FC236}">
                <a16:creationId xmlns:a16="http://schemas.microsoft.com/office/drawing/2014/main" id="{E666DD1D-CDF2-47D2-981C-4092F2F76C60}"/>
              </a:ext>
            </a:extLst>
          </p:cNvPr>
          <p:cNvSpPr txBox="1">
            <a:spLocks/>
          </p:cNvSpPr>
          <p:nvPr/>
        </p:nvSpPr>
        <p:spPr>
          <a:xfrm>
            <a:off x="179999" y="452230"/>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02 - Description des ports et modes multiples de FTP</a:t>
            </a:r>
          </a:p>
        </p:txBody>
      </p:sp>
    </p:spTree>
    <p:extLst>
      <p:ext uri="{BB962C8B-B14F-4D97-AF65-F5344CB8AC3E}">
        <p14:creationId xmlns:p14="http://schemas.microsoft.com/office/powerpoint/2010/main" val="19714616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851709" y="3617156"/>
            <a:ext cx="10488582" cy="2368007"/>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kumimoji="0" lang="fr-FR" sz="1400" b="0" i="0" u="none" strike="noStrike" kern="1200" cap="none" spc="0" normalizeH="0" baseline="0" noProof="0" dirty="0">
                <a:ln>
                  <a:noFill/>
                </a:ln>
                <a:solidFill>
                  <a:srgbClr val="565656"/>
                </a:solidFill>
                <a:effectLst/>
                <a:uLnTx/>
                <a:uFillTx/>
                <a:latin typeface="Calibri" panose="020F0502020204030204"/>
                <a:ea typeface="+mn-ea"/>
                <a:cs typeface="+mn-cs"/>
              </a:rPr>
              <a:t>Vous pouvez utiliser </a:t>
            </a:r>
            <a:r>
              <a:rPr kumimoji="0" lang="fr-FR" sz="1400" b="1" i="0" u="none" strike="noStrike" kern="1200" cap="none" spc="0" normalizeH="0" baseline="0" noProof="0" dirty="0" err="1">
                <a:ln>
                  <a:noFill/>
                </a:ln>
                <a:solidFill>
                  <a:srgbClr val="565656"/>
                </a:solidFill>
                <a:effectLst/>
                <a:uLnTx/>
                <a:uFillTx/>
                <a:latin typeface="Calibri" panose="020F0502020204030204"/>
                <a:ea typeface="+mn-ea"/>
                <a:cs typeface="+mn-cs"/>
              </a:rPr>
              <a:t>pwd</a:t>
            </a:r>
            <a:r>
              <a:rPr kumimoji="0" lang="fr-FR" sz="1400" b="0" i="0" u="none" strike="noStrike" kern="1200" cap="none" spc="0" normalizeH="0" baseline="0" noProof="0" dirty="0">
                <a:ln>
                  <a:noFill/>
                </a:ln>
                <a:solidFill>
                  <a:srgbClr val="565656"/>
                </a:solidFill>
                <a:effectLst/>
                <a:uLnTx/>
                <a:uFillTx/>
                <a:latin typeface="Calibri" panose="020F0502020204030204"/>
                <a:ea typeface="+mn-ea"/>
                <a:cs typeface="+mn-cs"/>
              </a:rPr>
              <a:t> pour voir votre répertoire actuel, </a:t>
            </a: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ls</a:t>
            </a:r>
            <a:r>
              <a:rPr kumimoji="0" lang="fr-FR" sz="1400" b="0" i="0" u="none" strike="noStrike" kern="1200" cap="none" spc="0" normalizeH="0" baseline="0" noProof="0" dirty="0">
                <a:ln>
                  <a:noFill/>
                </a:ln>
                <a:solidFill>
                  <a:srgbClr val="565656"/>
                </a:solidFill>
                <a:effectLst/>
                <a:uLnTx/>
                <a:uFillTx/>
                <a:latin typeface="Calibri" panose="020F0502020204030204"/>
                <a:ea typeface="+mn-ea"/>
                <a:cs typeface="+mn-cs"/>
              </a:rPr>
              <a:t> pour lister le contenu du répertoire et </a:t>
            </a: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cd</a:t>
            </a:r>
            <a:r>
              <a:rPr kumimoji="0" lang="fr-FR" sz="1400" b="0" i="0" u="none" strike="noStrike" kern="1200" cap="none" spc="0" normalizeH="0" baseline="0" noProof="0" dirty="0">
                <a:ln>
                  <a:noFill/>
                </a:ln>
                <a:solidFill>
                  <a:srgbClr val="565656"/>
                </a:solidFill>
                <a:effectLst/>
                <a:uLnTx/>
                <a:uFillTx/>
                <a:latin typeface="Calibri" panose="020F0502020204030204"/>
                <a:ea typeface="+mn-ea"/>
                <a:cs typeface="+mn-cs"/>
              </a:rPr>
              <a:t> pour changer de répertoire. Lorsque vous voyez un fichier que vous voulez, vous utilisez les commandes </a:t>
            </a: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GET </a:t>
            </a:r>
            <a:r>
              <a:rPr kumimoji="0" lang="fr-FR" sz="1400" b="0" i="0" u="none" strike="noStrike" kern="1200" cap="none" spc="0" normalizeH="0" baseline="0" noProof="0" dirty="0">
                <a:ln>
                  <a:noFill/>
                </a:ln>
                <a:solidFill>
                  <a:srgbClr val="565656"/>
                </a:solidFill>
                <a:effectLst/>
                <a:uLnTx/>
                <a:uFillTx/>
                <a:latin typeface="Calibri" panose="020F0502020204030204"/>
                <a:ea typeface="+mn-ea"/>
                <a:cs typeface="+mn-cs"/>
              </a:rPr>
              <a:t>et </a:t>
            </a: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PUT</a:t>
            </a:r>
            <a:r>
              <a:rPr kumimoji="0" lang="fr-FR" sz="1400" b="0" i="0" u="none" strike="noStrike" kern="1200" cap="none" spc="0" normalizeH="0" baseline="0" noProof="0" dirty="0">
                <a:ln>
                  <a:noFill/>
                </a:ln>
                <a:solidFill>
                  <a:srgbClr val="565656"/>
                </a:solidFill>
                <a:effectLst/>
                <a:uLnTx/>
                <a:uFillTx/>
                <a:latin typeface="Calibri" panose="020F0502020204030204"/>
                <a:ea typeface="+mn-ea"/>
                <a:cs typeface="+mn-cs"/>
              </a:rPr>
              <a:t> pour télécharger des fichiers ou les charger sur le serveur, respectivement.</a:t>
            </a:r>
          </a:p>
          <a:p>
            <a:pPr marL="285750" marR="0" lvl="0" indent="-285750" algn="just" defTabSz="914400" rtl="0" eaLnBrk="1" fontAlgn="auto" latinLnBrk="0" hangingPunct="1">
              <a:lnSpc>
                <a:spcPts val="1700"/>
              </a:lnSpc>
              <a:spcBef>
                <a:spcPts val="600"/>
              </a:spcBef>
              <a:spcAft>
                <a:spcPts val="0"/>
              </a:spcAft>
              <a:buClrTx/>
              <a:buSzTx/>
              <a:buFont typeface="Arial" panose="020B0604020202020204" pitchFamily="34" charset="0"/>
              <a:buChar char="•"/>
              <a:tabLst/>
              <a:defRPr/>
            </a:pPr>
            <a:r>
              <a:rPr kumimoji="0" lang="fr-FR" sz="1400" b="0" i="0" u="none" strike="noStrike" kern="1200" cap="none" spc="0" normalizeH="0" baseline="0" noProof="0" dirty="0">
                <a:ln>
                  <a:noFill/>
                </a:ln>
                <a:solidFill>
                  <a:srgbClr val="565656"/>
                </a:solidFill>
                <a:effectLst/>
                <a:uLnTx/>
                <a:uFillTx/>
                <a:latin typeface="Calibri" panose="020F0502020204030204"/>
                <a:ea typeface="+mn-ea"/>
                <a:cs typeface="+mn-cs"/>
              </a:rPr>
              <a:t>Avec des outils graphiques pour accéder aux serveurs FTP (comme un navigateur Web), vous tapez l'</a:t>
            </a: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URL</a:t>
            </a:r>
            <a:r>
              <a:rPr kumimoji="0" lang="fr-FR" sz="1400" b="0" i="0" u="none" strike="noStrike" kern="1200" cap="none" spc="0" normalizeH="0" baseline="0" noProof="0" dirty="0">
                <a:ln>
                  <a:noFill/>
                </a:ln>
                <a:solidFill>
                  <a:srgbClr val="565656"/>
                </a:solidFill>
                <a:effectLst/>
                <a:uLnTx/>
                <a:uFillTx/>
                <a:latin typeface="Calibri" panose="020F0502020204030204"/>
                <a:ea typeface="+mn-ea"/>
                <a:cs typeface="+mn-cs"/>
              </a:rPr>
              <a:t> du site que vous souhaitez visiter (</a:t>
            </a:r>
            <a:r>
              <a:rPr kumimoji="0" lang="fr-FR" sz="1400" b="1" i="0" u="none" strike="noStrike" kern="1200" cap="none" spc="0" normalizeH="0" baseline="0" noProof="0" dirty="0">
                <a:ln>
                  <a:noFill/>
                </a:ln>
                <a:solidFill>
                  <a:srgbClr val="565656"/>
                </a:solidFill>
                <a:effectLst/>
                <a:uLnTx/>
                <a:uFillTx/>
                <a:latin typeface="Calibri" panose="020F0502020204030204"/>
                <a:ea typeface="+mn-ea"/>
                <a:cs typeface="+mn-cs"/>
              </a:rPr>
              <a:t>comme ftp://docs.example.com</a:t>
            </a:r>
            <a:r>
              <a:rPr kumimoji="0" lang="fr-FR" sz="1400" b="0" i="0" u="none" strike="noStrike" kern="1200" cap="none" spc="0" normalizeH="0" baseline="0" noProof="0" dirty="0">
                <a:ln>
                  <a:noFill/>
                </a:ln>
                <a:solidFill>
                  <a:srgbClr val="565656"/>
                </a:solidFill>
                <a:effectLst/>
                <a:uLnTx/>
                <a:uFillTx/>
                <a:latin typeface="Calibri" panose="020F0502020204030204"/>
                <a:ea typeface="+mn-ea"/>
                <a:cs typeface="+mn-cs"/>
              </a:rPr>
              <a:t>) dans la zone d'emplacement du navigateur. Si vous n'ajoutez pas de nom d'utilisateur ou de mot de passe, une connexion anonyme est établie et le contenu du répertoire d'accueil du site est affiché. Cliquez sur les liens vers les répertoires pour accéder à ces répertoires. Cliquez sur les liens vers les fichiers pour afficher ou télécharger ces fichiers sur votre système local.</a:t>
            </a: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90510" y="777945"/>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600" b="1" i="0" u="none" strike="noStrike" kern="1200" cap="none" spc="0" normalizeH="0" baseline="0" noProof="0" dirty="0">
                <a:ln>
                  <a:noFill/>
                </a:ln>
                <a:solidFill>
                  <a:srgbClr val="FF7800"/>
                </a:solidFill>
                <a:effectLst/>
                <a:uLnTx/>
                <a:uFillTx/>
                <a:latin typeface="Calibri" panose="020F0502020204030204"/>
                <a:ea typeface="+mn-ea"/>
                <a:cs typeface="+mn-cs"/>
              </a:rPr>
              <a:t>Explication </a:t>
            </a:r>
          </a:p>
        </p:txBody>
      </p:sp>
      <p:pic>
        <p:nvPicPr>
          <p:cNvPr id="3076" name="Picture 4" descr="Load balancing FTP &amp; FTPS Servers - Loadbalancer.org">
            <a:extLst>
              <a:ext uri="{FF2B5EF4-FFF2-40B4-BE49-F238E27FC236}">
                <a16:creationId xmlns:a16="http://schemas.microsoft.com/office/drawing/2014/main" id="{7018BAD1-5986-49D5-B824-69AE50D1E39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88999" y="1838246"/>
            <a:ext cx="5814002" cy="1778911"/>
          </a:xfrm>
          <a:prstGeom prst="rect">
            <a:avLst/>
          </a:prstGeom>
          <a:noFill/>
          <a:extLst>
            <a:ext uri="{909E8E84-426E-40DD-AFC4-6F175D3DCCD1}">
              <a14:hiddenFill xmlns:a14="http://schemas.microsoft.com/office/drawing/2010/main">
                <a:solidFill>
                  <a:srgbClr val="FFFFFF"/>
                </a:solidFill>
              </a14:hiddenFill>
            </a:ext>
          </a:extLst>
        </p:spPr>
      </p:pic>
      <p:sp>
        <p:nvSpPr>
          <p:cNvPr id="9" name="Titre 1">
            <a:extLst>
              <a:ext uri="{FF2B5EF4-FFF2-40B4-BE49-F238E27FC236}">
                <a16:creationId xmlns:a16="http://schemas.microsoft.com/office/drawing/2014/main" id="{27E9C485-F68E-4FD7-BCBE-1113C366A5F5}"/>
              </a:ext>
            </a:extLst>
          </p:cNvPr>
          <p:cNvSpPr txBox="1">
            <a:spLocks/>
          </p:cNvSpPr>
          <p:nvPr/>
        </p:nvSpPr>
        <p:spPr>
          <a:xfrm>
            <a:off x="179999" y="452230"/>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02 - Description des ports et modes multiples de FTP</a:t>
            </a:r>
          </a:p>
        </p:txBody>
      </p:sp>
    </p:spTree>
    <p:extLst>
      <p:ext uri="{BB962C8B-B14F-4D97-AF65-F5344CB8AC3E}">
        <p14:creationId xmlns:p14="http://schemas.microsoft.com/office/powerpoint/2010/main" val="3280315689"/>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vert="horz" lIns="91440" tIns="45720" rIns="91440" bIns="45720" rtlCol="0" anchor="ctr"/>
      <a:lstStyle>
        <a:defPPr algn="ctr">
          <a:defRPr sz="2800" b="1" dirty="0">
            <a:solidFill>
              <a:srgbClr val="007842"/>
            </a:solidFill>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8781</TotalTime>
  <Words>4814</Words>
  <Application>Microsoft Office PowerPoint</Application>
  <PresentationFormat>Grand écran</PresentationFormat>
  <Paragraphs>231</Paragraphs>
  <Slides>27</Slides>
  <Notes>1</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27</vt:i4>
      </vt:variant>
    </vt:vector>
  </HeadingPairs>
  <TitlesOfParts>
    <vt:vector size="34" baseType="lpstr">
      <vt:lpstr>Arial</vt:lpstr>
      <vt:lpstr>Calibri</vt:lpstr>
      <vt:lpstr>Calibri Light</vt:lpstr>
      <vt:lpstr>Consolas</vt:lpstr>
      <vt:lpstr>Courier New</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ABDERRAHMANE ATMANI</dc:creator>
  <cp:lastModifiedBy>ABDERRAHMANE ATMANI</cp:lastModifiedBy>
  <cp:revision>156</cp:revision>
  <dcterms:created xsi:type="dcterms:W3CDTF">2022-03-23T13:41:33Z</dcterms:created>
  <dcterms:modified xsi:type="dcterms:W3CDTF">2022-09-01T20:41:07Z</dcterms:modified>
</cp:coreProperties>
</file>