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343" r:id="rId4"/>
    <p:sldId id="344" r:id="rId5"/>
    <p:sldId id="345" r:id="rId6"/>
    <p:sldId id="346" r:id="rId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11443694-2253-42B9-AC78-5E19BD3247BB}">
          <p14:sldIdLst>
            <p14:sldId id="256"/>
            <p14:sldId id="257"/>
          </p14:sldIdLst>
        </p14:section>
        <p14:section name="serveur NFS" id="{562328FD-B4C3-472B-AC5E-A2218E47476A}">
          <p14:sldIdLst>
            <p14:sldId id="343"/>
            <p14:sldId id="344"/>
            <p14:sldId id="345"/>
            <p14:sldId id="34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C4B1156A-380E-4F78-BDF5-A606A8083BF9}" styleName="Style moyen 4 - Accentuatio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46" autoAdjust="0"/>
    <p:restoredTop sz="94660"/>
  </p:normalViewPr>
  <p:slideViewPr>
    <p:cSldViewPr snapToGrid="0">
      <p:cViewPr varScale="1">
        <p:scale>
          <a:sx n="83" d="100"/>
          <a:sy n="83" d="100"/>
        </p:scale>
        <p:origin x="581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DBE023-AF5F-456C-9624-7D4A30D70AC6}" type="datetimeFigureOut">
              <a:rPr lang="fr-FR" smtClean="0"/>
              <a:t>03/08/2022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857488-B987-47B9-972E-AA6776E1DAA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83080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857488-B987-47B9-972E-AA6776E1DAAF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32105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6091932-20BE-4C82-8B7B-B94F8E432B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B381940-AAE5-4926-901B-A46AC808F5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7586C92-E345-4757-9DD7-8E4E350C8F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A83CE-4C63-43E5-9DEF-5F930EC9487B}" type="datetimeFigureOut">
              <a:rPr lang="fr-FR" smtClean="0"/>
              <a:t>03/08/2022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8664CBA-5E2A-4A73-A773-E68629F5D4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F9F5A2-72EA-4244-8AAE-DC19A3C97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42939-0FC7-4520-8676-1AD2B0F66A1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5558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8AFE3B3-D28F-4B96-920E-64DD343708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8272824-8205-42D7-8B85-5FCAF3A59A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416239B-8EF7-42F7-9C04-82C24F2C2A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A83CE-4C63-43E5-9DEF-5F930EC9487B}" type="datetimeFigureOut">
              <a:rPr lang="fr-FR" smtClean="0"/>
              <a:t>03/08/2022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BCE6943-62A7-441B-A263-C6A166B503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0F77418-D2E6-4EDA-8C53-10941404D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42939-0FC7-4520-8676-1AD2B0F66A1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70341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22338A58-1935-476B-930D-CD01909895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2B10A3F-112B-42DD-AB4D-1937F7AE30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86E3DA6-73FF-4935-BAC8-E670A16C84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A83CE-4C63-43E5-9DEF-5F930EC9487B}" type="datetimeFigureOut">
              <a:rPr lang="fr-FR" smtClean="0"/>
              <a:t>03/08/2022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61BFE97-573C-4A16-816D-398B9D806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1F76AF1-8C27-4FE8-A215-F2A410E9C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42939-0FC7-4520-8676-1AD2B0F66A1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98742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33D265-A804-4D96-8A73-1BB1480207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4101D01-6F16-4723-97EA-1C88D6E025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8A53E24-D277-42D0-9135-6F57BFC08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A83CE-4C63-43E5-9DEF-5F930EC9487B}" type="datetimeFigureOut">
              <a:rPr lang="fr-FR" smtClean="0"/>
              <a:t>03/08/2022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1DF976D-C727-448A-A0F2-4FEEC6968C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5AE0BC9-8344-4703-8D8C-3654DA6D07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42939-0FC7-4520-8676-1AD2B0F66A1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41939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93CD2B-216B-491D-ACC0-1C073E4518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58A162C-4700-4075-B94E-D3E189920B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B43E9F1-B412-41AB-8A48-6D79FD465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A83CE-4C63-43E5-9DEF-5F930EC9487B}" type="datetimeFigureOut">
              <a:rPr lang="fr-FR" smtClean="0"/>
              <a:t>03/08/2022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0B81D06-AC02-4CEF-9005-9FC3845B38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F43FD52-85F5-4209-B298-2116CB1CC6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42939-0FC7-4520-8676-1AD2B0F66A1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9157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0CAF4B-8440-495D-98CC-790D8A9EDA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2ED5FE8-F2FA-4ECE-9196-89236E1FA2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4E74017-58DC-4E67-AAD8-B9E0553185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14D4C4C-79D4-4F3F-9765-E207CFC07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A83CE-4C63-43E5-9DEF-5F930EC9487B}" type="datetimeFigureOut">
              <a:rPr lang="fr-FR" smtClean="0"/>
              <a:t>03/08/2022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F35F0C-3E7D-4297-A259-A02A01A9F0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F21926B-E428-4A25-8212-0888E2F93B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42939-0FC7-4520-8676-1AD2B0F66A1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72252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183A641-DBBF-4C46-B64C-D3498118A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F33A6D5-9216-49D3-B5F9-A06585B9B1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948202A-5AB0-4021-BBA9-B9A26D4250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FB55C28-3DEE-498E-B4DD-FB6284E6EB1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34334EB-1E43-421E-93CF-4EFA3BE4C7C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9FE4D8A-0D0B-468F-95AB-B1E9A1688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A83CE-4C63-43E5-9DEF-5F930EC9487B}" type="datetimeFigureOut">
              <a:rPr lang="fr-FR" smtClean="0"/>
              <a:t>03/08/2022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D6B63B0-7D84-43D0-A075-6BB476C505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C8A60DB1-53EE-4DBC-886E-0D31168F1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42939-0FC7-4520-8676-1AD2B0F66A1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86658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1D5DF7-192F-40FF-B7C0-F0B26222D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2E99A2A-3C12-4F7F-BE5C-1E1D5CDE1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A83CE-4C63-43E5-9DEF-5F930EC9487B}" type="datetimeFigureOut">
              <a:rPr lang="fr-FR" smtClean="0"/>
              <a:t>03/08/2022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5716337C-674A-43A4-9B57-9BA556BD83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8824270-FBB9-4867-9164-52F9D1501F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42939-0FC7-4520-8676-1AD2B0F66A1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93381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B89EB8F-84D8-43D2-A6C6-DCB31A7A6E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A83CE-4C63-43E5-9DEF-5F930EC9487B}" type="datetimeFigureOut">
              <a:rPr lang="fr-FR" smtClean="0"/>
              <a:t>03/08/2022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C0DC4B86-63CA-4F13-86FA-CC7A3EE62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140D71A-9F7A-48CE-BC25-38DE324094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42939-0FC7-4520-8676-1AD2B0F66A1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61289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10CE27-A244-4A39-BC87-A1A545885D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46E3C02-B613-43CF-8C0B-06C4F075A8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662492D-2EEA-4F33-ABE3-EBEF9A6643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76D6D84-A56C-44E3-885A-C0F010BA7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A83CE-4C63-43E5-9DEF-5F930EC9487B}" type="datetimeFigureOut">
              <a:rPr lang="fr-FR" smtClean="0"/>
              <a:t>03/08/2022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E3725D4-E303-4173-AFDF-38D09AD8F8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88EDC1D-C076-4E90-8534-DEF5548BC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42939-0FC7-4520-8676-1AD2B0F66A1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5745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AEB2C9-9A00-45E9-BB83-9EB06DADE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D5685455-F154-40FC-9706-E275FB5FE68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04B2850-3F05-4685-BEC8-34A2BEDD60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6B07073-78E0-4977-AE1D-DAC227DF0A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A83CE-4C63-43E5-9DEF-5F930EC9487B}" type="datetimeFigureOut">
              <a:rPr lang="fr-FR" smtClean="0"/>
              <a:t>03/08/2022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7D78B4E-08FE-4753-B821-72BC1590AB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A0318FC-B4F1-4A09-84A6-5B5E0F371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42939-0FC7-4520-8676-1AD2B0F66A1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946227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78F73FC-DCE6-4C58-9E81-9F185F2E14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2025066-27BA-4835-B6D3-7D1DCA0AAA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7015ED9-98A0-4305-8E2A-5FDA9D582A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9A83CE-4C63-43E5-9DEF-5F930EC9487B}" type="datetimeFigureOut">
              <a:rPr lang="fr-FR" smtClean="0"/>
              <a:t>03/08/2022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CEE3AB1-3B2C-418B-B2CD-1E35E884F0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6CB6913-1B5F-41F3-AAE1-AB9889E774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342939-0FC7-4520-8676-1AD2B0F66A1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484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tm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9E3AD4A-9983-4530-BC41-84B9F94EF7A9}"/>
              </a:ext>
            </a:extLst>
          </p:cNvPr>
          <p:cNvSpPr txBox="1">
            <a:spLocks/>
          </p:cNvSpPr>
          <p:nvPr/>
        </p:nvSpPr>
        <p:spPr>
          <a:xfrm>
            <a:off x="5570767" y="6138000"/>
            <a:ext cx="1689315" cy="72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400" b="1" dirty="0">
                <a:solidFill>
                  <a:schemeClr val="bg1"/>
                </a:solidFill>
              </a:rPr>
              <a:t>120 heures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3036780F-3065-4615-BF95-56F56EE20502}"/>
              </a:ext>
            </a:extLst>
          </p:cNvPr>
          <p:cNvSpPr txBox="1">
            <a:spLocks/>
          </p:cNvSpPr>
          <p:nvPr/>
        </p:nvSpPr>
        <p:spPr>
          <a:xfrm>
            <a:off x="1348638" y="5038867"/>
            <a:ext cx="9667701" cy="8650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 sz="2400" b="1" dirty="0">
                <a:solidFill>
                  <a:srgbClr val="0059A1"/>
                </a:solidFill>
              </a:rPr>
              <a:t>RÉSUMÉ THÉORIQUE – FILIÈRE INFRASTRUCTURE DIGITALE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 sz="2400" b="1" dirty="0">
                <a:solidFill>
                  <a:srgbClr val="0059A1"/>
                </a:solidFill>
              </a:rPr>
              <a:t>M205-Administration réseau sous linux</a:t>
            </a:r>
          </a:p>
        </p:txBody>
      </p:sp>
    </p:spTree>
    <p:extLst>
      <p:ext uri="{BB962C8B-B14F-4D97-AF65-F5344CB8AC3E}">
        <p14:creationId xmlns:p14="http://schemas.microsoft.com/office/powerpoint/2010/main" val="1767933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92126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contenu 3">
            <a:extLst>
              <a:ext uri="{FF2B5EF4-FFF2-40B4-BE49-F238E27FC236}">
                <a16:creationId xmlns:a16="http://schemas.microsoft.com/office/drawing/2014/main" id="{228D3F66-E2AB-4925-9DEC-5E5B317C458D}"/>
              </a:ext>
            </a:extLst>
          </p:cNvPr>
          <p:cNvSpPr txBox="1">
            <a:spLocks/>
          </p:cNvSpPr>
          <p:nvPr/>
        </p:nvSpPr>
        <p:spPr>
          <a:xfrm>
            <a:off x="498283" y="1937358"/>
            <a:ext cx="11195434" cy="4370270"/>
          </a:xfrm>
          <a:prstGeom prst="rect">
            <a:avLst/>
          </a:prstGeom>
        </p:spPr>
        <p:txBody>
          <a:bodyPr/>
          <a:lstStyle>
            <a:lvl1pPr marL="285750" indent="-285750" algn="just" defTabSz="914400" rtl="0" eaLnBrk="1" latinLnBrk="0" hangingPunct="1">
              <a:lnSpc>
                <a:spcPts val="16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56565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lnSpc>
                <a:spcPts val="16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565656"/>
                </a:solidFill>
                <a:latin typeface="+mn-lt"/>
                <a:ea typeface="+mn-ea"/>
                <a:cs typeface="+mn-cs"/>
              </a:defRPr>
            </a:lvl2pPr>
            <a:lvl3pPr marL="1200150" indent="-285750" algn="l" defTabSz="914400" rtl="0" eaLnBrk="1" latinLnBrk="0" hangingPunct="1">
              <a:lnSpc>
                <a:spcPts val="16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565656"/>
                </a:solidFill>
                <a:latin typeface="+mn-lt"/>
                <a:ea typeface="+mn-ea"/>
                <a:cs typeface="+mn-cs"/>
              </a:defRPr>
            </a:lvl3pPr>
            <a:lvl4pPr marL="1657350" indent="-285750" algn="l" defTabSz="914400" rtl="0" eaLnBrk="1" latinLnBrk="0" hangingPunct="1">
              <a:lnSpc>
                <a:spcPts val="16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565656"/>
                </a:solidFill>
                <a:latin typeface="+mn-lt"/>
                <a:ea typeface="+mn-ea"/>
                <a:cs typeface="+mn-cs"/>
              </a:defRPr>
            </a:lvl4pPr>
            <a:lvl5pPr marL="2114550" indent="-285750" algn="l" defTabSz="914400" rtl="0" eaLnBrk="1" latinLnBrk="0" hangingPunct="1">
              <a:lnSpc>
                <a:spcPts val="16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56565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lnSpc>
                <a:spcPct val="100000"/>
              </a:lnSpc>
              <a:buNone/>
              <a:defRPr/>
            </a:pPr>
            <a:r>
              <a:rPr lang="fr-FR" i="1" dirty="0">
                <a:latin typeface="Calibri" panose="020F0502020204030204"/>
              </a:rPr>
              <a:t>Vous aurez besoin de deux machines Linux. Une machine jouera le rôle du </a:t>
            </a:r>
            <a:r>
              <a:rPr lang="fr-FR" b="1" i="1" dirty="0" err="1">
                <a:latin typeface="Calibri" panose="020F0502020204030204"/>
              </a:rPr>
              <a:t>serveu_NFS</a:t>
            </a:r>
            <a:r>
              <a:rPr lang="fr-FR" b="1" i="1" dirty="0">
                <a:latin typeface="Calibri" panose="020F0502020204030204"/>
              </a:rPr>
              <a:t> </a:t>
            </a:r>
            <a:r>
              <a:rPr lang="fr-FR" i="1" dirty="0">
                <a:latin typeface="Calibri" panose="020F0502020204030204"/>
              </a:rPr>
              <a:t>et l’autre du </a:t>
            </a:r>
            <a:r>
              <a:rPr lang="fr-FR" b="1" i="1" dirty="0" err="1">
                <a:latin typeface="Calibri" panose="020F0502020204030204"/>
              </a:rPr>
              <a:t>client_NFS</a:t>
            </a:r>
            <a:r>
              <a:rPr lang="fr-FR" i="1" dirty="0">
                <a:latin typeface="Calibri" panose="020F0502020204030204"/>
              </a:rPr>
              <a:t>. La figure suivante présente le schéma de l’architecture: </a:t>
            </a:r>
          </a:p>
          <a:p>
            <a:pPr lvl="1">
              <a:lnSpc>
                <a:spcPct val="100000"/>
              </a:lnSpc>
              <a:defRPr/>
            </a:pP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Questions:</a:t>
            </a:r>
          </a:p>
          <a:p>
            <a:pPr marL="1257300" lvl="2" indent="-342900">
              <a:lnSpc>
                <a:spcPct val="100000"/>
              </a:lnSpc>
              <a:buFont typeface="+mj-lt"/>
              <a:buAutoNum type="arabicPeriod"/>
              <a:defRPr/>
            </a:pP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Quel est le rôle d’un serveur NFS dans un réseau ?</a:t>
            </a:r>
          </a:p>
          <a:p>
            <a:pPr marL="1257300" lvl="2" indent="-342900">
              <a:lnSpc>
                <a:spcPct val="100000"/>
              </a:lnSpc>
              <a:buFont typeface="+mj-lt"/>
              <a:buAutoNum type="arabicPeriod"/>
              <a:defRPr/>
            </a:pP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Expliquez  le fonctionnement du NFS ?</a:t>
            </a:r>
          </a:p>
          <a:p>
            <a:pPr marL="1257300" lvl="2" indent="-342900">
              <a:lnSpc>
                <a:spcPct val="100000"/>
              </a:lnSpc>
              <a:buFont typeface="+mj-lt"/>
              <a:buAutoNum type="arabicPeriod"/>
              <a:defRPr/>
            </a:pP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Est-ce que NFS est utilisé avec des machines Windows ? ou seulement avec des machines Linux ? </a:t>
            </a:r>
          </a:p>
          <a:p>
            <a:pPr marL="1257300" lvl="2" indent="-342900">
              <a:lnSpc>
                <a:spcPct val="100000"/>
              </a:lnSpc>
              <a:buFont typeface="+mj-lt"/>
              <a:buAutoNum type="arabicPeriod"/>
              <a:defRPr/>
            </a:pP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Utiliser le man pour les fichiers et commandes de configuration suivants et noter les options et les informations utiles : exports, </a:t>
            </a:r>
            <a:r>
              <a:rPr lang="fr-F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fstab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, </a:t>
            </a:r>
            <a:r>
              <a:rPr lang="fr-F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mount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, </a:t>
            </a:r>
            <a:r>
              <a:rPr lang="fr-F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showmount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, </a:t>
            </a:r>
            <a:r>
              <a:rPr lang="fr-F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exportfs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, </a:t>
            </a:r>
            <a:r>
              <a:rPr lang="fr-F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rpcinfo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. </a:t>
            </a:r>
          </a:p>
          <a:p>
            <a:pPr marL="0" indent="0">
              <a:lnSpc>
                <a:spcPct val="100000"/>
              </a:lnSpc>
              <a:buNone/>
              <a:defRPr/>
            </a:pP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</a:endParaRPr>
          </a:p>
        </p:txBody>
      </p:sp>
      <p:pic>
        <p:nvPicPr>
          <p:cNvPr id="1026" name="Picture 2" descr="File, nfs, document icon - Download on Iconfinder">
            <a:extLst>
              <a:ext uri="{FF2B5EF4-FFF2-40B4-BE49-F238E27FC236}">
                <a16:creationId xmlns:a16="http://schemas.microsoft.com/office/drawing/2014/main" id="{5085EF21-1A30-44F5-B907-1B63CC1075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2819" y="23835"/>
            <a:ext cx="1953125" cy="195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4A42756D-FDC4-46ED-9D0B-A2C4AB6F0DCC}"/>
              </a:ext>
            </a:extLst>
          </p:cNvPr>
          <p:cNvSpPr txBox="1">
            <a:spLocks/>
          </p:cNvSpPr>
          <p:nvPr/>
        </p:nvSpPr>
        <p:spPr>
          <a:xfrm>
            <a:off x="179999" y="899069"/>
            <a:ext cx="5064662" cy="444906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1" kern="1200">
                <a:solidFill>
                  <a:srgbClr val="FF78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FF78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Via console</a:t>
            </a:r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5A442964-8260-46DC-AD94-F746058FB786}"/>
              </a:ext>
            </a:extLst>
          </p:cNvPr>
          <p:cNvSpPr txBox="1">
            <a:spLocks/>
          </p:cNvSpPr>
          <p:nvPr/>
        </p:nvSpPr>
        <p:spPr>
          <a:xfrm>
            <a:off x="179999" y="452230"/>
            <a:ext cx="5250983" cy="415143"/>
          </a:xfrm>
          <a:prstGeom prst="rect">
            <a:avLst/>
          </a:prstGeom>
        </p:spPr>
        <p:txBody>
          <a:bodyPr anchor="ctr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1" kern="1200">
                <a:solidFill>
                  <a:srgbClr val="FF780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FF7800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Travaux pratiques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D4C6CD4-ABBE-BEDD-8AE3-7CB24377A3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7688" y="4402463"/>
            <a:ext cx="5258256" cy="1905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8394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contenu 3">
            <a:extLst>
              <a:ext uri="{FF2B5EF4-FFF2-40B4-BE49-F238E27FC236}">
                <a16:creationId xmlns:a16="http://schemas.microsoft.com/office/drawing/2014/main" id="{228D3F66-E2AB-4925-9DEC-5E5B317C458D}"/>
              </a:ext>
            </a:extLst>
          </p:cNvPr>
          <p:cNvSpPr txBox="1">
            <a:spLocks/>
          </p:cNvSpPr>
          <p:nvPr/>
        </p:nvSpPr>
        <p:spPr>
          <a:xfrm>
            <a:off x="498283" y="1937358"/>
            <a:ext cx="11195434" cy="4370270"/>
          </a:xfrm>
          <a:prstGeom prst="rect">
            <a:avLst/>
          </a:prstGeom>
        </p:spPr>
        <p:txBody>
          <a:bodyPr/>
          <a:lstStyle>
            <a:lvl1pPr marL="285750" indent="-285750" algn="just" defTabSz="914400" rtl="0" eaLnBrk="1" latinLnBrk="0" hangingPunct="1">
              <a:lnSpc>
                <a:spcPts val="16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56565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lnSpc>
                <a:spcPts val="16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565656"/>
                </a:solidFill>
                <a:latin typeface="+mn-lt"/>
                <a:ea typeface="+mn-ea"/>
                <a:cs typeface="+mn-cs"/>
              </a:defRPr>
            </a:lvl2pPr>
            <a:lvl3pPr marL="1200150" indent="-285750" algn="l" defTabSz="914400" rtl="0" eaLnBrk="1" latinLnBrk="0" hangingPunct="1">
              <a:lnSpc>
                <a:spcPts val="16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565656"/>
                </a:solidFill>
                <a:latin typeface="+mn-lt"/>
                <a:ea typeface="+mn-ea"/>
                <a:cs typeface="+mn-cs"/>
              </a:defRPr>
            </a:lvl3pPr>
            <a:lvl4pPr marL="1657350" indent="-285750" algn="l" defTabSz="914400" rtl="0" eaLnBrk="1" latinLnBrk="0" hangingPunct="1">
              <a:lnSpc>
                <a:spcPts val="16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565656"/>
                </a:solidFill>
                <a:latin typeface="+mn-lt"/>
                <a:ea typeface="+mn-ea"/>
                <a:cs typeface="+mn-cs"/>
              </a:defRPr>
            </a:lvl4pPr>
            <a:lvl5pPr marL="2114550" indent="-285750" algn="l" defTabSz="914400" rtl="0" eaLnBrk="1" latinLnBrk="0" hangingPunct="1">
              <a:lnSpc>
                <a:spcPts val="16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56565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00000"/>
              </a:lnSpc>
              <a:defRPr/>
            </a:pP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Questions:</a:t>
            </a:r>
          </a:p>
          <a:p>
            <a:pPr marL="1257300" lvl="2" indent="-342900">
              <a:lnSpc>
                <a:spcPct val="100000"/>
              </a:lnSpc>
              <a:buFont typeface="+mj-lt"/>
              <a:buAutoNum type="arabicPeriod"/>
              <a:defRPr/>
            </a:pP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A partir des fichiers de configuration, Configurez correctement vos machines en leurs donnant des adresses IP statiques, 10.10.10.100/24 pour le server et 10.10.10.10/24 pour le client. </a:t>
            </a:r>
          </a:p>
          <a:p>
            <a:pPr marL="1257300" lvl="2" indent="-342900">
              <a:lnSpc>
                <a:spcPct val="100000"/>
              </a:lnSpc>
              <a:buFont typeface="+mj-lt"/>
              <a:buAutoNum type="arabicPeriod"/>
              <a:defRPr/>
            </a:pP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Vérifiez la configuration réseau via la commande </a:t>
            </a:r>
            <a:r>
              <a:rPr lang="fr-F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ifconfig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</a:endParaRPr>
          </a:p>
          <a:p>
            <a:pPr marL="1257300" lvl="2" indent="-342900">
              <a:lnSpc>
                <a:spcPct val="100000"/>
              </a:lnSpc>
              <a:buFont typeface="+mj-lt"/>
              <a:buAutoNum type="arabicPeriod"/>
              <a:defRPr/>
            </a:pP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Testez la connectivité des deux machines avec la commande ping, si ça fonctionne passez à la question suivante</a:t>
            </a:r>
          </a:p>
          <a:p>
            <a:pPr marL="1257300" lvl="2" indent="-342900">
              <a:lnSpc>
                <a:spcPct val="100000"/>
              </a:lnSpc>
              <a:buFont typeface="+mj-lt"/>
              <a:buAutoNum type="arabicPeriod"/>
              <a:defRPr/>
            </a:pP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Activez et démarrez les services </a:t>
            </a:r>
            <a:r>
              <a:rPr lang="fr-F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rpcbind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 et </a:t>
            </a:r>
            <a:r>
              <a:rPr lang="fr-F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nfs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-server ?</a:t>
            </a:r>
          </a:p>
          <a:p>
            <a:pPr marL="1257300" lvl="2" indent="-342900">
              <a:lnSpc>
                <a:spcPct val="100000"/>
              </a:lnSpc>
              <a:buFont typeface="+mj-lt"/>
              <a:buAutoNum type="arabicPeriod"/>
              <a:defRPr/>
            </a:pP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Sur la machines serveur, créez deux répertoires de nom /partage/nfs2 et /partage/nfs1</a:t>
            </a:r>
          </a:p>
          <a:p>
            <a:pPr marL="1257300" lvl="2" indent="-342900">
              <a:lnSpc>
                <a:spcPct val="100000"/>
              </a:lnSpc>
              <a:buFont typeface="+mj-lt"/>
              <a:buAutoNum type="arabicPeriod"/>
              <a:defRPr/>
            </a:pP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créez un fichier fich1 et un répertoire rep1 dans /partage/nfs1 et  un fichier fich2 et un répertoire rep2 dans /partage/nfs2 </a:t>
            </a:r>
          </a:p>
          <a:p>
            <a:pPr marL="1257300" lvl="2" indent="-342900">
              <a:lnSpc>
                <a:spcPct val="100000"/>
              </a:lnSpc>
              <a:buFont typeface="+mj-lt"/>
              <a:buAutoNum type="arabicPeriod"/>
              <a:defRPr/>
            </a:pP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Partagez ces deux répertoires avec la commande </a:t>
            </a:r>
            <a:r>
              <a:rPr lang="fr-F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exportfs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 tout en sachant que :</a:t>
            </a:r>
          </a:p>
          <a:p>
            <a:pPr lvl="3">
              <a:lnSpc>
                <a:spcPct val="100000"/>
              </a:lnSpc>
              <a:buFont typeface="Courier New" panose="02070309020205020404" pitchFamily="49" charset="0"/>
              <a:buChar char="o"/>
              <a:defRPr/>
            </a:pP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/partage/nfs2 sera partagé avec tout le monde en lecture seul </a:t>
            </a:r>
          </a:p>
          <a:p>
            <a:pPr lvl="3">
              <a:lnSpc>
                <a:spcPct val="100000"/>
              </a:lnSpc>
              <a:buFont typeface="Courier New" panose="02070309020205020404" pitchFamily="49" charset="0"/>
              <a:buChar char="o"/>
              <a:defRPr/>
            </a:pP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/partage/nfs1 sera partagé avec la deuxième machine en lecture/écriture </a:t>
            </a:r>
          </a:p>
          <a:p>
            <a:pPr lvl="2">
              <a:lnSpc>
                <a:spcPct val="100000"/>
              </a:lnSpc>
              <a:buFont typeface="Courier New" panose="02070309020205020404" pitchFamily="49" charset="0"/>
              <a:buChar char="o"/>
              <a:defRPr/>
            </a:pP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</a:endParaRPr>
          </a:p>
        </p:txBody>
      </p:sp>
      <p:pic>
        <p:nvPicPr>
          <p:cNvPr id="1026" name="Picture 2" descr="File, nfs, document icon - Download on Iconfinder">
            <a:extLst>
              <a:ext uri="{FF2B5EF4-FFF2-40B4-BE49-F238E27FC236}">
                <a16:creationId xmlns:a16="http://schemas.microsoft.com/office/drawing/2014/main" id="{5085EF21-1A30-44F5-B907-1B63CC1075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2819" y="23835"/>
            <a:ext cx="1953125" cy="195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4A42756D-FDC4-46ED-9D0B-A2C4AB6F0DCC}"/>
              </a:ext>
            </a:extLst>
          </p:cNvPr>
          <p:cNvSpPr txBox="1">
            <a:spLocks/>
          </p:cNvSpPr>
          <p:nvPr/>
        </p:nvSpPr>
        <p:spPr>
          <a:xfrm>
            <a:off x="179999" y="899069"/>
            <a:ext cx="5064662" cy="444906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1" kern="1200">
                <a:solidFill>
                  <a:srgbClr val="FF78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FF78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Via console partie 2</a:t>
            </a:r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5A442964-8260-46DC-AD94-F746058FB786}"/>
              </a:ext>
            </a:extLst>
          </p:cNvPr>
          <p:cNvSpPr txBox="1">
            <a:spLocks/>
          </p:cNvSpPr>
          <p:nvPr/>
        </p:nvSpPr>
        <p:spPr>
          <a:xfrm>
            <a:off x="179999" y="452230"/>
            <a:ext cx="5250983" cy="415143"/>
          </a:xfrm>
          <a:prstGeom prst="rect">
            <a:avLst/>
          </a:prstGeom>
        </p:spPr>
        <p:txBody>
          <a:bodyPr anchor="ctr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1" kern="1200">
                <a:solidFill>
                  <a:srgbClr val="FF780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FF7800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Travaux pratiques</a:t>
            </a:r>
          </a:p>
        </p:txBody>
      </p:sp>
    </p:spTree>
    <p:extLst>
      <p:ext uri="{BB962C8B-B14F-4D97-AF65-F5344CB8AC3E}">
        <p14:creationId xmlns:p14="http://schemas.microsoft.com/office/powerpoint/2010/main" val="41607837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contenu 3">
            <a:extLst>
              <a:ext uri="{FF2B5EF4-FFF2-40B4-BE49-F238E27FC236}">
                <a16:creationId xmlns:a16="http://schemas.microsoft.com/office/drawing/2014/main" id="{228D3F66-E2AB-4925-9DEC-5E5B317C458D}"/>
              </a:ext>
            </a:extLst>
          </p:cNvPr>
          <p:cNvSpPr txBox="1">
            <a:spLocks/>
          </p:cNvSpPr>
          <p:nvPr/>
        </p:nvSpPr>
        <p:spPr>
          <a:xfrm>
            <a:off x="-380331" y="1791094"/>
            <a:ext cx="6185321" cy="4330668"/>
          </a:xfrm>
          <a:prstGeom prst="rect">
            <a:avLst/>
          </a:prstGeom>
        </p:spPr>
        <p:txBody>
          <a:bodyPr/>
          <a:lstStyle>
            <a:lvl1pPr marL="285750" indent="-285750" algn="just" defTabSz="914400" rtl="0" eaLnBrk="1" latinLnBrk="0" hangingPunct="1">
              <a:lnSpc>
                <a:spcPts val="16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56565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lnSpc>
                <a:spcPts val="16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565656"/>
                </a:solidFill>
                <a:latin typeface="+mn-lt"/>
                <a:ea typeface="+mn-ea"/>
                <a:cs typeface="+mn-cs"/>
              </a:defRPr>
            </a:lvl2pPr>
            <a:lvl3pPr marL="1200150" indent="-285750" algn="l" defTabSz="914400" rtl="0" eaLnBrk="1" latinLnBrk="0" hangingPunct="1">
              <a:lnSpc>
                <a:spcPts val="16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565656"/>
                </a:solidFill>
                <a:latin typeface="+mn-lt"/>
                <a:ea typeface="+mn-ea"/>
                <a:cs typeface="+mn-cs"/>
              </a:defRPr>
            </a:lvl3pPr>
            <a:lvl4pPr marL="1657350" indent="-285750" algn="l" defTabSz="914400" rtl="0" eaLnBrk="1" latinLnBrk="0" hangingPunct="1">
              <a:lnSpc>
                <a:spcPts val="16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565656"/>
                </a:solidFill>
                <a:latin typeface="+mn-lt"/>
                <a:ea typeface="+mn-ea"/>
                <a:cs typeface="+mn-cs"/>
              </a:defRPr>
            </a:lvl4pPr>
            <a:lvl5pPr marL="2114550" indent="-285750" algn="l" defTabSz="914400" rtl="0" eaLnBrk="1" latinLnBrk="0" hangingPunct="1">
              <a:lnSpc>
                <a:spcPts val="16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56565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57300" lvl="2" indent="-342900">
              <a:lnSpc>
                <a:spcPct val="100000"/>
              </a:lnSpc>
              <a:buFont typeface="+mj-lt"/>
              <a:buAutoNum type="arabicPeriod" startAt="8"/>
              <a:defRPr/>
            </a:pP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Vérifiez sur le serveur les répertoires exportés avec la commande « </a:t>
            </a:r>
            <a:r>
              <a:rPr lang="fr-F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showmount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  -e » et avec la commande </a:t>
            </a:r>
            <a:r>
              <a:rPr lang="fr-F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exportfs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 </a:t>
            </a:r>
          </a:p>
          <a:p>
            <a:pPr marL="1257300" lvl="2" indent="-342900">
              <a:lnSpc>
                <a:spcPct val="100000"/>
              </a:lnSpc>
              <a:buFont typeface="+mj-lt"/>
              <a:buAutoNum type="arabicPeriod" startAt="8"/>
              <a:defRPr/>
            </a:pP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Vérifiez le contenu du fichier /var/lib/</a:t>
            </a:r>
            <a:r>
              <a:rPr lang="fr-F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nfs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/</a:t>
            </a:r>
            <a:r>
              <a:rPr lang="fr-F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etab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</a:endParaRPr>
          </a:p>
          <a:p>
            <a:pPr lvl="3">
              <a:lnSpc>
                <a:spcPct val="100000"/>
              </a:lnSpc>
              <a:buFont typeface="Courier New" panose="02070309020205020404" pitchFamily="49" charset="0"/>
              <a:buChar char="o"/>
              <a:defRPr/>
            </a:pP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Quels sont les droits donnés par défaut à l’utilisateur root ?</a:t>
            </a:r>
          </a:p>
          <a:p>
            <a:pPr lvl="3">
              <a:lnSpc>
                <a:spcPct val="100000"/>
              </a:lnSpc>
              <a:buFont typeface="Courier New" panose="02070309020205020404" pitchFamily="49" charset="0"/>
              <a:buChar char="o"/>
              <a:defRPr/>
            </a:pP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Quels sont les droits donnés par défaut aux autres utilisateurs ?</a:t>
            </a:r>
          </a:p>
          <a:p>
            <a:pPr lvl="3">
              <a:lnSpc>
                <a:spcPct val="100000"/>
              </a:lnSpc>
              <a:buFont typeface="Courier New" panose="02070309020205020404" pitchFamily="49" charset="0"/>
              <a:buChar char="o"/>
              <a:defRPr/>
            </a:pP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Quel est le mode utilisé par défaut ?</a:t>
            </a:r>
          </a:p>
          <a:p>
            <a:pPr lvl="3">
              <a:lnSpc>
                <a:spcPct val="100000"/>
              </a:lnSpc>
              <a:buFont typeface="Courier New" panose="02070309020205020404" pitchFamily="49" charset="0"/>
              <a:buChar char="o"/>
              <a:defRPr/>
            </a:pP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Interprétez au moins trois des autres options par défaut ? </a:t>
            </a:r>
          </a:p>
          <a:p>
            <a:pPr marL="1257300" lvl="2" indent="-342900">
              <a:lnSpc>
                <a:spcPct val="100000"/>
              </a:lnSpc>
              <a:buFont typeface="+mj-lt"/>
              <a:buAutoNum type="arabicPeriod" startAt="8"/>
              <a:defRPr/>
            </a:pP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Désactivez les </a:t>
            </a:r>
            <a:r>
              <a:rPr lang="fr-F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parfeux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 sur la machine serveur et cliente</a:t>
            </a:r>
          </a:p>
          <a:p>
            <a:pPr marL="1257300" lvl="2" indent="-342900">
              <a:lnSpc>
                <a:spcPct val="100000"/>
              </a:lnSpc>
              <a:buFont typeface="+mj-lt"/>
              <a:buAutoNum type="arabicPeriod" startAt="8"/>
              <a:defRPr/>
            </a:pP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Depuis la machine cliente affichez les données exportées par le serveur</a:t>
            </a:r>
          </a:p>
          <a:p>
            <a:pPr marL="1257300" lvl="2" indent="-342900">
              <a:lnSpc>
                <a:spcPct val="100000"/>
              </a:lnSpc>
              <a:buFont typeface="+mj-lt"/>
              <a:buAutoNum type="arabicPeriod" startAt="8"/>
              <a:defRPr/>
            </a:pP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Créez sur le client deux points de montage : /montage/nfs1 et /montage/nfs2</a:t>
            </a:r>
          </a:p>
          <a:p>
            <a:pPr marL="1257300" lvl="2" indent="-342900">
              <a:lnSpc>
                <a:spcPct val="100000"/>
              </a:lnSpc>
              <a:buFont typeface="+mj-lt"/>
              <a:buAutoNum type="arabicPeriod" startAt="8"/>
              <a:defRPr/>
            </a:pP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En utilisant la commande </a:t>
            </a:r>
            <a:r>
              <a:rPr lang="fr-F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mount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, montez les dossiers exportés par le serveur sur les deux points de montage </a:t>
            </a:r>
          </a:p>
          <a:p>
            <a:pPr lvl="2">
              <a:lnSpc>
                <a:spcPct val="100000"/>
              </a:lnSpc>
              <a:buFont typeface="Courier New" panose="02070309020205020404" pitchFamily="49" charset="0"/>
              <a:buChar char="o"/>
              <a:defRPr/>
            </a:pP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</a:endParaRPr>
          </a:p>
        </p:txBody>
      </p:sp>
      <p:pic>
        <p:nvPicPr>
          <p:cNvPr id="1026" name="Picture 2" descr="File, nfs, document icon - Download on Iconfinder">
            <a:extLst>
              <a:ext uri="{FF2B5EF4-FFF2-40B4-BE49-F238E27FC236}">
                <a16:creationId xmlns:a16="http://schemas.microsoft.com/office/drawing/2014/main" id="{5085EF21-1A30-44F5-B907-1B63CC1075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2819" y="23835"/>
            <a:ext cx="1953125" cy="195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4A42756D-FDC4-46ED-9D0B-A2C4AB6F0DCC}"/>
              </a:ext>
            </a:extLst>
          </p:cNvPr>
          <p:cNvSpPr txBox="1">
            <a:spLocks/>
          </p:cNvSpPr>
          <p:nvPr/>
        </p:nvSpPr>
        <p:spPr>
          <a:xfrm>
            <a:off x="179999" y="899069"/>
            <a:ext cx="5064662" cy="444906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1" kern="1200">
                <a:solidFill>
                  <a:srgbClr val="FF78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FF78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Via console partie 2</a:t>
            </a:r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5A442964-8260-46DC-AD94-F746058FB786}"/>
              </a:ext>
            </a:extLst>
          </p:cNvPr>
          <p:cNvSpPr txBox="1">
            <a:spLocks/>
          </p:cNvSpPr>
          <p:nvPr/>
        </p:nvSpPr>
        <p:spPr>
          <a:xfrm>
            <a:off x="179999" y="452230"/>
            <a:ext cx="5250983" cy="415143"/>
          </a:xfrm>
          <a:prstGeom prst="rect">
            <a:avLst/>
          </a:prstGeom>
        </p:spPr>
        <p:txBody>
          <a:bodyPr anchor="ctr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1" kern="1200">
                <a:solidFill>
                  <a:srgbClr val="FF780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FF7800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Travaux pratiques</a:t>
            </a:r>
          </a:p>
        </p:txBody>
      </p:sp>
      <p:sp>
        <p:nvSpPr>
          <p:cNvPr id="6" name="Espace réservé du contenu 3">
            <a:extLst>
              <a:ext uri="{FF2B5EF4-FFF2-40B4-BE49-F238E27FC236}">
                <a16:creationId xmlns:a16="http://schemas.microsoft.com/office/drawing/2014/main" id="{433775FE-3E07-D15F-E3FD-89D12ABC15D7}"/>
              </a:ext>
            </a:extLst>
          </p:cNvPr>
          <p:cNvSpPr txBox="1">
            <a:spLocks/>
          </p:cNvSpPr>
          <p:nvPr/>
        </p:nvSpPr>
        <p:spPr>
          <a:xfrm>
            <a:off x="4927120" y="1808806"/>
            <a:ext cx="6814679" cy="5626122"/>
          </a:xfrm>
          <a:prstGeom prst="rect">
            <a:avLst/>
          </a:prstGeom>
        </p:spPr>
        <p:txBody>
          <a:bodyPr/>
          <a:lstStyle>
            <a:lvl1pPr marL="285750" indent="-285750" algn="just" defTabSz="914400" rtl="0" eaLnBrk="1" latinLnBrk="0" hangingPunct="1">
              <a:lnSpc>
                <a:spcPts val="16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56565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lnSpc>
                <a:spcPts val="16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565656"/>
                </a:solidFill>
                <a:latin typeface="+mn-lt"/>
                <a:ea typeface="+mn-ea"/>
                <a:cs typeface="+mn-cs"/>
              </a:defRPr>
            </a:lvl2pPr>
            <a:lvl3pPr marL="1200150" indent="-285750" algn="l" defTabSz="914400" rtl="0" eaLnBrk="1" latinLnBrk="0" hangingPunct="1">
              <a:lnSpc>
                <a:spcPts val="16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565656"/>
                </a:solidFill>
                <a:latin typeface="+mn-lt"/>
                <a:ea typeface="+mn-ea"/>
                <a:cs typeface="+mn-cs"/>
              </a:defRPr>
            </a:lvl3pPr>
            <a:lvl4pPr marL="1657350" indent="-285750" algn="l" defTabSz="914400" rtl="0" eaLnBrk="1" latinLnBrk="0" hangingPunct="1">
              <a:lnSpc>
                <a:spcPts val="16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565656"/>
                </a:solidFill>
                <a:latin typeface="+mn-lt"/>
                <a:ea typeface="+mn-ea"/>
                <a:cs typeface="+mn-cs"/>
              </a:defRPr>
            </a:lvl4pPr>
            <a:lvl5pPr marL="2114550" indent="-285750" algn="l" defTabSz="914400" rtl="0" eaLnBrk="1" latinLnBrk="0" hangingPunct="1">
              <a:lnSpc>
                <a:spcPts val="16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56565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57300" lvl="2" indent="-342900">
              <a:lnSpc>
                <a:spcPct val="100000"/>
              </a:lnSpc>
              <a:buFont typeface="+mj-lt"/>
              <a:buAutoNum type="arabicPeriod" startAt="14"/>
              <a:defRPr/>
            </a:pP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Testez les accès aux ressources partagées à partir du client </a:t>
            </a:r>
          </a:p>
          <a:p>
            <a:pPr marL="1257300" lvl="2" indent="-342900">
              <a:lnSpc>
                <a:spcPct val="100000"/>
              </a:lnSpc>
              <a:buFont typeface="+mj-lt"/>
              <a:buAutoNum type="arabicPeriod" startAt="14"/>
              <a:defRPr/>
            </a:pP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Vérifiez les permissions d’accès lecture/écriture </a:t>
            </a:r>
          </a:p>
          <a:p>
            <a:pPr lvl="3">
              <a:lnSpc>
                <a:spcPct val="100000"/>
              </a:lnSpc>
              <a:buFont typeface="Courier New" panose="02070309020205020404" pitchFamily="49" charset="0"/>
              <a:buChar char="o"/>
              <a:defRPr/>
            </a:pP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A partir du client, créez un fichier sur le système de fichier accessible en lecture seul (nfs2)</a:t>
            </a:r>
          </a:p>
          <a:p>
            <a:pPr lvl="3">
              <a:lnSpc>
                <a:spcPct val="100000"/>
              </a:lnSpc>
              <a:buFont typeface="Courier New" panose="02070309020205020404" pitchFamily="49" charset="0"/>
              <a:buChar char="o"/>
              <a:defRPr/>
            </a:pP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A partir du client, créez un fichier sur le système de fichier accessible en écriture (nfs1) </a:t>
            </a:r>
          </a:p>
          <a:p>
            <a:pPr marL="1257300" lvl="2" indent="-342900">
              <a:lnSpc>
                <a:spcPct val="100000"/>
              </a:lnSpc>
              <a:buFont typeface="+mj-lt"/>
              <a:buAutoNum type="arabicPeriod" startAt="14"/>
              <a:defRPr/>
            </a:pP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Depuis la machine cliente, Vérifiez les fichiers montés à partir du serveur avec la commande « </a:t>
            </a:r>
            <a:r>
              <a:rPr lang="fr-F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showmount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  –a » </a:t>
            </a:r>
          </a:p>
          <a:p>
            <a:pPr marL="1257300" lvl="2" indent="-342900">
              <a:lnSpc>
                <a:spcPct val="100000"/>
              </a:lnSpc>
              <a:buFont typeface="+mj-lt"/>
              <a:buAutoNum type="arabicPeriod" startAt="14"/>
              <a:defRPr/>
            </a:pP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Démontez les systèmes de fichiers </a:t>
            </a:r>
          </a:p>
          <a:p>
            <a:pPr marL="1257300" lvl="2" indent="-342900">
              <a:lnSpc>
                <a:spcPct val="100000"/>
              </a:lnSpc>
              <a:buFont typeface="+mj-lt"/>
              <a:buAutoNum type="arabicPeriod" startAt="14"/>
              <a:defRPr/>
            </a:pP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Changez l’utilisateur avec lequel vous êtes connecté à la machine cliente  </a:t>
            </a:r>
          </a:p>
          <a:p>
            <a:pPr marL="1257300" lvl="2" indent="-342900">
              <a:lnSpc>
                <a:spcPct val="100000"/>
              </a:lnSpc>
              <a:buFont typeface="+mj-lt"/>
              <a:buAutoNum type="arabicPeriod" startAt="14"/>
              <a:defRPr/>
            </a:pP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Réessayez de monter l’un des répertoires exportés par le serveur, que remarquez vous?</a:t>
            </a:r>
          </a:p>
          <a:p>
            <a:pPr marL="1257300" lvl="2" indent="-342900">
              <a:lnSpc>
                <a:spcPct val="100000"/>
              </a:lnSpc>
              <a:buFont typeface="+mj-lt"/>
              <a:buAutoNum type="arabicPeriod" startAt="14"/>
              <a:defRPr/>
            </a:pP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Sur le serveur annuler le partage de /partage/nfs2 et /partage/nfs1, Vérifiez l’annulation avec la commande  </a:t>
            </a:r>
            <a:r>
              <a:rPr lang="fr-F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exportfs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</a:endParaRPr>
          </a:p>
          <a:p>
            <a:pPr marL="1257300" lvl="2" indent="-342900">
              <a:lnSpc>
                <a:spcPct val="100000"/>
              </a:lnSpc>
              <a:buFont typeface="+mj-lt"/>
              <a:buAutoNum type="arabicPeriod" startAt="14"/>
              <a:defRPr/>
            </a:pP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</a:endParaRPr>
          </a:p>
          <a:p>
            <a:pPr lvl="2">
              <a:lnSpc>
                <a:spcPct val="100000"/>
              </a:lnSpc>
              <a:buFont typeface="Courier New" panose="02070309020205020404" pitchFamily="49" charset="0"/>
              <a:buChar char="o"/>
              <a:defRPr/>
            </a:pP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4802112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contenu 3">
            <a:extLst>
              <a:ext uri="{FF2B5EF4-FFF2-40B4-BE49-F238E27FC236}">
                <a16:creationId xmlns:a16="http://schemas.microsoft.com/office/drawing/2014/main" id="{228D3F66-E2AB-4925-9DEC-5E5B317C458D}"/>
              </a:ext>
            </a:extLst>
          </p:cNvPr>
          <p:cNvSpPr txBox="1">
            <a:spLocks/>
          </p:cNvSpPr>
          <p:nvPr/>
        </p:nvSpPr>
        <p:spPr>
          <a:xfrm>
            <a:off x="498283" y="1937358"/>
            <a:ext cx="10640772" cy="4370270"/>
          </a:xfrm>
          <a:prstGeom prst="rect">
            <a:avLst/>
          </a:prstGeom>
        </p:spPr>
        <p:txBody>
          <a:bodyPr/>
          <a:lstStyle>
            <a:lvl1pPr marL="285750" indent="-285750" algn="just" defTabSz="914400" rtl="0" eaLnBrk="1" latinLnBrk="0" hangingPunct="1">
              <a:lnSpc>
                <a:spcPts val="16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56565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lnSpc>
                <a:spcPts val="16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565656"/>
                </a:solidFill>
                <a:latin typeface="+mn-lt"/>
                <a:ea typeface="+mn-ea"/>
                <a:cs typeface="+mn-cs"/>
              </a:defRPr>
            </a:lvl2pPr>
            <a:lvl3pPr marL="1200150" indent="-285750" algn="l" defTabSz="914400" rtl="0" eaLnBrk="1" latinLnBrk="0" hangingPunct="1">
              <a:lnSpc>
                <a:spcPts val="16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565656"/>
                </a:solidFill>
                <a:latin typeface="+mn-lt"/>
                <a:ea typeface="+mn-ea"/>
                <a:cs typeface="+mn-cs"/>
              </a:defRPr>
            </a:lvl3pPr>
            <a:lvl4pPr marL="1657350" indent="-285750" algn="l" defTabSz="914400" rtl="0" eaLnBrk="1" latinLnBrk="0" hangingPunct="1">
              <a:lnSpc>
                <a:spcPts val="16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565656"/>
                </a:solidFill>
                <a:latin typeface="+mn-lt"/>
                <a:ea typeface="+mn-ea"/>
                <a:cs typeface="+mn-cs"/>
              </a:defRPr>
            </a:lvl4pPr>
            <a:lvl5pPr marL="2114550" indent="-285750" algn="l" defTabSz="914400" rtl="0" eaLnBrk="1" latinLnBrk="0" hangingPunct="1">
              <a:lnSpc>
                <a:spcPts val="16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56565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00000"/>
              </a:lnSpc>
              <a:defRPr/>
            </a:pP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Questions:</a:t>
            </a:r>
          </a:p>
          <a:p>
            <a:pPr marL="1257300" lvl="2" indent="-342900">
              <a:lnSpc>
                <a:spcPct val="100000"/>
              </a:lnSpc>
              <a:buFont typeface="+mj-lt"/>
              <a:buAutoNum type="arabicPeriod"/>
              <a:defRPr/>
            </a:pP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Vérifiez sur le serveur l’existence du fichier /</a:t>
            </a:r>
            <a:r>
              <a:rPr lang="fr-F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etc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/exports. S’il n’existe pas créez-le </a:t>
            </a:r>
          </a:p>
          <a:p>
            <a:pPr marL="1257300" lvl="2" indent="-342900">
              <a:lnSpc>
                <a:spcPct val="100000"/>
              </a:lnSpc>
              <a:buFont typeface="+mj-lt"/>
              <a:buAutoNum type="arabicPeriod"/>
              <a:defRPr/>
            </a:pP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Partagez d’une manière permanente les deux répertoires /partage/nfs2 avec tout le monde et /partage/nfs1 avec la machine cliente en spécifiant les options (</a:t>
            </a:r>
            <a:r>
              <a:rPr lang="fr-F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rw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 et </a:t>
            </a:r>
            <a:r>
              <a:rPr lang="fr-F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sync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)  et (</a:t>
            </a:r>
            <a:r>
              <a:rPr lang="fr-F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rw,async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)</a:t>
            </a:r>
          </a:p>
          <a:p>
            <a:pPr marL="1257300" lvl="2" indent="-342900">
              <a:lnSpc>
                <a:spcPct val="100000"/>
              </a:lnSpc>
              <a:buFont typeface="+mj-lt"/>
              <a:buAutoNum type="arabicPeriod"/>
              <a:defRPr/>
            </a:pP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Sur le client, éditez et modifier le fichier /</a:t>
            </a:r>
            <a:r>
              <a:rPr lang="fr-F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etc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/</a:t>
            </a:r>
            <a:r>
              <a:rPr lang="fr-F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fstab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 afin d’inclure les systèmes de fichiers </a:t>
            </a:r>
            <a:r>
              <a:rPr lang="fr-F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nfs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 exportés par le serveur en spécifiant les options (</a:t>
            </a:r>
            <a:r>
              <a:rPr lang="fr-F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rw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, </a:t>
            </a:r>
            <a:r>
              <a:rPr lang="fr-F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sync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 et user)  pour le partage /partage/nfs2 et (</a:t>
            </a:r>
            <a:r>
              <a:rPr lang="fr-F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rw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 et </a:t>
            </a:r>
            <a:r>
              <a:rPr lang="fr-F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async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)  pour le partage /partage/nfs1.  Ex : 192.168.m.1:/partage/nfs2   /montage/nfs2   </a:t>
            </a:r>
            <a:r>
              <a:rPr lang="fr-F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nfs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     </a:t>
            </a:r>
            <a:r>
              <a:rPr lang="fr-F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rw,sync,user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        0 0 </a:t>
            </a:r>
          </a:p>
          <a:p>
            <a:pPr marL="1257300" lvl="2" indent="-342900">
              <a:lnSpc>
                <a:spcPct val="100000"/>
              </a:lnSpc>
              <a:buFont typeface="+mj-lt"/>
              <a:buAutoNum type="arabicPeriod"/>
              <a:defRPr/>
            </a:pP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Redémarrez votre machine cliente et vérifiez que les modifications que vous avez apportées dans le fichier </a:t>
            </a:r>
            <a:r>
              <a:rPr lang="fr-F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fstab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 fonctionnent en utilisant la commande (</a:t>
            </a:r>
            <a:r>
              <a:rPr lang="fr-F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showmount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 –a) ?</a:t>
            </a:r>
          </a:p>
          <a:p>
            <a:pPr marL="1257300" lvl="2" indent="-342900">
              <a:lnSpc>
                <a:spcPct val="100000"/>
              </a:lnSpc>
              <a:buFont typeface="+mj-lt"/>
              <a:buAutoNum type="arabicPeriod"/>
              <a:defRPr/>
            </a:pP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</a:endParaRPr>
          </a:p>
        </p:txBody>
      </p:sp>
      <p:pic>
        <p:nvPicPr>
          <p:cNvPr id="1026" name="Picture 2" descr="File, nfs, document icon - Download on Iconfinder">
            <a:extLst>
              <a:ext uri="{FF2B5EF4-FFF2-40B4-BE49-F238E27FC236}">
                <a16:creationId xmlns:a16="http://schemas.microsoft.com/office/drawing/2014/main" id="{5085EF21-1A30-44F5-B907-1B63CC1075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2819" y="23835"/>
            <a:ext cx="1953125" cy="195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4A42756D-FDC4-46ED-9D0B-A2C4AB6F0DCC}"/>
              </a:ext>
            </a:extLst>
          </p:cNvPr>
          <p:cNvSpPr txBox="1">
            <a:spLocks/>
          </p:cNvSpPr>
          <p:nvPr/>
        </p:nvSpPr>
        <p:spPr>
          <a:xfrm>
            <a:off x="179999" y="899069"/>
            <a:ext cx="5064662" cy="444906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1" kern="1200">
                <a:solidFill>
                  <a:srgbClr val="FF78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FF78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Via console partie 3</a:t>
            </a:r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5A442964-8260-46DC-AD94-F746058FB786}"/>
              </a:ext>
            </a:extLst>
          </p:cNvPr>
          <p:cNvSpPr txBox="1">
            <a:spLocks/>
          </p:cNvSpPr>
          <p:nvPr/>
        </p:nvSpPr>
        <p:spPr>
          <a:xfrm>
            <a:off x="179999" y="452230"/>
            <a:ext cx="5250983" cy="415143"/>
          </a:xfrm>
          <a:prstGeom prst="rect">
            <a:avLst/>
          </a:prstGeom>
        </p:spPr>
        <p:txBody>
          <a:bodyPr anchor="ctr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1" kern="1200">
                <a:solidFill>
                  <a:srgbClr val="FF780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FF7800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Travaux pratiques</a:t>
            </a:r>
          </a:p>
        </p:txBody>
      </p:sp>
    </p:spTree>
    <p:extLst>
      <p:ext uri="{BB962C8B-B14F-4D97-AF65-F5344CB8AC3E}">
        <p14:creationId xmlns:p14="http://schemas.microsoft.com/office/powerpoint/2010/main" val="305849437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91440" tIns="45720" rIns="91440" bIns="45720" rtlCol="0" anchor="ctr"/>
      <a:lstStyle>
        <a:defPPr algn="ctr">
          <a:defRPr sz="2800" b="1" dirty="0">
            <a:solidFill>
              <a:srgbClr val="00784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22175</TotalTime>
  <Words>713</Words>
  <Application>Microsoft Office PowerPoint</Application>
  <PresentationFormat>Grand écran</PresentationFormat>
  <Paragraphs>52</Paragraphs>
  <Slides>6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Courier New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ABDERRAHMANE ATMANI</dc:creator>
  <cp:lastModifiedBy>ABDERRAHMANE ATMANI</cp:lastModifiedBy>
  <cp:revision>267</cp:revision>
  <dcterms:created xsi:type="dcterms:W3CDTF">2022-03-23T13:41:33Z</dcterms:created>
  <dcterms:modified xsi:type="dcterms:W3CDTF">2022-08-03T09:34:20Z</dcterms:modified>
</cp:coreProperties>
</file>